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363" r:id="rId2"/>
    <p:sldId id="378" r:id="rId3"/>
    <p:sldId id="375" r:id="rId4"/>
    <p:sldId id="376" r:id="rId5"/>
    <p:sldId id="377" r:id="rId6"/>
    <p:sldId id="379" r:id="rId7"/>
    <p:sldId id="380" r:id="rId8"/>
    <p:sldId id="381" r:id="rId9"/>
    <p:sldId id="382" r:id="rId10"/>
    <p:sldId id="383" r:id="rId11"/>
    <p:sldId id="384" r:id="rId12"/>
    <p:sldId id="385" r:id="rId13"/>
    <p:sldId id="386" r:id="rId14"/>
    <p:sldId id="387" r:id="rId15"/>
    <p:sldId id="391" r:id="rId16"/>
    <p:sldId id="392" r:id="rId17"/>
    <p:sldId id="393" r:id="rId18"/>
    <p:sldId id="406" r:id="rId19"/>
    <p:sldId id="407" r:id="rId20"/>
    <p:sldId id="401" r:id="rId21"/>
    <p:sldId id="402" r:id="rId22"/>
    <p:sldId id="395" r:id="rId23"/>
    <p:sldId id="396" r:id="rId24"/>
    <p:sldId id="398" r:id="rId25"/>
    <p:sldId id="399" r:id="rId26"/>
    <p:sldId id="403" r:id="rId27"/>
    <p:sldId id="404" r:id="rId28"/>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Calibri Light" panose="020F0302020204030204" pitchFamily="34" charset="0"/>
      <p:regular r:id="rId33"/>
      <p:italic r:id="rId34"/>
    </p:embeddedFont>
    <p:embeddedFont>
      <p:font typeface="Lucida Console" panose="020B0609040504020204" pitchFamily="49" charset="0"/>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138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1FA34-AC22-4195-8A33-F176789C9C47}"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146233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1FA34-AC22-4195-8A33-F176789C9C47}"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214128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1FA34-AC22-4195-8A33-F176789C9C47}"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386003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1FA34-AC22-4195-8A33-F176789C9C47}"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976207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1FA34-AC22-4195-8A33-F176789C9C47}" type="datetimeFigureOut">
              <a:rPr lang="en-US" smtClean="0"/>
              <a:t>10/6/2019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376497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1FA34-AC22-4195-8A33-F176789C9C47}"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230264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1FA34-AC22-4195-8A33-F176789C9C47}" type="datetimeFigureOut">
              <a:rPr lang="en-US" smtClean="0"/>
              <a:t>10/6/2019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209661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1FA34-AC22-4195-8A33-F176789C9C47}" type="datetimeFigureOut">
              <a:rPr lang="en-US" smtClean="0"/>
              <a:t>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71188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1FA34-AC22-4195-8A33-F176789C9C47}" type="datetimeFigureOut">
              <a:rPr lang="en-US" smtClean="0"/>
              <a:t>10/6/2019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17097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1FA34-AC22-4195-8A33-F176789C9C47}"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223222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1FA34-AC22-4195-8A33-F176789C9C47}" type="datetimeFigureOut">
              <a:rPr lang="en-US" smtClean="0"/>
              <a:t>10/6/2019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27D6E-CDD9-4FA5-B4D8-4E8E503B81D9}" type="slidenum">
              <a:rPr lang="en-US" smtClean="0"/>
              <a:t>‹#›</a:t>
            </a:fld>
            <a:endParaRPr lang="en-US"/>
          </a:p>
        </p:txBody>
      </p:sp>
    </p:spTree>
    <p:extLst>
      <p:ext uri="{BB962C8B-B14F-4D97-AF65-F5344CB8AC3E}">
        <p14:creationId xmlns:p14="http://schemas.microsoft.com/office/powerpoint/2010/main" val="281153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1FA34-AC22-4195-8A33-F176789C9C47}" type="datetimeFigureOut">
              <a:rPr lang="en-US" smtClean="0"/>
              <a:t>10/6/2019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27D6E-CDD9-4FA5-B4D8-4E8E503B81D9}" type="slidenum">
              <a:rPr lang="en-US" smtClean="0"/>
              <a:t>‹#›</a:t>
            </a:fld>
            <a:endParaRPr lang="en-US"/>
          </a:p>
        </p:txBody>
      </p:sp>
    </p:spTree>
    <p:extLst>
      <p:ext uri="{BB962C8B-B14F-4D97-AF65-F5344CB8AC3E}">
        <p14:creationId xmlns:p14="http://schemas.microsoft.com/office/powerpoint/2010/main" val="1596561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Base graphics: plot()</a:t>
            </a:r>
          </a:p>
        </p:txBody>
      </p:sp>
      <p:sp>
        <p:nvSpPr>
          <p:cNvPr id="3" name="Content Placeholder 2"/>
          <p:cNvSpPr>
            <a:spLocks noGrp="1"/>
          </p:cNvSpPr>
          <p:nvPr>
            <p:ph idx="1"/>
          </p:nvPr>
        </p:nvSpPr>
        <p:spPr/>
        <p:txBody>
          <a:bodyPr>
            <a:normAutofit fontScale="92500" lnSpcReduction="10000"/>
          </a:bodyPr>
          <a:lstStyle/>
          <a:p>
            <a:r>
              <a:rPr lang="en-US" dirty="0"/>
              <a:t>Plot is the generic function for plotting R objects</a:t>
            </a:r>
          </a:p>
          <a:p>
            <a:pPr lvl="1"/>
            <a:r>
              <a:rPr lang="en-US" dirty="0"/>
              <a:t>points, lines, etc.</a:t>
            </a:r>
          </a:p>
          <a:p>
            <a:r>
              <a:rPr lang="en-US" dirty="0"/>
              <a:t>Read in the "primates.csv" data</a:t>
            </a:r>
          </a:p>
          <a:p>
            <a:pPr marL="0" indent="0">
              <a:buNone/>
            </a:pPr>
            <a:r>
              <a:rPr lang="en-US" sz="2000" dirty="0">
                <a:solidFill>
                  <a:srgbClr val="0000FF"/>
                </a:solidFill>
                <a:latin typeface="Lucida Console"/>
              </a:rPr>
              <a:t>&gt; primates &lt;- read.csv(file="primates.csv", header=T) </a:t>
            </a:r>
          </a:p>
          <a:p>
            <a:pPr marL="0" indent="0">
              <a:buNone/>
            </a:pPr>
            <a:r>
              <a:rPr lang="en-US" sz="2000" dirty="0">
                <a:solidFill>
                  <a:srgbClr val="0000FF"/>
                </a:solidFill>
                <a:latin typeface="Lucida Console"/>
              </a:rPr>
              <a:t>&gt; primates </a:t>
            </a:r>
          </a:p>
          <a:p>
            <a:pPr marL="0" indent="0">
              <a:buNone/>
            </a:pPr>
            <a:r>
              <a:rPr lang="en-US" sz="2000" dirty="0">
                <a:solidFill>
                  <a:srgbClr val="000000"/>
                </a:solidFill>
                <a:latin typeface="Lucida Console"/>
              </a:rPr>
              <a:t>              X </a:t>
            </a:r>
            <a:r>
              <a:rPr lang="en-US" sz="2000" dirty="0" err="1">
                <a:solidFill>
                  <a:srgbClr val="000000"/>
                </a:solidFill>
                <a:latin typeface="Lucida Console"/>
              </a:rPr>
              <a:t>Bodywt</a:t>
            </a:r>
            <a:r>
              <a:rPr lang="en-US" sz="2000" dirty="0">
                <a:solidFill>
                  <a:srgbClr val="000000"/>
                </a:solidFill>
                <a:latin typeface="Lucida Console"/>
              </a:rPr>
              <a:t> </a:t>
            </a:r>
            <a:r>
              <a:rPr lang="en-US" sz="2000" dirty="0" err="1">
                <a:solidFill>
                  <a:srgbClr val="000000"/>
                </a:solidFill>
                <a:latin typeface="Lucida Console"/>
              </a:rPr>
              <a:t>Brainwt</a:t>
            </a:r>
            <a:r>
              <a:rPr lang="en-US" sz="2000" dirty="0">
                <a:solidFill>
                  <a:srgbClr val="000000"/>
                </a:solidFill>
                <a:latin typeface="Lucida Console"/>
              </a:rPr>
              <a:t> </a:t>
            </a:r>
          </a:p>
          <a:p>
            <a:pPr marL="0" indent="0">
              <a:buNone/>
            </a:pPr>
            <a:r>
              <a:rPr lang="en-US" sz="2000" dirty="0">
                <a:solidFill>
                  <a:srgbClr val="000000"/>
                </a:solidFill>
                <a:latin typeface="Lucida Console"/>
              </a:rPr>
              <a:t>1  </a:t>
            </a:r>
            <a:r>
              <a:rPr lang="en-US" sz="2000" dirty="0" err="1">
                <a:solidFill>
                  <a:srgbClr val="000000"/>
                </a:solidFill>
                <a:latin typeface="Lucida Console"/>
              </a:rPr>
              <a:t>Potar</a:t>
            </a:r>
            <a:r>
              <a:rPr lang="en-US" sz="2000" dirty="0">
                <a:solidFill>
                  <a:srgbClr val="000000"/>
                </a:solidFill>
                <a:latin typeface="Lucida Console"/>
              </a:rPr>
              <a:t> monkey   10.0     115 </a:t>
            </a:r>
          </a:p>
          <a:p>
            <a:pPr marL="0" indent="0">
              <a:buNone/>
            </a:pPr>
            <a:r>
              <a:rPr lang="en-US" sz="2000" dirty="0">
                <a:solidFill>
                  <a:srgbClr val="000000"/>
                </a:solidFill>
                <a:latin typeface="Lucida Console"/>
              </a:rPr>
              <a:t>2       Gorilla  207.0     406 </a:t>
            </a:r>
          </a:p>
          <a:p>
            <a:pPr marL="0" indent="0">
              <a:buNone/>
            </a:pPr>
            <a:r>
              <a:rPr lang="en-US" sz="2000" dirty="0">
                <a:solidFill>
                  <a:srgbClr val="000000"/>
                </a:solidFill>
                <a:latin typeface="Lucida Console"/>
              </a:rPr>
              <a:t>3         Human   62.0    1320 </a:t>
            </a:r>
          </a:p>
          <a:p>
            <a:pPr marL="0" indent="0">
              <a:buNone/>
            </a:pPr>
            <a:r>
              <a:rPr lang="en-US" sz="2000" dirty="0">
                <a:solidFill>
                  <a:srgbClr val="000000"/>
                </a:solidFill>
                <a:latin typeface="Lucida Console"/>
              </a:rPr>
              <a:t>4 Rhesus monkey    6.8     179 </a:t>
            </a:r>
          </a:p>
          <a:p>
            <a:pPr marL="0" indent="0">
              <a:buNone/>
            </a:pPr>
            <a:r>
              <a:rPr lang="en-US" sz="2000" dirty="0">
                <a:solidFill>
                  <a:srgbClr val="000000"/>
                </a:solidFill>
                <a:latin typeface="Lucida Console"/>
              </a:rPr>
              <a:t>5         Chimp   52.2     440</a:t>
            </a:r>
            <a:endParaRPr lang="en-US" sz="2000" dirty="0"/>
          </a:p>
        </p:txBody>
      </p:sp>
    </p:spTree>
    <p:extLst>
      <p:ext uri="{BB962C8B-B14F-4D97-AF65-F5344CB8AC3E}">
        <p14:creationId xmlns:p14="http://schemas.microsoft.com/office/powerpoint/2010/main" val="241785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Trevor Branch\Documents\FISH552 Intro R\Lectures\Plots\Rplot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3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return to default plotting</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5567363" cy="126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5486400" y="2743200"/>
            <a:ext cx="12192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43000" y="3733800"/>
            <a:ext cx="6781800" cy="1569660"/>
          </a:xfrm>
          <a:prstGeom prst="rect">
            <a:avLst/>
          </a:prstGeom>
          <a:noFill/>
        </p:spPr>
        <p:txBody>
          <a:bodyPr wrap="square" rtlCol="0">
            <a:spAutoFit/>
          </a:bodyPr>
          <a:lstStyle/>
          <a:p>
            <a:r>
              <a:rPr lang="en-US" sz="2400" dirty="0">
                <a:solidFill>
                  <a:srgbClr val="C00000"/>
                </a:solidFill>
              </a:rPr>
              <a:t>Selecting the Clear All command in the plotting window resets all figures and sets par() to the default values. Use this option when you have gone too far and can’t get back to a nice simple plotting screen. </a:t>
            </a:r>
          </a:p>
        </p:txBody>
      </p:sp>
    </p:spTree>
    <p:extLst>
      <p:ext uri="{BB962C8B-B14F-4D97-AF65-F5344CB8AC3E}">
        <p14:creationId xmlns:p14="http://schemas.microsoft.com/office/powerpoint/2010/main" val="40731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options for plotting</a:t>
            </a:r>
          </a:p>
        </p:txBody>
      </p:sp>
      <p:sp>
        <p:nvSpPr>
          <p:cNvPr id="3" name="Content Placeholder 2"/>
          <p:cNvSpPr>
            <a:spLocks noGrp="1"/>
          </p:cNvSpPr>
          <p:nvPr>
            <p:ph idx="1"/>
          </p:nvPr>
        </p:nvSpPr>
        <p:spPr/>
        <p:txBody>
          <a:bodyPr/>
          <a:lstStyle/>
          <a:p>
            <a:r>
              <a:rPr lang="en-US" dirty="0"/>
              <a:t>Many plotting options can handle vectors, each element applies to one point</a:t>
            </a:r>
          </a:p>
          <a:p>
            <a:r>
              <a:rPr lang="en-US" dirty="0"/>
              <a:t>Vectors are </a:t>
            </a:r>
            <a:r>
              <a:rPr lang="en-US" u="sng" dirty="0"/>
              <a:t>recycled</a:t>
            </a:r>
            <a:r>
              <a:rPr lang="en-US" dirty="0"/>
              <a:t> if you supply too few numbers</a:t>
            </a:r>
            <a:endParaRPr lang="en-US" u="sng" dirty="0"/>
          </a:p>
          <a:p>
            <a:r>
              <a:rPr lang="en-US" dirty="0"/>
              <a:t>Different point characters: </a:t>
            </a:r>
            <a:r>
              <a:rPr lang="en-US" sz="2000" dirty="0" err="1">
                <a:latin typeface="Lucida Console" panose="020B0609040504020204" pitchFamily="49" charset="0"/>
              </a:rPr>
              <a:t>pch</a:t>
            </a:r>
            <a:r>
              <a:rPr lang="en-US" sz="2000" dirty="0">
                <a:latin typeface="Lucida Console" panose="020B0609040504020204" pitchFamily="49" charset="0"/>
              </a:rPr>
              <a:t>=1:5</a:t>
            </a:r>
            <a:endParaRPr lang="en-US" dirty="0">
              <a:latin typeface="Lucida Console" panose="020B0609040504020204" pitchFamily="49" charset="0"/>
            </a:endParaRPr>
          </a:p>
          <a:p>
            <a:r>
              <a:rPr lang="en-US" dirty="0"/>
              <a:t>Different point letters: </a:t>
            </a:r>
            <a:r>
              <a:rPr lang="en-US" sz="2000" dirty="0" err="1">
                <a:latin typeface="Lucida Console" panose="020B0609040504020204" pitchFamily="49" charset="0"/>
              </a:rPr>
              <a:t>pch</a:t>
            </a:r>
            <a:r>
              <a:rPr lang="en-US" sz="2000" dirty="0">
                <a:latin typeface="Lucida Console" panose="020B0609040504020204" pitchFamily="49" charset="0"/>
              </a:rPr>
              <a:t>=c("</a:t>
            </a:r>
            <a:r>
              <a:rPr lang="en-US" sz="2000" dirty="0" err="1">
                <a:latin typeface="Lucida Console" panose="020B0609040504020204" pitchFamily="49" charset="0"/>
              </a:rPr>
              <a:t>a","t","c","g</a:t>
            </a:r>
            <a:r>
              <a:rPr lang="en-US" sz="2000" dirty="0">
                <a:latin typeface="Lucida Console" panose="020B0609040504020204" pitchFamily="49" charset="0"/>
              </a:rPr>
              <a:t>")</a:t>
            </a:r>
          </a:p>
          <a:p>
            <a:r>
              <a:rPr lang="en-US" dirty="0"/>
              <a:t>Different colors: </a:t>
            </a:r>
            <a:r>
              <a:rPr lang="en-US" sz="2000" dirty="0">
                <a:latin typeface="Lucida Console" panose="020B0609040504020204" pitchFamily="49" charset="0"/>
              </a:rPr>
              <a:t>col=1:5</a:t>
            </a:r>
          </a:p>
          <a:p>
            <a:r>
              <a:rPr lang="en-US" dirty="0"/>
              <a:t>Different sizes: </a:t>
            </a:r>
            <a:r>
              <a:rPr lang="en-US" sz="2000" dirty="0" err="1">
                <a:latin typeface="Lucida Console" panose="020B0609040504020204" pitchFamily="49" charset="0"/>
              </a:rPr>
              <a:t>cex</a:t>
            </a:r>
            <a:r>
              <a:rPr lang="en-US" sz="2000" dirty="0">
                <a:latin typeface="Lucida Console" panose="020B0609040504020204" pitchFamily="49" charset="0"/>
              </a:rPr>
              <a:t>=1:5</a:t>
            </a:r>
          </a:p>
        </p:txBody>
      </p:sp>
    </p:spTree>
    <p:extLst>
      <p:ext uri="{BB962C8B-B14F-4D97-AF65-F5344CB8AC3E}">
        <p14:creationId xmlns:p14="http://schemas.microsoft.com/office/powerpoint/2010/main" val="396441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Trevor Branch\Documents\FISH552 Intro R\Lectures\Plots\Rplot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24200" y="1323975"/>
            <a:ext cx="3407792" cy="369332"/>
          </a:xfrm>
          <a:prstGeom prst="rect">
            <a:avLst/>
          </a:prstGeom>
          <a:noFill/>
        </p:spPr>
        <p:txBody>
          <a:bodyPr wrap="none" rtlCol="0">
            <a:spAutoFit/>
          </a:bodyPr>
          <a:lstStyle/>
          <a:p>
            <a:r>
              <a:rPr lang="en-US" dirty="0">
                <a:solidFill>
                  <a:srgbClr val="C00000"/>
                </a:solidFill>
              </a:rPr>
              <a:t>First letter of each primate’s name</a:t>
            </a:r>
          </a:p>
        </p:txBody>
      </p:sp>
    </p:spTree>
    <p:extLst>
      <p:ext uri="{BB962C8B-B14F-4D97-AF65-F5344CB8AC3E}">
        <p14:creationId xmlns:p14="http://schemas.microsoft.com/office/powerpoint/2010/main" val="341012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Trevor Branch\Documents\FISH552 Intro R\Lectures\Plots\Rplot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32655" y="1323975"/>
            <a:ext cx="3796745" cy="369332"/>
          </a:xfrm>
          <a:prstGeom prst="rect">
            <a:avLst/>
          </a:prstGeom>
          <a:noFill/>
        </p:spPr>
        <p:txBody>
          <a:bodyPr wrap="none" rtlCol="0">
            <a:spAutoFit/>
          </a:bodyPr>
          <a:lstStyle/>
          <a:p>
            <a:r>
              <a:rPr lang="en-US" dirty="0">
                <a:solidFill>
                  <a:srgbClr val="C00000"/>
                </a:solidFill>
              </a:rPr>
              <a:t>Circle size proportional to body weight</a:t>
            </a:r>
          </a:p>
        </p:txBody>
      </p:sp>
    </p:spTree>
    <p:extLst>
      <p:ext uri="{BB962C8B-B14F-4D97-AF65-F5344CB8AC3E}">
        <p14:creationId xmlns:p14="http://schemas.microsoft.com/office/powerpoint/2010/main" val="329302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legends</a:t>
            </a:r>
          </a:p>
        </p:txBody>
      </p:sp>
      <p:sp>
        <p:nvSpPr>
          <p:cNvPr id="3" name="Content Placeholder 2"/>
          <p:cNvSpPr>
            <a:spLocks noGrp="1"/>
          </p:cNvSpPr>
          <p:nvPr>
            <p:ph idx="1"/>
          </p:nvPr>
        </p:nvSpPr>
        <p:spPr/>
        <p:txBody>
          <a:bodyPr/>
          <a:lstStyle/>
          <a:p>
            <a:r>
              <a:rPr lang="en-US" dirty="0"/>
              <a:t>Legends do not use anything in the plot</a:t>
            </a:r>
          </a:p>
          <a:p>
            <a:r>
              <a:rPr lang="en-US" dirty="0"/>
              <a:t>Look up help on the legend function (</a:t>
            </a:r>
            <a:r>
              <a:rPr lang="en-US" sz="2000" dirty="0">
                <a:latin typeface="Lucida Console" panose="020B0609040504020204" pitchFamily="49" charset="0"/>
              </a:rPr>
              <a:t>?legend</a:t>
            </a:r>
            <a:r>
              <a:rPr lang="en-US" dirty="0"/>
              <a:t>), note that most options in </a:t>
            </a:r>
            <a:r>
              <a:rPr lang="en-US" sz="2000" dirty="0">
                <a:latin typeface="Lucida Console" panose="020B0609040504020204" pitchFamily="49" charset="0"/>
              </a:rPr>
              <a:t>par()</a:t>
            </a:r>
            <a:r>
              <a:rPr lang="en-US" dirty="0"/>
              <a:t> can be used too</a:t>
            </a:r>
          </a:p>
          <a:p>
            <a:pPr marL="0" indent="0">
              <a:buNone/>
            </a:pPr>
            <a:endParaRPr lang="en-US" sz="1600" dirty="0"/>
          </a:p>
          <a:p>
            <a:pPr marL="0" indent="0">
              <a:buNone/>
            </a:pPr>
            <a:r>
              <a:rPr lang="en-US" sz="2000" dirty="0">
                <a:solidFill>
                  <a:srgbClr val="0000FF"/>
                </a:solidFill>
                <a:latin typeface="Lucida Console"/>
              </a:rPr>
              <a:t>legend(x="</a:t>
            </a:r>
            <a:r>
              <a:rPr lang="en-US" sz="2000" dirty="0" err="1">
                <a:solidFill>
                  <a:srgbClr val="0000FF"/>
                </a:solidFill>
                <a:latin typeface="Lucida Console"/>
              </a:rPr>
              <a:t>topright</a:t>
            </a:r>
            <a:r>
              <a:rPr lang="en-US" sz="2000" dirty="0">
                <a:solidFill>
                  <a:srgbClr val="0000FF"/>
                </a:solidFill>
                <a:latin typeface="Lucida Console"/>
              </a:rPr>
              <a:t>", </a:t>
            </a:r>
          </a:p>
          <a:p>
            <a:pPr marL="0" indent="0">
              <a:buNone/>
            </a:pPr>
            <a:r>
              <a:rPr lang="en-US" sz="2000" dirty="0">
                <a:solidFill>
                  <a:srgbClr val="0000FF"/>
                </a:solidFill>
                <a:latin typeface="Lucida Console"/>
              </a:rPr>
              <a:t>       legend=primates[,1],</a:t>
            </a:r>
          </a:p>
          <a:p>
            <a:pPr marL="0" indent="0">
              <a:buNone/>
            </a:pPr>
            <a:r>
              <a:rPr lang="en-US" sz="2000" dirty="0">
                <a:solidFill>
                  <a:srgbClr val="0000FF"/>
                </a:solidFill>
                <a:latin typeface="Lucida Console"/>
              </a:rPr>
              <a:t>       pt.bg=1:5,</a:t>
            </a:r>
          </a:p>
          <a:p>
            <a:pPr marL="0" indent="0">
              <a:buNone/>
            </a:pPr>
            <a:r>
              <a:rPr lang="en-US" sz="2000" dirty="0">
                <a:solidFill>
                  <a:srgbClr val="0000FF"/>
                </a:solidFill>
                <a:latin typeface="Lucida Console"/>
              </a:rPr>
              <a:t>       </a:t>
            </a:r>
            <a:r>
              <a:rPr lang="en-US" sz="2000" dirty="0" err="1">
                <a:solidFill>
                  <a:srgbClr val="0000FF"/>
                </a:solidFill>
                <a:latin typeface="Lucida Console"/>
              </a:rPr>
              <a:t>pch</a:t>
            </a:r>
            <a:r>
              <a:rPr lang="en-US" sz="2000" dirty="0">
                <a:solidFill>
                  <a:srgbClr val="0000FF"/>
                </a:solidFill>
                <a:latin typeface="Lucida Console"/>
              </a:rPr>
              <a:t>=21:25,</a:t>
            </a:r>
          </a:p>
          <a:p>
            <a:pPr marL="0" indent="0">
              <a:buNone/>
            </a:pPr>
            <a:r>
              <a:rPr lang="en-US" sz="2000" dirty="0">
                <a:solidFill>
                  <a:srgbClr val="0000FF"/>
                </a:solidFill>
                <a:latin typeface="Lucida Console"/>
              </a:rPr>
              <a:t>       </a:t>
            </a:r>
            <a:r>
              <a:rPr lang="en-US" sz="2000" dirty="0" err="1">
                <a:solidFill>
                  <a:srgbClr val="0000FF"/>
                </a:solidFill>
                <a:latin typeface="Lucida Console"/>
              </a:rPr>
              <a:t>bty</a:t>
            </a:r>
            <a:r>
              <a:rPr lang="en-US" sz="2000" dirty="0">
                <a:solidFill>
                  <a:srgbClr val="0000FF"/>
                </a:solidFill>
                <a:latin typeface="Lucida Console"/>
              </a:rPr>
              <a:t>="n")</a:t>
            </a:r>
          </a:p>
        </p:txBody>
      </p:sp>
      <p:sp>
        <p:nvSpPr>
          <p:cNvPr id="4" name="TextBox 3"/>
          <p:cNvSpPr txBox="1"/>
          <p:nvPr/>
        </p:nvSpPr>
        <p:spPr>
          <a:xfrm>
            <a:off x="4445665" y="3575809"/>
            <a:ext cx="4733283" cy="369332"/>
          </a:xfrm>
          <a:prstGeom prst="rect">
            <a:avLst/>
          </a:prstGeom>
          <a:noFill/>
        </p:spPr>
        <p:txBody>
          <a:bodyPr wrap="none" rtlCol="0">
            <a:spAutoFit/>
          </a:bodyPr>
          <a:lstStyle/>
          <a:p>
            <a:r>
              <a:rPr lang="en-US" dirty="0">
                <a:solidFill>
                  <a:srgbClr val="C00000"/>
                </a:solidFill>
              </a:rPr>
              <a:t>also "</a:t>
            </a:r>
            <a:r>
              <a:rPr lang="en-US" dirty="0" err="1">
                <a:solidFill>
                  <a:srgbClr val="C00000"/>
                </a:solidFill>
              </a:rPr>
              <a:t>bottomleft</a:t>
            </a:r>
            <a:r>
              <a:rPr lang="en-US" dirty="0">
                <a:solidFill>
                  <a:srgbClr val="C00000"/>
                </a:solidFill>
              </a:rPr>
              <a:t>" etc., and can use x=100, y=100</a:t>
            </a:r>
          </a:p>
        </p:txBody>
      </p:sp>
      <p:sp>
        <p:nvSpPr>
          <p:cNvPr id="5" name="TextBox 4"/>
          <p:cNvSpPr txBox="1"/>
          <p:nvPr/>
        </p:nvSpPr>
        <p:spPr>
          <a:xfrm>
            <a:off x="4826665" y="3945141"/>
            <a:ext cx="4352283" cy="369332"/>
          </a:xfrm>
          <a:prstGeom prst="rect">
            <a:avLst/>
          </a:prstGeom>
          <a:noFill/>
        </p:spPr>
        <p:txBody>
          <a:bodyPr wrap="square" rtlCol="0">
            <a:spAutoFit/>
          </a:bodyPr>
          <a:lstStyle/>
          <a:p>
            <a:r>
              <a:rPr lang="en-US" dirty="0">
                <a:solidFill>
                  <a:srgbClr val="C00000"/>
                </a:solidFill>
              </a:rPr>
              <a:t>vector of text strings</a:t>
            </a:r>
          </a:p>
        </p:txBody>
      </p:sp>
      <p:sp>
        <p:nvSpPr>
          <p:cNvPr id="6" name="TextBox 5"/>
          <p:cNvSpPr txBox="1"/>
          <p:nvPr/>
        </p:nvSpPr>
        <p:spPr>
          <a:xfrm>
            <a:off x="4427377" y="4314473"/>
            <a:ext cx="4352283" cy="369332"/>
          </a:xfrm>
          <a:prstGeom prst="rect">
            <a:avLst/>
          </a:prstGeom>
          <a:noFill/>
        </p:spPr>
        <p:txBody>
          <a:bodyPr wrap="square" rtlCol="0">
            <a:spAutoFit/>
          </a:bodyPr>
          <a:lstStyle/>
          <a:p>
            <a:r>
              <a:rPr lang="en-US" dirty="0">
                <a:solidFill>
                  <a:srgbClr val="C00000"/>
                </a:solidFill>
              </a:rPr>
              <a:t>background color of points</a:t>
            </a:r>
          </a:p>
        </p:txBody>
      </p:sp>
      <p:sp>
        <p:nvSpPr>
          <p:cNvPr id="7" name="TextBox 6"/>
          <p:cNvSpPr txBox="1"/>
          <p:nvPr/>
        </p:nvSpPr>
        <p:spPr>
          <a:xfrm>
            <a:off x="4427377" y="4669516"/>
            <a:ext cx="4352283" cy="369332"/>
          </a:xfrm>
          <a:prstGeom prst="rect">
            <a:avLst/>
          </a:prstGeom>
          <a:noFill/>
        </p:spPr>
        <p:txBody>
          <a:bodyPr wrap="square" rtlCol="0">
            <a:spAutoFit/>
          </a:bodyPr>
          <a:lstStyle/>
          <a:p>
            <a:r>
              <a:rPr lang="en-US" dirty="0">
                <a:solidFill>
                  <a:srgbClr val="C00000"/>
                </a:solidFill>
              </a:rPr>
              <a:t>vector of symbol type</a:t>
            </a:r>
          </a:p>
        </p:txBody>
      </p:sp>
      <p:sp>
        <p:nvSpPr>
          <p:cNvPr id="8" name="TextBox 7"/>
          <p:cNvSpPr txBox="1"/>
          <p:nvPr/>
        </p:nvSpPr>
        <p:spPr>
          <a:xfrm>
            <a:off x="4427377" y="5025351"/>
            <a:ext cx="4352283" cy="369332"/>
          </a:xfrm>
          <a:prstGeom prst="rect">
            <a:avLst/>
          </a:prstGeom>
          <a:noFill/>
        </p:spPr>
        <p:txBody>
          <a:bodyPr wrap="square" rtlCol="0">
            <a:spAutoFit/>
          </a:bodyPr>
          <a:lstStyle/>
          <a:p>
            <a:r>
              <a:rPr lang="en-US" dirty="0">
                <a:solidFill>
                  <a:srgbClr val="C00000"/>
                </a:solidFill>
              </a:rPr>
              <a:t>no </a:t>
            </a:r>
            <a:r>
              <a:rPr lang="en-US" u="sng" dirty="0">
                <a:solidFill>
                  <a:srgbClr val="C00000"/>
                </a:solidFill>
              </a:rPr>
              <a:t>b</a:t>
            </a:r>
            <a:r>
              <a:rPr lang="en-US" dirty="0">
                <a:solidFill>
                  <a:srgbClr val="C00000"/>
                </a:solidFill>
              </a:rPr>
              <a:t>ox </a:t>
            </a:r>
            <a:r>
              <a:rPr lang="en-US" u="sng" dirty="0">
                <a:solidFill>
                  <a:srgbClr val="C00000"/>
                </a:solidFill>
              </a:rPr>
              <a:t>ty</a:t>
            </a:r>
            <a:r>
              <a:rPr lang="en-US" dirty="0">
                <a:solidFill>
                  <a:srgbClr val="C00000"/>
                </a:solidFill>
              </a:rPr>
              <a:t>pe</a:t>
            </a:r>
          </a:p>
        </p:txBody>
      </p:sp>
    </p:spTree>
    <p:extLst>
      <p:ext uri="{BB962C8B-B14F-4D97-AF65-F5344CB8AC3E}">
        <p14:creationId xmlns:p14="http://schemas.microsoft.com/office/powerpoint/2010/main" val="200771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71612" y="847725"/>
            <a:ext cx="6200775" cy="5162550"/>
            <a:chOff x="1471612" y="847725"/>
            <a:chExt cx="6200775" cy="5162550"/>
          </a:xfrm>
        </p:grpSpPr>
        <p:pic>
          <p:nvPicPr>
            <p:cNvPr id="2050" name="Picture 2" descr="C:\Users\Trevor Branch\Documents\FISH552 Intro R\Lectures\Plots\Rplot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2" y="847725"/>
              <a:ext cx="6200775" cy="5162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181600" y="4191000"/>
              <a:ext cx="914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990600" y="685800"/>
            <a:ext cx="7315200" cy="646331"/>
          </a:xfrm>
          <a:prstGeom prst="rect">
            <a:avLst/>
          </a:prstGeom>
          <a:noFill/>
        </p:spPr>
        <p:txBody>
          <a:bodyPr wrap="square" rtlCol="0">
            <a:spAutoFit/>
          </a:bodyPr>
          <a:lstStyle/>
          <a:p>
            <a:pPr algn="ctr"/>
            <a:r>
              <a:rPr lang="en-US" dirty="0">
                <a:solidFill>
                  <a:srgbClr val="C00000"/>
                </a:solidFill>
              </a:rPr>
              <a:t>If you want the legend to correspond to the plot, you need to specify identical symbols, sizes, and colors for the plot and the legend </a:t>
            </a:r>
          </a:p>
        </p:txBody>
      </p:sp>
    </p:spTree>
    <p:extLst>
      <p:ext uri="{BB962C8B-B14F-4D97-AF65-F5344CB8AC3E}">
        <p14:creationId xmlns:p14="http://schemas.microsoft.com/office/powerpoint/2010/main" val="143591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Axis properties</a:t>
            </a:r>
          </a:p>
        </p:txBody>
      </p:sp>
      <p:sp>
        <p:nvSpPr>
          <p:cNvPr id="3" name="Content Placeholder 2"/>
          <p:cNvSpPr>
            <a:spLocks noGrp="1"/>
          </p:cNvSpPr>
          <p:nvPr>
            <p:ph idx="1"/>
          </p:nvPr>
        </p:nvSpPr>
        <p:spPr/>
        <p:txBody>
          <a:bodyPr/>
          <a:lstStyle/>
          <a:p>
            <a:r>
              <a:rPr lang="en-US" dirty="0"/>
              <a:t>Tick mark </a:t>
            </a:r>
            <a:r>
              <a:rPr lang="en-US" dirty="0" err="1"/>
              <a:t>labelling</a:t>
            </a:r>
            <a:r>
              <a:rPr lang="en-US" dirty="0"/>
              <a:t> using </a:t>
            </a:r>
            <a:r>
              <a:rPr lang="en-US" sz="2000" dirty="0" err="1">
                <a:latin typeface="Lucida Console" panose="020B0609040504020204" pitchFamily="49" charset="0"/>
              </a:rPr>
              <a:t>yaxp</a:t>
            </a:r>
            <a:r>
              <a:rPr lang="en-US" dirty="0"/>
              <a:t> and </a:t>
            </a:r>
            <a:r>
              <a:rPr lang="en-US" sz="2000" dirty="0" err="1">
                <a:latin typeface="Lucida Console" panose="020B0609040504020204" pitchFamily="49" charset="0"/>
              </a:rPr>
              <a:t>xaxp</a:t>
            </a:r>
            <a:endParaRPr lang="en-US" dirty="0">
              <a:latin typeface="Lucida Console" panose="020B0609040504020204" pitchFamily="49" charset="0"/>
            </a:endParaRPr>
          </a:p>
          <a:p>
            <a:pPr lvl="1"/>
            <a:r>
              <a:rPr lang="en-US" dirty="0"/>
              <a:t>c(min, max, number of spaces between intervals)</a:t>
            </a:r>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p>
          <a:p>
            <a:pPr marL="0" indent="0">
              <a:buNone/>
            </a:pPr>
            <a:r>
              <a:rPr lang="en-US" sz="2000" dirty="0">
                <a:solidFill>
                  <a:srgbClr val="0000FF"/>
                </a:solidFill>
                <a:latin typeface="Lucida Console"/>
              </a:rPr>
              <a:t>     </a:t>
            </a:r>
            <a:r>
              <a:rPr lang="en-US" sz="2000" dirty="0" err="1">
                <a:solidFill>
                  <a:srgbClr val="C00000"/>
                </a:solidFill>
                <a:latin typeface="Lucida Console"/>
              </a:rPr>
              <a:t>yaxp</a:t>
            </a:r>
            <a:r>
              <a:rPr lang="en-US" sz="2000" dirty="0">
                <a:solidFill>
                  <a:srgbClr val="C00000"/>
                </a:solidFill>
                <a:latin typeface="Lucida Console"/>
              </a:rPr>
              <a:t> = c(0, 1500, 3)</a:t>
            </a:r>
            <a:r>
              <a:rPr lang="en-US" sz="2000" dirty="0">
                <a:solidFill>
                  <a:srgbClr val="0000FF"/>
                </a:solidFill>
                <a:latin typeface="Lucida Console"/>
              </a:rPr>
              <a:t>)</a:t>
            </a:r>
          </a:p>
        </p:txBody>
      </p:sp>
    </p:spTree>
    <p:extLst>
      <p:ext uri="{BB962C8B-B14F-4D97-AF65-F5344CB8AC3E}">
        <p14:creationId xmlns:p14="http://schemas.microsoft.com/office/powerpoint/2010/main" val="1887278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axis properties</a:t>
            </a:r>
          </a:p>
        </p:txBody>
      </p:sp>
      <p:sp>
        <p:nvSpPr>
          <p:cNvPr id="3" name="Content Placeholder 2"/>
          <p:cNvSpPr>
            <a:spLocks noGrp="1"/>
          </p:cNvSpPr>
          <p:nvPr>
            <p:ph idx="1"/>
          </p:nvPr>
        </p:nvSpPr>
        <p:spPr/>
        <p:txBody>
          <a:bodyPr>
            <a:normAutofit/>
          </a:bodyPr>
          <a:lstStyle/>
          <a:p>
            <a:r>
              <a:rPr lang="en-US" dirty="0"/>
              <a:t>For more control over axes, use the </a:t>
            </a:r>
            <a:r>
              <a:rPr lang="en-US" sz="2000" dirty="0">
                <a:latin typeface="Lucida Console" panose="020B0609040504020204" pitchFamily="49" charset="0"/>
              </a:rPr>
              <a:t>axis() </a:t>
            </a:r>
            <a:r>
              <a:rPr lang="en-US" dirty="0"/>
              <a:t>function</a:t>
            </a:r>
          </a:p>
          <a:p>
            <a:r>
              <a:rPr lang="en-US" dirty="0"/>
              <a:t>First create the plot but suppress the x or y axis using </a:t>
            </a:r>
            <a:r>
              <a:rPr lang="en-US" sz="2000" dirty="0" err="1">
                <a:latin typeface="Lucida Console" panose="020B0609040504020204" pitchFamily="49" charset="0"/>
              </a:rPr>
              <a:t>xaxt</a:t>
            </a:r>
            <a:r>
              <a:rPr lang="en-US" sz="2000" dirty="0">
                <a:latin typeface="Lucida Console" panose="020B0609040504020204" pitchFamily="49" charset="0"/>
              </a:rPr>
              <a:t>="n"</a:t>
            </a:r>
            <a:r>
              <a:rPr lang="en-US" dirty="0"/>
              <a:t> and </a:t>
            </a:r>
            <a:r>
              <a:rPr lang="en-US" sz="2000" dirty="0" err="1">
                <a:latin typeface="Lucida Console" panose="020B0609040504020204" pitchFamily="49" charset="0"/>
              </a:rPr>
              <a:t>yaxt</a:t>
            </a:r>
            <a:r>
              <a:rPr lang="en-US" sz="2000" dirty="0">
                <a:latin typeface="Lucida Console" panose="020B0609040504020204" pitchFamily="49" charset="0"/>
              </a:rPr>
              <a:t>="n"</a:t>
            </a:r>
          </a:p>
          <a:p>
            <a:r>
              <a:rPr lang="en-US" dirty="0"/>
              <a:t>Then add axes to whichever side they are needed</a:t>
            </a:r>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a:t>
            </a:r>
          </a:p>
          <a:p>
            <a:pPr marL="0" indent="0">
              <a:buNone/>
            </a:pP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p>
          <a:p>
            <a:pPr marL="0" indent="0">
              <a:buNone/>
            </a:pPr>
            <a:r>
              <a:rPr lang="en-US" sz="2000" dirty="0">
                <a:solidFill>
                  <a:srgbClr val="0000FF"/>
                </a:solidFill>
                <a:latin typeface="Lucida Console"/>
              </a:rPr>
              <a:t>     </a:t>
            </a:r>
            <a:r>
              <a:rPr lang="en-US" sz="2000" dirty="0" err="1">
                <a:solidFill>
                  <a:srgbClr val="C00000"/>
                </a:solidFill>
                <a:latin typeface="Lucida Console"/>
              </a:rPr>
              <a:t>yaxt</a:t>
            </a:r>
            <a:r>
              <a:rPr lang="en-US" sz="2000" dirty="0">
                <a:solidFill>
                  <a:srgbClr val="C00000"/>
                </a:solidFill>
                <a:latin typeface="Lucida Console"/>
              </a:rPr>
              <a:t> = "n"</a:t>
            </a:r>
            <a:r>
              <a:rPr lang="en-US" sz="2000" dirty="0">
                <a:solidFill>
                  <a:srgbClr val="0000FF"/>
                </a:solidFill>
                <a:latin typeface="Lucida Console"/>
              </a:rPr>
              <a:t>)</a:t>
            </a:r>
          </a:p>
          <a:p>
            <a:pPr marL="0" indent="0">
              <a:buNone/>
            </a:pPr>
            <a:r>
              <a:rPr lang="en-US" sz="2000" dirty="0">
                <a:solidFill>
                  <a:srgbClr val="0000FF"/>
                </a:solidFill>
                <a:latin typeface="Lucida Console"/>
              </a:rPr>
              <a:t>axis(side = 2, at = </a:t>
            </a:r>
            <a:r>
              <a:rPr lang="en-US" sz="2000" dirty="0" err="1">
                <a:solidFill>
                  <a:srgbClr val="0000FF"/>
                </a:solidFill>
                <a:latin typeface="Lucida Console"/>
              </a:rPr>
              <a:t>seq</a:t>
            </a:r>
            <a:r>
              <a:rPr lang="en-US" sz="2000" dirty="0">
                <a:solidFill>
                  <a:srgbClr val="0000FF"/>
                </a:solidFill>
                <a:latin typeface="Lucida Console"/>
              </a:rPr>
              <a:t>(0,1500,300), </a:t>
            </a:r>
          </a:p>
          <a:p>
            <a:pPr marL="0" indent="0">
              <a:buNone/>
            </a:pPr>
            <a:r>
              <a:rPr lang="en-US" sz="2000" dirty="0">
                <a:solidFill>
                  <a:srgbClr val="0000FF"/>
                </a:solidFill>
                <a:latin typeface="Lucida Console"/>
              </a:rPr>
              <a:t>     labels = c(0,300,600,900,1200,</a:t>
            </a:r>
            <a:r>
              <a:rPr lang="en-US" sz="2000" dirty="0">
                <a:solidFill>
                  <a:srgbClr val="C00000"/>
                </a:solidFill>
                <a:latin typeface="Lucida Console"/>
              </a:rPr>
              <a:t>"&gt;1500"</a:t>
            </a:r>
            <a:r>
              <a:rPr lang="en-US" sz="2000" dirty="0">
                <a:solidFill>
                  <a:srgbClr val="0000FF"/>
                </a:solidFill>
                <a:latin typeface="Lucida Console"/>
              </a:rPr>
              <a:t>))</a:t>
            </a:r>
          </a:p>
        </p:txBody>
      </p:sp>
    </p:spTree>
    <p:extLst>
      <p:ext uri="{BB962C8B-B14F-4D97-AF65-F5344CB8AC3E}">
        <p14:creationId xmlns:p14="http://schemas.microsoft.com/office/powerpoint/2010/main" val="2190233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Trevor Branch\Documents\FISH552 Intro R\Lectures\Plots\Rplot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2" y="847725"/>
            <a:ext cx="620077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0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point characteristics</a:t>
            </a:r>
          </a:p>
        </p:txBody>
      </p:sp>
      <p:sp>
        <p:nvSpPr>
          <p:cNvPr id="3" name="Content Placeholder 2"/>
          <p:cNvSpPr>
            <a:spLocks noGrp="1"/>
          </p:cNvSpPr>
          <p:nvPr>
            <p:ph idx="1"/>
          </p:nvPr>
        </p:nvSpPr>
        <p:spPr>
          <a:xfrm>
            <a:off x="457200" y="1447800"/>
            <a:ext cx="8229600" cy="1600200"/>
          </a:xfrm>
        </p:spPr>
        <p:txBody>
          <a:bodyPr/>
          <a:lstStyle/>
          <a:p>
            <a:r>
              <a:rPr lang="en-US" dirty="0"/>
              <a:t>Default is an open circle (</a:t>
            </a:r>
            <a:r>
              <a:rPr lang="en-US" sz="2000" dirty="0" err="1">
                <a:latin typeface="Lucida Console" panose="020B0609040504020204" pitchFamily="49" charset="0"/>
              </a:rPr>
              <a:t>pch</a:t>
            </a:r>
            <a:r>
              <a:rPr lang="en-US" sz="2000" dirty="0">
                <a:latin typeface="Lucida Console" panose="020B0609040504020204" pitchFamily="49" charset="0"/>
              </a:rPr>
              <a:t>=1</a:t>
            </a:r>
            <a:r>
              <a:rPr lang="en-US" dirty="0"/>
              <a:t>) of size 1 (</a:t>
            </a:r>
            <a:r>
              <a:rPr lang="en-US" sz="2000" dirty="0" err="1">
                <a:latin typeface="Lucida Console" panose="020B0609040504020204" pitchFamily="49" charset="0"/>
              </a:rPr>
              <a:t>cex</a:t>
            </a:r>
            <a:r>
              <a:rPr lang="en-US" sz="2000" dirty="0">
                <a:latin typeface="Lucida Console" panose="020B0609040504020204" pitchFamily="49" charset="0"/>
              </a:rPr>
              <a:t>=1</a:t>
            </a:r>
            <a:r>
              <a:rPr lang="en-US" dirty="0"/>
              <a:t>)</a:t>
            </a:r>
          </a:p>
          <a:p>
            <a:pPr lvl="1"/>
            <a:r>
              <a:rPr lang="en-US" sz="2000" dirty="0" err="1">
                <a:latin typeface="Lucida Console" panose="020B0609040504020204" pitchFamily="49" charset="0"/>
              </a:rPr>
              <a:t>pch</a:t>
            </a:r>
            <a:r>
              <a:rPr lang="en-US" dirty="0"/>
              <a:t> short for </a:t>
            </a:r>
            <a:r>
              <a:rPr lang="en-US" u="sng" dirty="0"/>
              <a:t>p</a:t>
            </a:r>
            <a:r>
              <a:rPr lang="en-US" dirty="0"/>
              <a:t>lotting </a:t>
            </a:r>
            <a:r>
              <a:rPr lang="en-US" u="sng" dirty="0"/>
              <a:t>ch</a:t>
            </a:r>
            <a:r>
              <a:rPr lang="en-US" dirty="0"/>
              <a:t>aracter</a:t>
            </a:r>
          </a:p>
          <a:p>
            <a:pPr lvl="1"/>
            <a:r>
              <a:rPr lang="en-US" sz="2000" dirty="0" err="1">
                <a:latin typeface="Lucida Console" panose="020B0609040504020204" pitchFamily="49" charset="0"/>
              </a:rPr>
              <a:t>cex</a:t>
            </a:r>
            <a:r>
              <a:rPr lang="en-US" dirty="0"/>
              <a:t> short for </a:t>
            </a:r>
            <a:r>
              <a:rPr lang="en-US" u="sng" dirty="0"/>
              <a:t>c</a:t>
            </a:r>
            <a:r>
              <a:rPr lang="en-US" dirty="0"/>
              <a:t>haracter </a:t>
            </a:r>
            <a:r>
              <a:rPr lang="en-US" u="sng" dirty="0"/>
              <a:t>ex</a:t>
            </a:r>
            <a:r>
              <a:rPr lang="en-US" dirty="0"/>
              <a:t>pansion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00400"/>
            <a:ext cx="6643254" cy="2819400"/>
          </a:xfrm>
          <a:prstGeom prst="rect">
            <a:avLst/>
          </a:prstGeom>
          <a:noFill/>
          <a:ln w="12700">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5808134" y="6019800"/>
            <a:ext cx="1984967" cy="276999"/>
          </a:xfrm>
          <a:prstGeom prst="rect">
            <a:avLst/>
          </a:prstGeom>
          <a:noFill/>
        </p:spPr>
        <p:txBody>
          <a:bodyPr wrap="none" rtlCol="0">
            <a:spAutoFit/>
          </a:bodyPr>
          <a:lstStyle/>
          <a:p>
            <a:r>
              <a:rPr lang="en-US" sz="1200" dirty="0">
                <a:solidFill>
                  <a:schemeClr val="bg1">
                    <a:lumMod val="50000"/>
                  </a:schemeClr>
                </a:solidFill>
              </a:rPr>
              <a:t>Source: R Reference Card 2.0</a:t>
            </a:r>
          </a:p>
        </p:txBody>
      </p:sp>
    </p:spTree>
    <p:extLst>
      <p:ext uri="{BB962C8B-B14F-4D97-AF65-F5344CB8AC3E}">
        <p14:creationId xmlns:p14="http://schemas.microsoft.com/office/powerpoint/2010/main" val="1285398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text using </a:t>
            </a:r>
            <a:r>
              <a:rPr lang="en-US" sz="3200" dirty="0">
                <a:latin typeface="Lucida Console" panose="020B0609040504020204" pitchFamily="49" charset="0"/>
              </a:rPr>
              <a:t>locator()</a:t>
            </a:r>
            <a:endParaRPr lang="en-US" dirty="0">
              <a:latin typeface="Lucida Console" panose="020B0609040504020204" pitchFamily="49" charset="0"/>
            </a:endParaRPr>
          </a:p>
        </p:txBody>
      </p:sp>
      <p:sp>
        <p:nvSpPr>
          <p:cNvPr id="3" name="Content Placeholder 2"/>
          <p:cNvSpPr>
            <a:spLocks noGrp="1"/>
          </p:cNvSpPr>
          <p:nvPr>
            <p:ph idx="1"/>
          </p:nvPr>
        </p:nvSpPr>
        <p:spPr/>
        <p:txBody>
          <a:bodyPr/>
          <a:lstStyle/>
          <a:p>
            <a:r>
              <a:rPr lang="en-US" dirty="0"/>
              <a:t>Interactive function: click on the plot and it returns the x and y coordinates</a:t>
            </a:r>
          </a:p>
          <a:p>
            <a:pPr marL="0" indent="0">
              <a:buNone/>
            </a:pPr>
            <a:r>
              <a:rPr lang="es-ES" sz="2000" dirty="0">
                <a:solidFill>
                  <a:srgbClr val="0000FF"/>
                </a:solidFill>
                <a:latin typeface="Lucida Console"/>
              </a:rPr>
              <a:t>&gt; </a:t>
            </a:r>
            <a:r>
              <a:rPr lang="es-ES" sz="2000" dirty="0" err="1">
                <a:solidFill>
                  <a:srgbClr val="0000FF"/>
                </a:solidFill>
                <a:latin typeface="Lucida Console"/>
              </a:rPr>
              <a:t>locator</a:t>
            </a:r>
            <a:r>
              <a:rPr lang="es-ES" sz="2000" dirty="0">
                <a:solidFill>
                  <a:srgbClr val="0000FF"/>
                </a:solidFill>
                <a:latin typeface="Lucida Console"/>
              </a:rPr>
              <a:t>(1) </a:t>
            </a:r>
          </a:p>
          <a:p>
            <a:pPr marL="0" indent="0">
              <a:buNone/>
            </a:pPr>
            <a:r>
              <a:rPr lang="es-ES" sz="2000" dirty="0">
                <a:solidFill>
                  <a:srgbClr val="000000"/>
                </a:solidFill>
                <a:latin typeface="Lucida Console"/>
              </a:rPr>
              <a:t>$x </a:t>
            </a:r>
          </a:p>
          <a:p>
            <a:pPr marL="0" indent="0">
              <a:buNone/>
            </a:pPr>
            <a:r>
              <a:rPr lang="es-ES" sz="2000" dirty="0">
                <a:solidFill>
                  <a:srgbClr val="000000"/>
                </a:solidFill>
                <a:latin typeface="Lucida Console"/>
              </a:rPr>
              <a:t>[1] 207.6493 </a:t>
            </a:r>
          </a:p>
          <a:p>
            <a:pPr marL="0" indent="0">
              <a:buNone/>
            </a:pPr>
            <a:r>
              <a:rPr lang="es-ES" sz="2000" dirty="0">
                <a:solidFill>
                  <a:srgbClr val="000000"/>
                </a:solidFill>
                <a:latin typeface="Lucida Console"/>
              </a:rPr>
              <a:t>$y </a:t>
            </a:r>
          </a:p>
          <a:p>
            <a:pPr marL="0" indent="0">
              <a:buNone/>
            </a:pPr>
            <a:r>
              <a:rPr lang="es-ES" sz="2000" dirty="0">
                <a:solidFill>
                  <a:srgbClr val="000000"/>
                </a:solidFill>
                <a:latin typeface="Lucida Console"/>
              </a:rPr>
              <a:t>[1] 305.7384</a:t>
            </a:r>
            <a:endParaRPr lang="en-US" dirty="0"/>
          </a:p>
          <a:p>
            <a:r>
              <a:rPr lang="en-US" dirty="0"/>
              <a:t>Add text at those coordinates</a:t>
            </a:r>
          </a:p>
          <a:p>
            <a:pPr marL="0" indent="0">
              <a:buNone/>
            </a:pPr>
            <a:r>
              <a:rPr lang="en-US" sz="2000" dirty="0">
                <a:solidFill>
                  <a:srgbClr val="0000FF"/>
                </a:solidFill>
                <a:latin typeface="Lucida Console"/>
              </a:rPr>
              <a:t>text(x=207, y=306, label="Gorilla")</a:t>
            </a:r>
            <a:endParaRPr lang="en-US" dirty="0"/>
          </a:p>
        </p:txBody>
      </p:sp>
      <p:sp>
        <p:nvSpPr>
          <p:cNvPr id="4" name="TextBox 3"/>
          <p:cNvSpPr txBox="1"/>
          <p:nvPr/>
        </p:nvSpPr>
        <p:spPr>
          <a:xfrm>
            <a:off x="3048000" y="2707434"/>
            <a:ext cx="4721485" cy="369332"/>
          </a:xfrm>
          <a:prstGeom prst="rect">
            <a:avLst/>
          </a:prstGeom>
          <a:noFill/>
        </p:spPr>
        <p:txBody>
          <a:bodyPr wrap="none" rtlCol="0">
            <a:spAutoFit/>
          </a:bodyPr>
          <a:lstStyle/>
          <a:p>
            <a:r>
              <a:rPr lang="en-US" dirty="0">
                <a:solidFill>
                  <a:srgbClr val="C00000"/>
                </a:solidFill>
              </a:rPr>
              <a:t>Omit the 1 for multiple clicks, press &lt;esc&gt; to exit</a:t>
            </a:r>
          </a:p>
        </p:txBody>
      </p:sp>
    </p:spTree>
    <p:extLst>
      <p:ext uri="{BB962C8B-B14F-4D97-AF65-F5344CB8AC3E}">
        <p14:creationId xmlns:p14="http://schemas.microsoft.com/office/powerpoint/2010/main" val="291916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Trevor Branch\Documents\FISH552 Intro R\Lectures\Plots\Rplot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2" y="847725"/>
            <a:ext cx="620077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058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Labeling points using text()</a:t>
            </a:r>
          </a:p>
        </p:txBody>
      </p:sp>
      <p:sp>
        <p:nvSpPr>
          <p:cNvPr id="3" name="Content Placeholder 2"/>
          <p:cNvSpPr>
            <a:spLocks noGrp="1"/>
          </p:cNvSpPr>
          <p:nvPr>
            <p:ph idx="1"/>
          </p:nvPr>
        </p:nvSpPr>
        <p:spPr/>
        <p:txBody>
          <a:bodyPr/>
          <a:lstStyle/>
          <a:p>
            <a:r>
              <a:rPr lang="en-US" dirty="0"/>
              <a:t>Look up the help on </a:t>
            </a:r>
            <a:r>
              <a:rPr lang="en-US" sz="2000" dirty="0">
                <a:latin typeface="Lucida Console" panose="020B0609040504020204" pitchFamily="49" charset="0"/>
              </a:rPr>
              <a:t>?text</a:t>
            </a:r>
          </a:p>
          <a:p>
            <a:r>
              <a:rPr lang="en-US" dirty="0"/>
              <a:t>Can use vectors for x, y, and the text strings</a:t>
            </a:r>
          </a:p>
          <a:p>
            <a:r>
              <a:rPr lang="en-US" dirty="0"/>
              <a:t>After creating the plot, call </a:t>
            </a:r>
            <a:r>
              <a:rPr lang="en-US" sz="2000" dirty="0">
                <a:latin typeface="Lucida Console" panose="020B0609040504020204" pitchFamily="49" charset="0"/>
              </a:rPr>
              <a:t>text()</a:t>
            </a:r>
          </a:p>
          <a:p>
            <a:pPr lvl="1"/>
            <a:r>
              <a:rPr lang="en-US" sz="2000" dirty="0" err="1">
                <a:latin typeface="Lucida Console" panose="020B0609040504020204" pitchFamily="49" charset="0"/>
              </a:rPr>
              <a:t>pos</a:t>
            </a:r>
            <a:r>
              <a:rPr lang="en-US" sz="2000" dirty="0">
                <a:latin typeface="Lucida Console" panose="020B0609040504020204" pitchFamily="49" charset="0"/>
              </a:rPr>
              <a:t>=1</a:t>
            </a:r>
            <a:r>
              <a:rPr lang="en-US" dirty="0"/>
              <a:t> below</a:t>
            </a:r>
          </a:p>
          <a:p>
            <a:pPr lvl="1"/>
            <a:r>
              <a:rPr lang="en-US" sz="2000" dirty="0" err="1">
                <a:latin typeface="Lucida Console" panose="020B0609040504020204" pitchFamily="49" charset="0"/>
              </a:rPr>
              <a:t>pos</a:t>
            </a:r>
            <a:r>
              <a:rPr lang="en-US" sz="2000" dirty="0">
                <a:latin typeface="Lucida Console" panose="020B0609040504020204" pitchFamily="49" charset="0"/>
              </a:rPr>
              <a:t>=2</a:t>
            </a:r>
            <a:r>
              <a:rPr lang="en-US" dirty="0"/>
              <a:t> to the left</a:t>
            </a:r>
          </a:p>
          <a:p>
            <a:pPr lvl="1"/>
            <a:r>
              <a:rPr lang="en-US" sz="2000" dirty="0" err="1">
                <a:latin typeface="Lucida Console" panose="020B0609040504020204" pitchFamily="49" charset="0"/>
              </a:rPr>
              <a:t>pos</a:t>
            </a:r>
            <a:r>
              <a:rPr lang="en-US" sz="2000" dirty="0">
                <a:latin typeface="Lucida Console" panose="020B0609040504020204" pitchFamily="49" charset="0"/>
              </a:rPr>
              <a:t>=3</a:t>
            </a:r>
            <a:r>
              <a:rPr lang="en-US" dirty="0"/>
              <a:t> above</a:t>
            </a:r>
          </a:p>
          <a:p>
            <a:pPr lvl="1"/>
            <a:r>
              <a:rPr lang="en-US" sz="2000" dirty="0" err="1">
                <a:latin typeface="Lucida Console" panose="020B0609040504020204" pitchFamily="49" charset="0"/>
              </a:rPr>
              <a:t>pos</a:t>
            </a:r>
            <a:r>
              <a:rPr lang="en-US" sz="2000" dirty="0">
                <a:latin typeface="Lucida Console" panose="020B0609040504020204" pitchFamily="49" charset="0"/>
              </a:rPr>
              <a:t>=4</a:t>
            </a:r>
            <a:r>
              <a:rPr lang="en-US" dirty="0"/>
              <a:t> to the right</a:t>
            </a:r>
          </a:p>
          <a:p>
            <a:pPr marL="0" indent="0">
              <a:buNone/>
            </a:pPr>
            <a:r>
              <a:rPr lang="en-US" sz="2000" dirty="0">
                <a:solidFill>
                  <a:srgbClr val="0000FF"/>
                </a:solidFill>
                <a:latin typeface="Lucida Console"/>
              </a:rPr>
              <a:t>text(x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labels = primates[,1], </a:t>
            </a:r>
            <a:r>
              <a:rPr lang="en-US" sz="2000" dirty="0" err="1">
                <a:solidFill>
                  <a:srgbClr val="0000FF"/>
                </a:solidFill>
                <a:latin typeface="Lucida Console"/>
              </a:rPr>
              <a:t>pos</a:t>
            </a:r>
            <a:r>
              <a:rPr lang="en-US" sz="2000" dirty="0">
                <a:solidFill>
                  <a:srgbClr val="0000FF"/>
                </a:solidFill>
                <a:latin typeface="Lucida Console"/>
              </a:rPr>
              <a:t>=4)</a:t>
            </a:r>
          </a:p>
        </p:txBody>
      </p:sp>
    </p:spTree>
    <p:extLst>
      <p:ext uri="{BB962C8B-B14F-4D97-AF65-F5344CB8AC3E}">
        <p14:creationId xmlns:p14="http://schemas.microsoft.com/office/powerpoint/2010/main" val="524153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Trevor Branch\Documents\FISH552 Intro R\Lectures\Plots\Rplot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2" y="847725"/>
            <a:ext cx="620077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282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and lines</a:t>
            </a:r>
          </a:p>
        </p:txBody>
      </p:sp>
      <p:sp>
        <p:nvSpPr>
          <p:cNvPr id="3" name="Content Placeholder 2"/>
          <p:cNvSpPr>
            <a:spLocks noGrp="1"/>
          </p:cNvSpPr>
          <p:nvPr>
            <p:ph idx="1"/>
          </p:nvPr>
        </p:nvSpPr>
        <p:spPr>
          <a:xfrm>
            <a:off x="457200" y="1447800"/>
            <a:ext cx="5562600" cy="5105400"/>
          </a:xfrm>
        </p:spPr>
        <p:txBody>
          <a:bodyPr/>
          <a:lstStyle/>
          <a:p>
            <a:r>
              <a:rPr lang="en-US" dirty="0"/>
              <a:t>?lines gives values for </a:t>
            </a:r>
            <a:r>
              <a:rPr lang="en-US" dirty="0" err="1"/>
              <a:t>lty</a:t>
            </a:r>
            <a:r>
              <a:rPr lang="en-US" dirty="0"/>
              <a:t>, the </a:t>
            </a:r>
            <a:r>
              <a:rPr lang="en-US" u="sng" dirty="0"/>
              <a:t>l</a:t>
            </a:r>
            <a:r>
              <a:rPr lang="en-US" dirty="0"/>
              <a:t>ine </a:t>
            </a:r>
            <a:r>
              <a:rPr lang="en-US" u="sng" dirty="0"/>
              <a:t>ty</a:t>
            </a:r>
            <a:r>
              <a:rPr lang="en-US" dirty="0"/>
              <a:t>pes</a:t>
            </a:r>
          </a:p>
          <a:p>
            <a:r>
              <a:rPr lang="en-US" dirty="0"/>
              <a:t>For </a:t>
            </a:r>
            <a:r>
              <a:rPr lang="en-US" u="sng" dirty="0"/>
              <a:t>l</a:t>
            </a:r>
            <a:r>
              <a:rPr lang="en-US" dirty="0"/>
              <a:t>ine </a:t>
            </a:r>
            <a:r>
              <a:rPr lang="en-US" u="sng" dirty="0"/>
              <a:t>w</a:t>
            </a:r>
            <a:r>
              <a:rPr lang="en-US" dirty="0"/>
              <a:t>i</a:t>
            </a:r>
            <a:r>
              <a:rPr lang="en-US" u="sng" dirty="0"/>
              <a:t>d</a:t>
            </a:r>
            <a:r>
              <a:rPr lang="en-US" dirty="0"/>
              <a:t>ths use </a:t>
            </a:r>
            <a:r>
              <a:rPr lang="en-US" dirty="0" err="1"/>
              <a:t>lwd</a:t>
            </a:r>
            <a:endParaRPr lang="en-US" dirty="0"/>
          </a:p>
          <a:p>
            <a:endParaRPr lang="en-US" dirty="0"/>
          </a:p>
        </p:txBody>
      </p:sp>
      <p:pic>
        <p:nvPicPr>
          <p:cNvPr id="8196" name="Picture 4" descr="C:\Users\Trevor Branch\Documents\SAFS\Courses\FISH554 Beautiful graphics in R\2012 FISH507 R graphics\Lecture 2 advanced plots par\Rplot0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810" t="44913" r="52887" b="9976"/>
          <a:stretch/>
        </p:blipFill>
        <p:spPr bwMode="auto">
          <a:xfrm>
            <a:off x="6248400" y="1676400"/>
            <a:ext cx="2674316" cy="38676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22638" y="1269840"/>
            <a:ext cx="1491947" cy="461665"/>
          </a:xfrm>
          <a:prstGeom prst="rect">
            <a:avLst/>
          </a:prstGeom>
          <a:noFill/>
        </p:spPr>
        <p:txBody>
          <a:bodyPr wrap="none" rtlCol="0">
            <a:spAutoFit/>
          </a:bodyPr>
          <a:lstStyle/>
          <a:p>
            <a:r>
              <a:rPr lang="en-US" sz="2400" dirty="0" err="1">
                <a:solidFill>
                  <a:srgbClr val="C00000"/>
                </a:solidFill>
              </a:rPr>
              <a:t>lwd</a:t>
            </a:r>
            <a:r>
              <a:rPr lang="en-US" sz="2400" dirty="0">
                <a:solidFill>
                  <a:srgbClr val="C00000"/>
                </a:solidFill>
              </a:rPr>
              <a:t> values</a:t>
            </a:r>
          </a:p>
        </p:txBody>
      </p:sp>
      <p:sp>
        <p:nvSpPr>
          <p:cNvPr id="8" name="TextBox 7"/>
          <p:cNvSpPr txBox="1"/>
          <p:nvPr/>
        </p:nvSpPr>
        <p:spPr>
          <a:xfrm>
            <a:off x="6522638" y="3657600"/>
            <a:ext cx="1355179" cy="461665"/>
          </a:xfrm>
          <a:prstGeom prst="rect">
            <a:avLst/>
          </a:prstGeom>
          <a:noFill/>
        </p:spPr>
        <p:txBody>
          <a:bodyPr wrap="none" rtlCol="0">
            <a:spAutoFit/>
          </a:bodyPr>
          <a:lstStyle/>
          <a:p>
            <a:r>
              <a:rPr lang="en-US" sz="2400" dirty="0" err="1">
                <a:solidFill>
                  <a:srgbClr val="C00000"/>
                </a:solidFill>
              </a:rPr>
              <a:t>lty</a:t>
            </a:r>
            <a:r>
              <a:rPr lang="en-US" sz="2400" dirty="0">
                <a:solidFill>
                  <a:srgbClr val="C00000"/>
                </a:solidFill>
              </a:rPr>
              <a:t> values</a:t>
            </a:r>
          </a:p>
        </p:txBody>
      </p:sp>
    </p:spTree>
    <p:extLst>
      <p:ext uri="{BB962C8B-B14F-4D97-AF65-F5344CB8AC3E}">
        <p14:creationId xmlns:p14="http://schemas.microsoft.com/office/powerpoint/2010/main" val="1795693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plot types</a:t>
            </a:r>
          </a:p>
        </p:txBody>
      </p:sp>
      <p:sp>
        <p:nvSpPr>
          <p:cNvPr id="3" name="Content Placeholder 2"/>
          <p:cNvSpPr>
            <a:spLocks noGrp="1"/>
          </p:cNvSpPr>
          <p:nvPr>
            <p:ph idx="1"/>
          </p:nvPr>
        </p:nvSpPr>
        <p:spPr/>
        <p:txBody>
          <a:bodyPr>
            <a:normAutofit/>
          </a:bodyPr>
          <a:lstStyle/>
          <a:p>
            <a:r>
              <a:rPr lang="en-US" dirty="0"/>
              <a:t>In the </a:t>
            </a:r>
            <a:r>
              <a:rPr lang="en-US" sz="2000" dirty="0">
                <a:latin typeface="Lucida Console" panose="020B0609040504020204" pitchFamily="49" charset="0"/>
              </a:rPr>
              <a:t>plot()</a:t>
            </a:r>
            <a:r>
              <a:rPr lang="en-US" dirty="0"/>
              <a:t> command, </a:t>
            </a:r>
            <a:r>
              <a:rPr lang="en-US" sz="2000" dirty="0">
                <a:latin typeface="Lucida Console" panose="020B0609040504020204" pitchFamily="49" charset="0"/>
              </a:rPr>
              <a:t>type</a:t>
            </a:r>
            <a:r>
              <a:rPr lang="en-US" dirty="0"/>
              <a:t> specifies the type of plot to be drawn</a:t>
            </a:r>
          </a:p>
          <a:p>
            <a:pPr lvl="1">
              <a:spcBef>
                <a:spcPts val="0"/>
              </a:spcBef>
            </a:pPr>
            <a:r>
              <a:rPr lang="en-US" altLang="en-US" sz="2000" dirty="0">
                <a:latin typeface="Lucida Console" panose="020B0609040504020204" pitchFamily="49" charset="0"/>
                <a:ea typeface="ＭＳ Ｐゴシック" pitchFamily="34" charset="-128"/>
              </a:rPr>
              <a:t>"p" </a:t>
            </a:r>
            <a:r>
              <a:rPr lang="en-US" altLang="en-US" b="1" dirty="0">
                <a:ea typeface="ＭＳ Ｐゴシック" pitchFamily="34" charset="-128"/>
              </a:rPr>
              <a:t>p</a:t>
            </a:r>
            <a:r>
              <a:rPr lang="en-US" altLang="en-US" dirty="0">
                <a:ea typeface="ＭＳ Ｐゴシック" pitchFamily="34" charset="-128"/>
              </a:rPr>
              <a:t>oints </a:t>
            </a:r>
            <a:endParaRPr lang="en-US" altLang="en-US" sz="2000" dirty="0">
              <a:ea typeface="ＭＳ Ｐゴシック" pitchFamily="34" charset="-128"/>
            </a:endParaRPr>
          </a:p>
          <a:p>
            <a:pPr lvl="1">
              <a:spcBef>
                <a:spcPts val="0"/>
              </a:spcBef>
            </a:pPr>
            <a:r>
              <a:rPr lang="en-US" altLang="en-US" sz="2000" dirty="0">
                <a:latin typeface="Lucida Console" panose="020B0609040504020204" pitchFamily="49" charset="0"/>
                <a:ea typeface="ＭＳ Ｐゴシック" pitchFamily="34" charset="-128"/>
              </a:rPr>
              <a:t>"l" </a:t>
            </a:r>
            <a:r>
              <a:rPr lang="en-US" altLang="en-US" dirty="0">
                <a:ea typeface="ＭＳ Ｐゴシック" pitchFamily="34" charset="-128"/>
              </a:rPr>
              <a:t>lines</a:t>
            </a:r>
          </a:p>
          <a:p>
            <a:pPr lvl="1">
              <a:spcBef>
                <a:spcPts val="0"/>
              </a:spcBef>
            </a:pPr>
            <a:r>
              <a:rPr lang="en-US" altLang="en-US" sz="2000" dirty="0">
                <a:latin typeface="Lucida Console" panose="020B0609040504020204" pitchFamily="49" charset="0"/>
                <a:ea typeface="ＭＳ Ｐゴシック" pitchFamily="34" charset="-128"/>
              </a:rPr>
              <a:t>"b" </a:t>
            </a:r>
            <a:r>
              <a:rPr lang="en-US" altLang="en-US" dirty="0">
                <a:ea typeface="ＭＳ Ｐゴシック" pitchFamily="34" charset="-128"/>
              </a:rPr>
              <a:t>both lines and points</a:t>
            </a:r>
          </a:p>
          <a:p>
            <a:pPr lvl="1">
              <a:spcBef>
                <a:spcPts val="0"/>
              </a:spcBef>
            </a:pPr>
            <a:r>
              <a:rPr lang="en-US" altLang="en-US" sz="2000" dirty="0">
                <a:latin typeface="Lucida Console" panose="020B0609040504020204" pitchFamily="49" charset="0"/>
                <a:ea typeface="ＭＳ Ｐゴシック" pitchFamily="34" charset="-128"/>
              </a:rPr>
              <a:t>"c" </a:t>
            </a:r>
            <a:r>
              <a:rPr lang="en-US" altLang="en-US" dirty="0">
                <a:ea typeface="ＭＳ Ｐゴシック" pitchFamily="34" charset="-128"/>
              </a:rPr>
              <a:t>lines part alone of “b” </a:t>
            </a:r>
          </a:p>
          <a:p>
            <a:pPr lvl="1">
              <a:spcBef>
                <a:spcPts val="0"/>
              </a:spcBef>
            </a:pPr>
            <a:r>
              <a:rPr lang="en-US" altLang="en-US" sz="2000" dirty="0">
                <a:latin typeface="Lucida Console" panose="020B0609040504020204" pitchFamily="49" charset="0"/>
                <a:ea typeface="ＭＳ Ｐゴシック" pitchFamily="34" charset="-128"/>
              </a:rPr>
              <a:t>"o" </a:t>
            </a:r>
            <a:r>
              <a:rPr lang="en-US" altLang="ja-JP" dirty="0" err="1">
                <a:ea typeface="ＭＳ Ｐゴシック" pitchFamily="34" charset="-128"/>
              </a:rPr>
              <a:t>overplotted</a:t>
            </a:r>
            <a:endParaRPr lang="en-US" altLang="ja-JP" dirty="0">
              <a:ea typeface="ＭＳ Ｐゴシック" pitchFamily="34" charset="-128"/>
            </a:endParaRPr>
          </a:p>
          <a:p>
            <a:pPr lvl="1">
              <a:spcBef>
                <a:spcPts val="0"/>
              </a:spcBef>
            </a:pPr>
            <a:r>
              <a:rPr lang="en-US" altLang="en-US" sz="2000" dirty="0">
                <a:latin typeface="Lucida Console" panose="020B0609040504020204" pitchFamily="49" charset="0"/>
                <a:ea typeface="ＭＳ Ｐゴシック" pitchFamily="34" charset="-128"/>
              </a:rPr>
              <a:t>"h" </a:t>
            </a:r>
            <a:r>
              <a:rPr lang="en-US" altLang="ja-JP" dirty="0">
                <a:ea typeface="ＭＳ Ｐゴシック" pitchFamily="34" charset="-128"/>
              </a:rPr>
              <a:t>histogram-like (or high-density) vertical lines</a:t>
            </a:r>
          </a:p>
          <a:p>
            <a:pPr lvl="1">
              <a:spcBef>
                <a:spcPts val="0"/>
              </a:spcBef>
            </a:pPr>
            <a:r>
              <a:rPr lang="en-US" altLang="en-US" sz="2000" dirty="0">
                <a:latin typeface="Lucida Console" panose="020B0609040504020204" pitchFamily="49" charset="0"/>
                <a:ea typeface="ＭＳ Ｐゴシック" pitchFamily="34" charset="-128"/>
              </a:rPr>
              <a:t>"s" </a:t>
            </a:r>
            <a:r>
              <a:rPr lang="en-US" altLang="en-US" dirty="0">
                <a:ea typeface="ＭＳ Ｐゴシック" pitchFamily="34" charset="-128"/>
              </a:rPr>
              <a:t>stair steps</a:t>
            </a:r>
          </a:p>
          <a:p>
            <a:pPr lvl="1">
              <a:spcBef>
                <a:spcPts val="0"/>
              </a:spcBef>
            </a:pPr>
            <a:r>
              <a:rPr lang="en-US" altLang="en-US" sz="2000" dirty="0">
                <a:latin typeface="Lucida Console" panose="020B0609040504020204" pitchFamily="49" charset="0"/>
                <a:ea typeface="ＭＳ Ｐゴシック" pitchFamily="34" charset="-128"/>
              </a:rPr>
              <a:t>"n" </a:t>
            </a:r>
            <a:r>
              <a:rPr lang="en-US" altLang="en-US" dirty="0">
                <a:ea typeface="ＭＳ Ｐゴシック" pitchFamily="34" charset="-128"/>
              </a:rPr>
              <a:t>for no plotting</a:t>
            </a:r>
          </a:p>
          <a:p>
            <a:pPr marL="914400" lvl="2" indent="0">
              <a:spcBef>
                <a:spcPts val="0"/>
              </a:spcBef>
              <a:buNone/>
            </a:pPr>
            <a:endParaRPr lang="en-US" altLang="en-US" sz="2400" dirty="0">
              <a:ea typeface="ＭＳ Ｐゴシック" pitchFamily="34" charset="-128"/>
            </a:endParaRPr>
          </a:p>
        </p:txBody>
      </p:sp>
    </p:spTree>
    <p:extLst>
      <p:ext uri="{BB962C8B-B14F-4D97-AF65-F5344CB8AC3E}">
        <p14:creationId xmlns:p14="http://schemas.microsoft.com/office/powerpoint/2010/main" val="2015055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points or lines</a:t>
            </a:r>
          </a:p>
        </p:txBody>
      </p:sp>
      <p:sp>
        <p:nvSpPr>
          <p:cNvPr id="3" name="Content Placeholder 2"/>
          <p:cNvSpPr>
            <a:spLocks noGrp="1"/>
          </p:cNvSpPr>
          <p:nvPr>
            <p:ph idx="1"/>
          </p:nvPr>
        </p:nvSpPr>
        <p:spPr/>
        <p:txBody>
          <a:bodyPr/>
          <a:lstStyle/>
          <a:p>
            <a:r>
              <a:rPr lang="en-US" dirty="0"/>
              <a:t>You can add a series of points or lines to the current plot using </a:t>
            </a:r>
            <a:r>
              <a:rPr lang="en-US" sz="2000" dirty="0">
                <a:latin typeface="Lucida Console" panose="020B0609040504020204" pitchFamily="49" charset="0"/>
              </a:rPr>
              <a:t>points()</a:t>
            </a:r>
            <a:r>
              <a:rPr lang="en-US" dirty="0"/>
              <a:t> and </a:t>
            </a:r>
            <a:r>
              <a:rPr lang="en-US" sz="2000" dirty="0">
                <a:latin typeface="Lucida Console" panose="020B0609040504020204" pitchFamily="49" charset="0"/>
              </a:rPr>
              <a:t>lines()</a:t>
            </a:r>
            <a:endParaRPr lang="en-US" dirty="0">
              <a:latin typeface="Lucida Console" panose="020B0609040504020204" pitchFamily="49" charset="0"/>
            </a:endParaRPr>
          </a:p>
          <a:p>
            <a:pPr marL="0" indent="0">
              <a:buNone/>
            </a:pPr>
            <a:endParaRPr lang="en-US" dirty="0"/>
          </a:p>
          <a:p>
            <a:pPr marL="0" indent="0">
              <a:spcBef>
                <a:spcPts val="0"/>
              </a:spcBef>
              <a:buNone/>
            </a:pPr>
            <a:r>
              <a:rPr lang="en-US" sz="2000" dirty="0">
                <a:solidFill>
                  <a:srgbClr val="0000FF"/>
                </a:solidFill>
                <a:latin typeface="Lucida Console"/>
              </a:rPr>
              <a:t>lines(x=</a:t>
            </a:r>
            <a:r>
              <a:rPr lang="en-US" sz="2000" dirty="0" err="1">
                <a:solidFill>
                  <a:srgbClr val="0000FF"/>
                </a:solidFill>
                <a:latin typeface="Lucida Console"/>
              </a:rPr>
              <a:t>seq</a:t>
            </a:r>
            <a:r>
              <a:rPr lang="en-US" sz="2000" dirty="0">
                <a:solidFill>
                  <a:srgbClr val="0000FF"/>
                </a:solidFill>
                <a:latin typeface="Lucida Console"/>
              </a:rPr>
              <a:t>(50,200,50), y=c(200,450,500,300),</a:t>
            </a:r>
          </a:p>
          <a:p>
            <a:pPr marL="0" indent="0">
              <a:spcBef>
                <a:spcPts val="0"/>
              </a:spcBef>
              <a:buNone/>
            </a:pPr>
            <a:r>
              <a:rPr lang="en-US" sz="2000" dirty="0">
                <a:solidFill>
                  <a:srgbClr val="0000FF"/>
                </a:solidFill>
                <a:latin typeface="Lucida Console"/>
              </a:rPr>
              <a:t>      type="b", </a:t>
            </a:r>
            <a:r>
              <a:rPr lang="en-US" sz="2000" dirty="0" err="1">
                <a:solidFill>
                  <a:srgbClr val="0000FF"/>
                </a:solidFill>
                <a:latin typeface="Lucida Console"/>
              </a:rPr>
              <a:t>lwd</a:t>
            </a:r>
            <a:r>
              <a:rPr lang="en-US" sz="2000" dirty="0">
                <a:solidFill>
                  <a:srgbClr val="0000FF"/>
                </a:solidFill>
                <a:latin typeface="Lucida Console"/>
              </a:rPr>
              <a:t>=3, </a:t>
            </a:r>
            <a:r>
              <a:rPr lang="en-US" sz="2000" dirty="0" err="1">
                <a:solidFill>
                  <a:srgbClr val="0000FF"/>
                </a:solidFill>
                <a:latin typeface="Lucida Console"/>
              </a:rPr>
              <a:t>lty</a:t>
            </a:r>
            <a:r>
              <a:rPr lang="en-US" sz="2000" dirty="0">
                <a:solidFill>
                  <a:srgbClr val="0000FF"/>
                </a:solidFill>
                <a:latin typeface="Lucida Console"/>
              </a:rPr>
              <a:t>=2)</a:t>
            </a:r>
          </a:p>
          <a:p>
            <a:pPr marL="0" indent="0">
              <a:spcBef>
                <a:spcPts val="0"/>
              </a:spcBef>
              <a:buNone/>
            </a:pPr>
            <a:endParaRPr lang="en-US" sz="2000" dirty="0">
              <a:solidFill>
                <a:srgbClr val="0000FF"/>
              </a:solidFill>
              <a:latin typeface="Lucida Console"/>
            </a:endParaRPr>
          </a:p>
          <a:p>
            <a:pPr marL="0" indent="0">
              <a:buNone/>
            </a:pPr>
            <a:r>
              <a:rPr lang="en-US" sz="2000" dirty="0">
                <a:solidFill>
                  <a:srgbClr val="0000FF"/>
                </a:solidFill>
                <a:latin typeface="Lucida Console"/>
              </a:rPr>
              <a:t>points(x=</a:t>
            </a:r>
            <a:r>
              <a:rPr lang="en-US" sz="2000" dirty="0" err="1">
                <a:solidFill>
                  <a:srgbClr val="0000FF"/>
                </a:solidFill>
                <a:latin typeface="Lucida Console"/>
              </a:rPr>
              <a:t>seq</a:t>
            </a:r>
            <a:r>
              <a:rPr lang="en-US" sz="2000" dirty="0">
                <a:solidFill>
                  <a:srgbClr val="0000FF"/>
                </a:solidFill>
                <a:latin typeface="Lucida Console"/>
              </a:rPr>
              <a:t>(100,250,50), y=</a:t>
            </a:r>
            <a:r>
              <a:rPr lang="en-US" sz="2000" dirty="0" err="1">
                <a:solidFill>
                  <a:srgbClr val="0000FF"/>
                </a:solidFill>
                <a:latin typeface="Lucida Console"/>
              </a:rPr>
              <a:t>seq</a:t>
            </a:r>
            <a:r>
              <a:rPr lang="en-US" sz="2000" dirty="0">
                <a:solidFill>
                  <a:srgbClr val="0000FF"/>
                </a:solidFill>
                <a:latin typeface="Lucida Console"/>
              </a:rPr>
              <a:t>(100,250,50), </a:t>
            </a:r>
          </a:p>
          <a:p>
            <a:pPr marL="0" indent="0">
              <a:buNone/>
            </a:pPr>
            <a:r>
              <a:rPr lang="en-US" sz="2000" dirty="0">
                <a:solidFill>
                  <a:srgbClr val="0000FF"/>
                </a:solidFill>
                <a:latin typeface="Lucida Console"/>
              </a:rPr>
              <a:t>       </a:t>
            </a:r>
            <a:r>
              <a:rPr lang="en-US" sz="2000" dirty="0" err="1">
                <a:solidFill>
                  <a:srgbClr val="0000FF"/>
                </a:solidFill>
                <a:latin typeface="Lucida Console"/>
              </a:rPr>
              <a:t>cex</a:t>
            </a:r>
            <a:r>
              <a:rPr lang="en-US" sz="2000" dirty="0">
                <a:solidFill>
                  <a:srgbClr val="0000FF"/>
                </a:solidFill>
                <a:latin typeface="Lucida Console"/>
              </a:rPr>
              <a:t>=3, </a:t>
            </a:r>
            <a:r>
              <a:rPr lang="en-US" sz="2000" dirty="0" err="1">
                <a:solidFill>
                  <a:srgbClr val="0000FF"/>
                </a:solidFill>
                <a:latin typeface="Lucida Console"/>
              </a:rPr>
              <a:t>pch</a:t>
            </a:r>
            <a:r>
              <a:rPr lang="en-US" sz="2000" dirty="0">
                <a:solidFill>
                  <a:srgbClr val="0000FF"/>
                </a:solidFill>
                <a:latin typeface="Lucida Console"/>
              </a:rPr>
              <a:t>=17)</a:t>
            </a:r>
          </a:p>
        </p:txBody>
      </p:sp>
    </p:spTree>
    <p:extLst>
      <p:ext uri="{BB962C8B-B14F-4D97-AF65-F5344CB8AC3E}">
        <p14:creationId xmlns:p14="http://schemas.microsoft.com/office/powerpoint/2010/main" val="382065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Trevor Branch\Documents\FISH552 Intro R\Lectures\Plots\Rplot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2" y="847725"/>
            <a:ext cx="620077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28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naming</a:t>
            </a:r>
          </a:p>
        </p:txBody>
      </p:sp>
      <p:sp>
        <p:nvSpPr>
          <p:cNvPr id="3" name="Content Placeholder 2"/>
          <p:cNvSpPr>
            <a:spLocks noGrp="1"/>
          </p:cNvSpPr>
          <p:nvPr>
            <p:ph idx="1"/>
          </p:nvPr>
        </p:nvSpPr>
        <p:spPr/>
        <p:txBody>
          <a:bodyPr/>
          <a:lstStyle/>
          <a:p>
            <a:r>
              <a:rPr lang="en-US" dirty="0"/>
              <a:t>There are 657 </a:t>
            </a:r>
            <a:r>
              <a:rPr lang="en-US" u="sng" dirty="0"/>
              <a:t>named</a:t>
            </a:r>
            <a:r>
              <a:rPr lang="en-US" dirty="0"/>
              <a:t> colors</a:t>
            </a:r>
          </a:p>
          <a:p>
            <a:pPr marL="0" indent="0">
              <a:buNone/>
            </a:pPr>
            <a:r>
              <a:rPr lang="en-US" sz="2000" dirty="0">
                <a:solidFill>
                  <a:srgbClr val="0000FF"/>
                </a:solidFill>
                <a:latin typeface="Lucida Console"/>
              </a:rPr>
              <a:t>colors()</a:t>
            </a:r>
          </a:p>
          <a:p>
            <a:pPr marL="0" indent="0">
              <a:buNone/>
            </a:pPr>
            <a:r>
              <a:rPr lang="en-US" sz="2000" dirty="0" err="1">
                <a:solidFill>
                  <a:srgbClr val="0000FF"/>
                </a:solidFill>
                <a:latin typeface="Lucida Console"/>
              </a:rPr>
              <a:t>point.colors</a:t>
            </a:r>
            <a:r>
              <a:rPr lang="en-US" sz="2000" dirty="0">
                <a:solidFill>
                  <a:srgbClr val="0000FF"/>
                </a:solidFill>
                <a:latin typeface="Lucida Console"/>
              </a:rPr>
              <a:t> &lt;- c("red", "orange", "green", "blue",  </a:t>
            </a:r>
          </a:p>
          <a:p>
            <a:pPr marL="0" indent="0">
              <a:buNone/>
            </a:pPr>
            <a:r>
              <a:rPr lang="en-US" sz="2000" dirty="0">
                <a:solidFill>
                  <a:srgbClr val="0000FF"/>
                </a:solidFill>
                <a:latin typeface="Lucida Console"/>
              </a:rPr>
              <a:t>			"magenta")</a:t>
            </a:r>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err="1">
                <a:solidFill>
                  <a:srgbClr val="0000FF"/>
                </a:solidFill>
                <a:latin typeface="Lucida Console"/>
              </a:rPr>
              <a:t>xlim</a:t>
            </a:r>
            <a:r>
              <a:rPr lang="en-US" sz="2000" dirty="0">
                <a:solidFill>
                  <a:srgbClr val="0000FF"/>
                </a:solidFill>
                <a:latin typeface="Lucida Console"/>
              </a:rPr>
              <a:t>=c(0,300), </a:t>
            </a:r>
            <a:r>
              <a:rPr lang="en-US" sz="2000" dirty="0" err="1">
                <a:solidFill>
                  <a:srgbClr val="0000FF"/>
                </a:solidFill>
                <a:latin typeface="Lucida Console"/>
              </a:rPr>
              <a:t>ylim</a:t>
            </a:r>
            <a:r>
              <a:rPr lang="en-US" sz="2000" dirty="0">
                <a:solidFill>
                  <a:srgbClr val="0000FF"/>
                </a:solidFill>
                <a:latin typeface="Lucida Console"/>
              </a:rPr>
              <a:t>=c(0,1400), </a:t>
            </a:r>
          </a:p>
          <a:p>
            <a:pPr marL="0" indent="0">
              <a:buNone/>
            </a:pPr>
            <a:r>
              <a:rPr lang="en-US" sz="2000" dirty="0">
                <a:solidFill>
                  <a:srgbClr val="0000FF"/>
                </a:solidFill>
                <a:latin typeface="Lucida Console"/>
              </a:rPr>
              <a:t>     </a:t>
            </a:r>
            <a:r>
              <a:rPr lang="en-US" sz="2000" dirty="0" err="1">
                <a:solidFill>
                  <a:srgbClr val="0000FF"/>
                </a:solidFill>
                <a:latin typeface="Lucida Console"/>
              </a:rPr>
              <a:t>cex</a:t>
            </a:r>
            <a:r>
              <a:rPr lang="en-US" sz="2000" dirty="0">
                <a:solidFill>
                  <a:srgbClr val="0000FF"/>
                </a:solidFill>
                <a:latin typeface="Lucida Console"/>
              </a:rPr>
              <a:t>=2, </a:t>
            </a:r>
            <a:r>
              <a:rPr lang="en-US" sz="2000" dirty="0" err="1">
                <a:solidFill>
                  <a:srgbClr val="0000FF"/>
                </a:solidFill>
                <a:latin typeface="Lucida Console"/>
              </a:rPr>
              <a:t>pch</a:t>
            </a:r>
            <a:r>
              <a:rPr lang="en-US" sz="2000" dirty="0">
                <a:solidFill>
                  <a:srgbClr val="0000FF"/>
                </a:solidFill>
                <a:latin typeface="Lucida Console"/>
              </a:rPr>
              <a:t>=19, col=</a:t>
            </a:r>
            <a:r>
              <a:rPr lang="en-US" sz="2000" dirty="0" err="1">
                <a:solidFill>
                  <a:srgbClr val="0000FF"/>
                </a:solidFill>
                <a:latin typeface="Lucida Console"/>
              </a:rPr>
              <a:t>point.colors</a:t>
            </a:r>
            <a:r>
              <a:rPr lang="en-US" sz="2000" dirty="0">
                <a:solidFill>
                  <a:srgbClr val="0000FF"/>
                </a:solidFill>
                <a:latin typeface="Lucida Console"/>
              </a:rPr>
              <a:t>) </a:t>
            </a:r>
          </a:p>
        </p:txBody>
      </p:sp>
    </p:spTree>
    <p:extLst>
      <p:ext uri="{BB962C8B-B14F-4D97-AF65-F5344CB8AC3E}">
        <p14:creationId xmlns:p14="http://schemas.microsoft.com/office/powerpoint/2010/main" val="326843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revor Branch\Documents\FISH552 Intro R\Lectures\Plots\Rplot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4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R color chart:</a:t>
            </a:r>
            <a:br>
              <a:rPr lang="en-US" dirty="0"/>
            </a:br>
            <a:endParaRPr lang="en-US" dirty="0">
              <a:solidFill>
                <a:schemeClr val="bg1">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21" y="1447800"/>
            <a:ext cx="81248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58" y="3810000"/>
            <a:ext cx="782955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5720" y="5943600"/>
            <a:ext cx="8211079" cy="646331"/>
          </a:xfrm>
          <a:prstGeom prst="rect">
            <a:avLst/>
          </a:prstGeom>
          <a:noFill/>
        </p:spPr>
        <p:txBody>
          <a:bodyPr wrap="square" rtlCol="0">
            <a:spAutoFit/>
          </a:bodyPr>
          <a:lstStyle/>
          <a:p>
            <a:pPr algn="ctr"/>
            <a:r>
              <a:rPr lang="en-US" dirty="0">
                <a:solidFill>
                  <a:schemeClr val="bg1">
                    <a:lumMod val="50000"/>
                  </a:schemeClr>
                </a:solidFill>
              </a:rPr>
              <a:t>FISH 554 Beautiful Graphics in R: custom palettes, translucent colors, RGB or HSV colors, color blindness, divergent color schemes, hexadecimal, Color Brewer, etc.</a:t>
            </a:r>
          </a:p>
        </p:txBody>
      </p:sp>
    </p:spTree>
    <p:extLst>
      <p:ext uri="{BB962C8B-B14F-4D97-AF65-F5344CB8AC3E}">
        <p14:creationId xmlns:p14="http://schemas.microsoft.com/office/powerpoint/2010/main" val="215528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options for points</a:t>
            </a:r>
          </a:p>
        </p:txBody>
      </p:sp>
      <p:sp>
        <p:nvSpPr>
          <p:cNvPr id="3" name="Content Placeholder 2"/>
          <p:cNvSpPr>
            <a:spLocks noGrp="1"/>
          </p:cNvSpPr>
          <p:nvPr>
            <p:ph idx="1"/>
          </p:nvPr>
        </p:nvSpPr>
        <p:spPr/>
        <p:txBody>
          <a:bodyPr/>
          <a:lstStyle/>
          <a:p>
            <a:r>
              <a:rPr lang="en-US" dirty="0"/>
              <a:t>Useful code and options under </a:t>
            </a:r>
            <a:r>
              <a:rPr lang="en-US" sz="2000" dirty="0">
                <a:latin typeface="Lucida Console"/>
              </a:rPr>
              <a:t>?points</a:t>
            </a:r>
          </a:p>
          <a:p>
            <a:r>
              <a:rPr lang="en-US" dirty="0"/>
              <a:t>Use </a:t>
            </a:r>
            <a:r>
              <a:rPr lang="en-US" sz="2000" dirty="0" err="1">
                <a:latin typeface="Lucida Console"/>
              </a:rPr>
              <a:t>pch</a:t>
            </a:r>
            <a:r>
              <a:rPr lang="en-US" sz="2000" dirty="0">
                <a:latin typeface="Lucida Console"/>
              </a:rPr>
              <a:t>=21</a:t>
            </a:r>
            <a:r>
              <a:rPr lang="en-US" dirty="0"/>
              <a:t> for filled circles, for example:</a:t>
            </a:r>
          </a:p>
          <a:p>
            <a:pPr lvl="1"/>
            <a:r>
              <a:rPr lang="en-US" dirty="0"/>
              <a:t>Specify circle color with </a:t>
            </a:r>
            <a:r>
              <a:rPr lang="en-US" sz="2000" dirty="0">
                <a:latin typeface="Lucida Console"/>
              </a:rPr>
              <a:t>col</a:t>
            </a:r>
          </a:p>
          <a:p>
            <a:pPr lvl="1"/>
            <a:r>
              <a:rPr lang="en-US" dirty="0"/>
              <a:t>Specify fill color with </a:t>
            </a:r>
            <a:r>
              <a:rPr lang="en-US" sz="2000" dirty="0" err="1">
                <a:latin typeface="Lucida Console"/>
              </a:rPr>
              <a:t>bg</a:t>
            </a:r>
            <a:endParaRPr lang="en-US" sz="2000" dirty="0">
              <a:latin typeface="Lucida Console"/>
            </a:endParaRPr>
          </a:p>
          <a:p>
            <a:pPr marL="0" indent="0">
              <a:buNone/>
            </a:pPr>
            <a:r>
              <a:rPr lang="en-US" sz="2000" dirty="0">
                <a:solidFill>
                  <a:srgbClr val="0000FF"/>
                </a:solidFill>
                <a:latin typeface="Lucida Console"/>
              </a:rPr>
              <a:t>plot(x = </a:t>
            </a:r>
            <a:r>
              <a:rPr lang="en-US" sz="2000" dirty="0" err="1">
                <a:solidFill>
                  <a:srgbClr val="0000FF"/>
                </a:solidFill>
                <a:latin typeface="Lucida Console"/>
              </a:rPr>
              <a:t>primates$Bodywt</a:t>
            </a:r>
            <a:r>
              <a:rPr lang="en-US" sz="2000" dirty="0">
                <a:solidFill>
                  <a:srgbClr val="0000FF"/>
                </a:solidFill>
                <a:latin typeface="Lucida Console"/>
              </a:rPr>
              <a:t>, y = </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err="1">
                <a:solidFill>
                  <a:srgbClr val="0000FF"/>
                </a:solidFill>
                <a:latin typeface="Lucida Console"/>
              </a:rPr>
              <a:t>xlim</a:t>
            </a:r>
            <a:r>
              <a:rPr lang="en-US" sz="2000" dirty="0">
                <a:solidFill>
                  <a:srgbClr val="0000FF"/>
                </a:solidFill>
                <a:latin typeface="Lucida Console"/>
              </a:rPr>
              <a:t>=c(0,300), </a:t>
            </a:r>
            <a:r>
              <a:rPr lang="en-US" sz="2000" dirty="0" err="1">
                <a:solidFill>
                  <a:srgbClr val="0000FF"/>
                </a:solidFill>
                <a:latin typeface="Lucida Console"/>
              </a:rPr>
              <a:t>ylim</a:t>
            </a:r>
            <a:r>
              <a:rPr lang="en-US" sz="2000" dirty="0">
                <a:solidFill>
                  <a:srgbClr val="0000FF"/>
                </a:solidFill>
                <a:latin typeface="Lucida Console"/>
              </a:rPr>
              <a:t>=c(0,1400), </a:t>
            </a:r>
          </a:p>
          <a:p>
            <a:pPr marL="0" indent="0">
              <a:buNone/>
            </a:pPr>
            <a:r>
              <a:rPr lang="en-US" sz="2000" dirty="0">
                <a:solidFill>
                  <a:srgbClr val="0000FF"/>
                </a:solidFill>
                <a:latin typeface="Lucida Console"/>
              </a:rPr>
              <a:t>     </a:t>
            </a:r>
            <a:r>
              <a:rPr lang="en-US" sz="2000" dirty="0" err="1">
                <a:solidFill>
                  <a:srgbClr val="0000FF"/>
                </a:solidFill>
                <a:latin typeface="Lucida Console"/>
              </a:rPr>
              <a:t>cex</a:t>
            </a:r>
            <a:r>
              <a:rPr lang="en-US" sz="2000" dirty="0">
                <a:solidFill>
                  <a:srgbClr val="0000FF"/>
                </a:solidFill>
                <a:latin typeface="Lucida Console"/>
              </a:rPr>
              <a:t>=2, </a:t>
            </a:r>
            <a:r>
              <a:rPr lang="en-US" sz="2000" dirty="0" err="1">
                <a:solidFill>
                  <a:srgbClr val="0000FF"/>
                </a:solidFill>
                <a:latin typeface="Lucida Console"/>
              </a:rPr>
              <a:t>pch</a:t>
            </a:r>
            <a:r>
              <a:rPr lang="en-US" sz="2000" dirty="0">
                <a:solidFill>
                  <a:srgbClr val="0000FF"/>
                </a:solidFill>
                <a:latin typeface="Lucida Console"/>
              </a:rPr>
              <a:t>=21, col="black", </a:t>
            </a:r>
            <a:r>
              <a:rPr lang="en-US" sz="2000" dirty="0" err="1">
                <a:solidFill>
                  <a:srgbClr val="0000FF"/>
                </a:solidFill>
                <a:latin typeface="Lucida Console"/>
              </a:rPr>
              <a:t>bg</a:t>
            </a:r>
            <a:r>
              <a:rPr lang="en-US" sz="2000" dirty="0">
                <a:solidFill>
                  <a:srgbClr val="0000FF"/>
                </a:solidFill>
                <a:latin typeface="Lucida Console"/>
              </a:rPr>
              <a:t>="salmon")</a:t>
            </a:r>
          </a:p>
        </p:txBody>
      </p:sp>
    </p:spTree>
    <p:extLst>
      <p:ext uri="{BB962C8B-B14F-4D97-AF65-F5344CB8AC3E}">
        <p14:creationId xmlns:p14="http://schemas.microsoft.com/office/powerpoint/2010/main" val="393325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Trevor Branch\Documents\FISH552 Intro R\Lectures\Plots\Rplot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1323975"/>
            <a:ext cx="50577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6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list of plot parameters: </a:t>
            </a:r>
            <a:r>
              <a:rPr lang="en-US" sz="3200" dirty="0">
                <a:latin typeface="Lucida Console" panose="020B0609040504020204" pitchFamily="49" charset="0"/>
              </a:rPr>
              <a:t>par()</a:t>
            </a:r>
          </a:p>
        </p:txBody>
      </p:sp>
      <p:sp>
        <p:nvSpPr>
          <p:cNvPr id="3" name="Content Placeholder 2"/>
          <p:cNvSpPr>
            <a:spLocks noGrp="1"/>
          </p:cNvSpPr>
          <p:nvPr>
            <p:ph idx="1"/>
          </p:nvPr>
        </p:nvSpPr>
        <p:spPr/>
        <p:txBody>
          <a:bodyPr>
            <a:normAutofit fontScale="92500" lnSpcReduction="10000"/>
          </a:bodyPr>
          <a:lstStyle/>
          <a:p>
            <a:r>
              <a:rPr lang="en-US" dirty="0"/>
              <a:t>If you ask for help on the </a:t>
            </a:r>
            <a:r>
              <a:rPr lang="en-US" sz="2000" dirty="0">
                <a:latin typeface="Lucida Console" panose="020B0609040504020204" pitchFamily="49" charset="0"/>
              </a:rPr>
              <a:t>plot()</a:t>
            </a:r>
            <a:r>
              <a:rPr lang="en-US" dirty="0"/>
              <a:t> command using </a:t>
            </a:r>
            <a:r>
              <a:rPr lang="en-US" sz="2000" dirty="0">
                <a:latin typeface="Lucida Console" panose="020B0609040504020204" pitchFamily="49" charset="0"/>
              </a:rPr>
              <a:t>?plot</a:t>
            </a:r>
            <a:r>
              <a:rPr lang="en-US" dirty="0"/>
              <a:t>, only a handful of commands are listed</a:t>
            </a:r>
          </a:p>
          <a:p>
            <a:r>
              <a:rPr lang="en-US" dirty="0"/>
              <a:t>There are numerous extra commands listed under </a:t>
            </a:r>
            <a:r>
              <a:rPr lang="en-US" sz="2000" dirty="0">
                <a:latin typeface="Lucida Console" panose="020B0609040504020204" pitchFamily="49" charset="0"/>
              </a:rPr>
              <a:t>?par</a:t>
            </a:r>
            <a:r>
              <a:rPr lang="en-US" dirty="0"/>
              <a:t> that can be added to </a:t>
            </a:r>
            <a:r>
              <a:rPr lang="en-US" b="1" dirty="0"/>
              <a:t>all</a:t>
            </a:r>
            <a:r>
              <a:rPr lang="en-US" dirty="0"/>
              <a:t> plotting commands, not just </a:t>
            </a:r>
            <a:r>
              <a:rPr lang="en-US" sz="2000" dirty="0">
                <a:latin typeface="Lucida Console" panose="020B0609040504020204" pitchFamily="49" charset="0"/>
              </a:rPr>
              <a:t>plot()</a:t>
            </a:r>
          </a:p>
          <a:p>
            <a:r>
              <a:rPr lang="en-US" dirty="0"/>
              <a:t>Using </a:t>
            </a:r>
            <a:r>
              <a:rPr lang="en-US" sz="2000" dirty="0">
                <a:latin typeface="Lucida Console" panose="020B0609040504020204" pitchFamily="49" charset="0"/>
              </a:rPr>
              <a:t>par()</a:t>
            </a:r>
            <a:r>
              <a:rPr lang="en-US" dirty="0"/>
              <a:t> by itself applies commands to multiple graphs (avoid!)</a:t>
            </a:r>
          </a:p>
          <a:p>
            <a:pPr marL="0" indent="0">
              <a:buNone/>
            </a:pPr>
            <a:r>
              <a:rPr lang="en-US" sz="2000" dirty="0">
                <a:solidFill>
                  <a:srgbClr val="0000FF"/>
                </a:solidFill>
                <a:latin typeface="Lucida Console"/>
              </a:rPr>
              <a:t>&gt; par() </a:t>
            </a:r>
          </a:p>
          <a:p>
            <a:pPr marL="0" indent="0">
              <a:buNone/>
            </a:pPr>
            <a:r>
              <a:rPr lang="en-US" sz="2000" dirty="0">
                <a:solidFill>
                  <a:srgbClr val="000000"/>
                </a:solidFill>
                <a:latin typeface="Lucida Console"/>
              </a:rPr>
              <a:t>$</a:t>
            </a:r>
            <a:r>
              <a:rPr lang="en-US" sz="2000" dirty="0" err="1">
                <a:solidFill>
                  <a:srgbClr val="000000"/>
                </a:solidFill>
                <a:latin typeface="Lucida Console"/>
              </a:rPr>
              <a:t>xlog</a:t>
            </a:r>
            <a:r>
              <a:rPr lang="en-US" sz="2000" dirty="0">
                <a:solidFill>
                  <a:srgbClr val="000000"/>
                </a:solidFill>
                <a:latin typeface="Lucida Console"/>
              </a:rPr>
              <a:t> </a:t>
            </a:r>
          </a:p>
          <a:p>
            <a:pPr marL="0" indent="0">
              <a:buNone/>
            </a:pPr>
            <a:r>
              <a:rPr lang="en-US" sz="2000" dirty="0">
                <a:solidFill>
                  <a:srgbClr val="000000"/>
                </a:solidFill>
                <a:latin typeface="Lucida Console"/>
              </a:rPr>
              <a:t>[1] FALSE </a:t>
            </a:r>
          </a:p>
          <a:p>
            <a:pPr marL="0" indent="0">
              <a:buNone/>
            </a:pPr>
            <a:r>
              <a:rPr lang="en-US" sz="2000" dirty="0">
                <a:solidFill>
                  <a:srgbClr val="000000"/>
                </a:solidFill>
                <a:latin typeface="Lucida Console"/>
              </a:rPr>
              <a:t>...</a:t>
            </a:r>
            <a:br>
              <a:rPr lang="en-US" sz="2000" dirty="0"/>
            </a:br>
            <a:endParaRPr lang="en-US" sz="2000" dirty="0"/>
          </a:p>
          <a:p>
            <a:pPr marL="0" indent="0">
              <a:buNone/>
            </a:pPr>
            <a:endParaRPr lang="en-US" dirty="0"/>
          </a:p>
        </p:txBody>
      </p:sp>
    </p:spTree>
    <p:extLst>
      <p:ext uri="{BB962C8B-B14F-4D97-AF65-F5344CB8AC3E}">
        <p14:creationId xmlns:p14="http://schemas.microsoft.com/office/powerpoint/2010/main" val="138650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par() for global changes</a:t>
            </a:r>
            <a:br>
              <a:rPr lang="en-US" dirty="0"/>
            </a:br>
            <a:r>
              <a:rPr lang="en-US" sz="2700" dirty="0">
                <a:solidFill>
                  <a:srgbClr val="FF0000"/>
                </a:solidFill>
              </a:rPr>
              <a:t>avoid this whenever possible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t>Save default par values</a:t>
            </a:r>
          </a:p>
          <a:p>
            <a:pPr marL="0" indent="0">
              <a:buNone/>
            </a:pPr>
            <a:r>
              <a:rPr lang="en-US" sz="2000" dirty="0" err="1">
                <a:solidFill>
                  <a:srgbClr val="0000FF"/>
                </a:solidFill>
                <a:latin typeface="Lucida Console"/>
              </a:rPr>
              <a:t>old.par</a:t>
            </a:r>
            <a:r>
              <a:rPr lang="en-US" sz="2000" dirty="0">
                <a:solidFill>
                  <a:srgbClr val="0000FF"/>
                </a:solidFill>
                <a:latin typeface="Lucida Console"/>
              </a:rPr>
              <a:t> &lt;- par()</a:t>
            </a:r>
          </a:p>
          <a:p>
            <a:r>
              <a:rPr lang="en-US" dirty="0"/>
              <a:t>Change to a new value</a:t>
            </a:r>
          </a:p>
          <a:p>
            <a:pPr marL="0" indent="0">
              <a:buNone/>
            </a:pPr>
            <a:r>
              <a:rPr lang="en-US" sz="2000" dirty="0">
                <a:solidFill>
                  <a:srgbClr val="0000FF"/>
                </a:solidFill>
                <a:latin typeface="Lucida Console"/>
              </a:rPr>
              <a:t>par(</a:t>
            </a:r>
            <a:r>
              <a:rPr lang="en-US" sz="2000" dirty="0" err="1">
                <a:solidFill>
                  <a:srgbClr val="0000FF"/>
                </a:solidFill>
                <a:latin typeface="Lucida Console"/>
              </a:rPr>
              <a:t>col.axis</a:t>
            </a:r>
            <a:r>
              <a:rPr lang="en-US" sz="2000" dirty="0">
                <a:solidFill>
                  <a:srgbClr val="0000FF"/>
                </a:solidFill>
                <a:latin typeface="Lucida Console"/>
              </a:rPr>
              <a:t>="red")</a:t>
            </a:r>
          </a:p>
          <a:p>
            <a:pPr marL="0" indent="0">
              <a:buNone/>
            </a:pPr>
            <a:r>
              <a:rPr lang="en-US" sz="2000" dirty="0">
                <a:solidFill>
                  <a:srgbClr val="0000FF"/>
                </a:solidFill>
                <a:latin typeface="Lucida Console"/>
              </a:rPr>
              <a:t>plot(x=</a:t>
            </a:r>
            <a:r>
              <a:rPr lang="en-US" sz="2000" dirty="0" err="1">
                <a:solidFill>
                  <a:srgbClr val="0000FF"/>
                </a:solidFill>
                <a:latin typeface="Lucida Console"/>
              </a:rPr>
              <a:t>primates$Bodywt</a:t>
            </a:r>
            <a:r>
              <a:rPr lang="en-US" sz="2000" dirty="0">
                <a:solidFill>
                  <a:srgbClr val="0000FF"/>
                </a:solidFill>
                <a:latin typeface="Lucida Console"/>
              </a:rPr>
              <a:t>, y=</a:t>
            </a:r>
            <a:r>
              <a:rPr lang="en-US" sz="2000" dirty="0" err="1">
                <a:solidFill>
                  <a:srgbClr val="0000FF"/>
                </a:solidFill>
                <a:latin typeface="Lucida Console"/>
              </a:rPr>
              <a:t>primates$Brainwt</a:t>
            </a:r>
            <a:r>
              <a:rPr lang="en-US" sz="2000" dirty="0">
                <a:solidFill>
                  <a:srgbClr val="0000FF"/>
                </a:solidFill>
                <a:latin typeface="Lucida Console"/>
              </a:rPr>
              <a:t>,</a:t>
            </a:r>
          </a:p>
          <a:p>
            <a:pPr marL="0" indent="0">
              <a:buNone/>
            </a:pPr>
            <a:r>
              <a:rPr lang="en-US" sz="2000" dirty="0">
                <a:solidFill>
                  <a:srgbClr val="0000FF"/>
                </a:solidFill>
                <a:latin typeface="Lucida Console"/>
              </a:rPr>
              <a:t>     </a:t>
            </a:r>
            <a:r>
              <a:rPr lang="en-US" sz="2000" dirty="0" err="1">
                <a:solidFill>
                  <a:srgbClr val="0000FF"/>
                </a:solidFill>
                <a:latin typeface="Lucida Console"/>
              </a:rPr>
              <a:t>xlim</a:t>
            </a:r>
            <a:r>
              <a:rPr lang="en-US" sz="2000" dirty="0">
                <a:solidFill>
                  <a:srgbClr val="0000FF"/>
                </a:solidFill>
                <a:latin typeface="Lucida Console"/>
              </a:rPr>
              <a:t>=c(0,300), </a:t>
            </a:r>
            <a:r>
              <a:rPr lang="en-US" sz="2000" dirty="0" err="1">
                <a:solidFill>
                  <a:srgbClr val="0000FF"/>
                </a:solidFill>
                <a:latin typeface="Lucida Console"/>
              </a:rPr>
              <a:t>ylim</a:t>
            </a:r>
            <a:r>
              <a:rPr lang="en-US" sz="2000" dirty="0">
                <a:solidFill>
                  <a:srgbClr val="0000FF"/>
                </a:solidFill>
                <a:latin typeface="Lucida Console"/>
              </a:rPr>
              <a:t>=c(0,1400), </a:t>
            </a:r>
          </a:p>
          <a:p>
            <a:pPr marL="0" indent="0">
              <a:buNone/>
            </a:pPr>
            <a:r>
              <a:rPr lang="en-US" sz="2000" dirty="0">
                <a:solidFill>
                  <a:srgbClr val="0000FF"/>
                </a:solidFill>
                <a:latin typeface="Lucida Console"/>
              </a:rPr>
              <a:t>     </a:t>
            </a:r>
            <a:r>
              <a:rPr lang="en-US" sz="2000" dirty="0" err="1">
                <a:solidFill>
                  <a:srgbClr val="0000FF"/>
                </a:solidFill>
                <a:latin typeface="Lucida Console"/>
              </a:rPr>
              <a:t>cex</a:t>
            </a:r>
            <a:r>
              <a:rPr lang="en-US" sz="2000" dirty="0">
                <a:solidFill>
                  <a:srgbClr val="0000FF"/>
                </a:solidFill>
                <a:latin typeface="Lucida Console"/>
              </a:rPr>
              <a:t>=2, </a:t>
            </a:r>
            <a:r>
              <a:rPr lang="en-US" sz="2000" dirty="0" err="1">
                <a:solidFill>
                  <a:srgbClr val="0000FF"/>
                </a:solidFill>
                <a:latin typeface="Lucida Console"/>
              </a:rPr>
              <a:t>pch</a:t>
            </a:r>
            <a:r>
              <a:rPr lang="en-US" sz="2000" dirty="0">
                <a:solidFill>
                  <a:srgbClr val="0000FF"/>
                </a:solidFill>
                <a:latin typeface="Lucida Console"/>
              </a:rPr>
              <a:t>=21, col="black", </a:t>
            </a:r>
            <a:r>
              <a:rPr lang="en-US" sz="2000" dirty="0" err="1">
                <a:solidFill>
                  <a:srgbClr val="0000FF"/>
                </a:solidFill>
                <a:latin typeface="Lucida Console"/>
              </a:rPr>
              <a:t>bg</a:t>
            </a:r>
            <a:r>
              <a:rPr lang="en-US" sz="2000" dirty="0">
                <a:solidFill>
                  <a:srgbClr val="0000FF"/>
                </a:solidFill>
                <a:latin typeface="Lucida Console"/>
              </a:rPr>
              <a:t>="salmon")</a:t>
            </a:r>
          </a:p>
          <a:p>
            <a:pPr marL="0" indent="0">
              <a:buNone/>
            </a:pPr>
            <a:r>
              <a:rPr lang="en-US" sz="2000" dirty="0">
                <a:solidFill>
                  <a:srgbClr val="0000FF"/>
                </a:solidFill>
                <a:latin typeface="Lucida Console"/>
              </a:rPr>
              <a:t>plot(1:3)</a:t>
            </a:r>
          </a:p>
          <a:p>
            <a:r>
              <a:rPr lang="en-US" dirty="0"/>
              <a:t>Restore defaults</a:t>
            </a:r>
          </a:p>
          <a:p>
            <a:pPr marL="0" indent="0">
              <a:buNone/>
            </a:pPr>
            <a:r>
              <a:rPr lang="en-US" sz="2000" dirty="0">
                <a:solidFill>
                  <a:srgbClr val="0000FF"/>
                </a:solidFill>
                <a:latin typeface="Lucida Console"/>
              </a:rPr>
              <a:t>par(</a:t>
            </a:r>
            <a:r>
              <a:rPr lang="en-US" sz="2000" dirty="0" err="1">
                <a:solidFill>
                  <a:srgbClr val="0000FF"/>
                </a:solidFill>
                <a:latin typeface="Lucida Console"/>
              </a:rPr>
              <a:t>old.par</a:t>
            </a:r>
            <a:r>
              <a:rPr lang="en-US" sz="2000" dirty="0">
                <a:solidFill>
                  <a:srgbClr val="0000FF"/>
                </a:solidFill>
                <a:latin typeface="Lucida Console"/>
              </a:rPr>
              <a:t>)</a:t>
            </a:r>
          </a:p>
          <a:p>
            <a:pPr marL="0" indent="0">
              <a:buNone/>
            </a:pPr>
            <a:r>
              <a:rPr lang="en-US" sz="2000" dirty="0">
                <a:solidFill>
                  <a:srgbClr val="0000FF"/>
                </a:solidFill>
                <a:latin typeface="Lucida Console"/>
              </a:rPr>
              <a:t>plot(1:3)</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835363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1278</TotalTime>
  <Words>1100</Words>
  <Application>Microsoft Office PowerPoint</Application>
  <PresentationFormat>On-screen Show (4:3)</PresentationFormat>
  <Paragraphs>141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Lucida Console</vt:lpstr>
      <vt:lpstr>Arial</vt:lpstr>
      <vt:lpstr>Calibri Light</vt:lpstr>
      <vt:lpstr>Office Theme</vt:lpstr>
      <vt:lpstr>Reminder: Base graphics: plot()</vt:lpstr>
      <vt:lpstr>Controlling point characteristics</vt:lpstr>
      <vt:lpstr>Color naming</vt:lpstr>
      <vt:lpstr>PowerPoint Presentation</vt:lpstr>
      <vt:lpstr>Example R color chart: </vt:lpstr>
      <vt:lpstr>Useful options for points</vt:lpstr>
      <vt:lpstr>PowerPoint Presentation</vt:lpstr>
      <vt:lpstr>Full list of plot parameters: par()</vt:lpstr>
      <vt:lpstr>Using par() for global changes avoid this whenever possible</vt:lpstr>
      <vt:lpstr>PowerPoint Presentation</vt:lpstr>
      <vt:lpstr>To return to default plotting</vt:lpstr>
      <vt:lpstr>Vector options for plotting</vt:lpstr>
      <vt:lpstr>PowerPoint Presentation</vt:lpstr>
      <vt:lpstr>PowerPoint Presentation</vt:lpstr>
      <vt:lpstr>Adding legends</vt:lpstr>
      <vt:lpstr>PowerPoint Presentation</vt:lpstr>
      <vt:lpstr>Axis properties</vt:lpstr>
      <vt:lpstr>More advanced axis properties</vt:lpstr>
      <vt:lpstr>PowerPoint Presentation</vt:lpstr>
      <vt:lpstr>Adding text using locator()</vt:lpstr>
      <vt:lpstr>PowerPoint Presentation</vt:lpstr>
      <vt:lpstr>Labeling points using text()</vt:lpstr>
      <vt:lpstr>PowerPoint Presentation</vt:lpstr>
      <vt:lpstr>Points and lines</vt:lpstr>
      <vt:lpstr>More plot types</vt:lpstr>
      <vt:lpstr>Adding points or 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Privitera-Johnson</dc:creator>
  <cp:lastModifiedBy>Kristin PJ</cp:lastModifiedBy>
  <cp:revision>6</cp:revision>
  <dcterms:created xsi:type="dcterms:W3CDTF">2019-09-12T18:39:18Z</dcterms:created>
  <dcterms:modified xsi:type="dcterms:W3CDTF">2019-10-07T16:12:36Z</dcterms:modified>
</cp:coreProperties>
</file>