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4" r:id="rId2"/>
    <p:sldId id="345" r:id="rId3"/>
    <p:sldId id="256" r:id="rId4"/>
    <p:sldId id="258" r:id="rId5"/>
    <p:sldId id="359" r:id="rId6"/>
    <p:sldId id="409" r:id="rId7"/>
    <p:sldId id="411" r:id="rId8"/>
    <p:sldId id="412" r:id="rId9"/>
    <p:sldId id="413" r:id="rId10"/>
    <p:sldId id="414" r:id="rId11"/>
    <p:sldId id="415" r:id="rId12"/>
    <p:sldId id="431" r:id="rId13"/>
    <p:sldId id="432" r:id="rId14"/>
    <p:sldId id="416" r:id="rId15"/>
    <p:sldId id="43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94660"/>
  </p:normalViewPr>
  <p:slideViewPr>
    <p:cSldViewPr>
      <p:cViewPr varScale="1">
        <p:scale>
          <a:sx n="82" d="100"/>
          <a:sy n="82" d="100"/>
        </p:scale>
        <p:origin x="1541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66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84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353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6665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19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27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09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76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3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28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58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62873-51CE-49DA-B98E-BAD067B56C8D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76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pringerlink.com/content/t19776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exercise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3505200" cy="5105400"/>
          </a:xfrm>
        </p:spPr>
        <p:txBody>
          <a:bodyPr/>
          <a:lstStyle/>
          <a:p>
            <a:r>
              <a:rPr lang="en-US" dirty="0"/>
              <a:t>You need: primates.csv</a:t>
            </a:r>
          </a:p>
          <a:p>
            <a:r>
              <a:rPr lang="en-US" dirty="0"/>
              <a:t>Try to replicate as closely as possible this graph</a:t>
            </a:r>
          </a:p>
          <a:p>
            <a:r>
              <a:rPr lang="en-US" dirty="0"/>
              <a:t>Colors are 1:5</a:t>
            </a:r>
          </a:p>
          <a:p>
            <a:r>
              <a:rPr lang="en-US" dirty="0"/>
              <a:t>Note the axes</a:t>
            </a:r>
          </a:p>
          <a:p>
            <a:r>
              <a:rPr lang="en-US" dirty="0"/>
              <a:t>Figure out how to add a title</a:t>
            </a:r>
          </a:p>
        </p:txBody>
      </p:sp>
      <p:pic>
        <p:nvPicPr>
          <p:cNvPr id="4098" name="Picture 2" descr="C:\Users\Trevor Branch\Documents\FISH552 Intro R\Lectures\Plots\Rplot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371600"/>
            <a:ext cx="5010958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887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kind of an object is x?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is.numeric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xy$x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[1] FALSE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is.factor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xy$x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[1] TRUE</a:t>
            </a:r>
            <a:endParaRPr lang="en-US" sz="20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dirty="0"/>
              <a:t>What are its attributes?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attributes(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xy$x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$levels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[1] "1" "2" "3"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$class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[1] "factor"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124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new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Some data that are inherently continuous may need to be grouped categorically as a factor</a:t>
            </a:r>
          </a:p>
          <a:p>
            <a:r>
              <a:rPr lang="en-US" dirty="0"/>
              <a:t>The cut() function is an elegant way to do this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ages &lt;- c(47,14,24,33,74)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cut(ages, breaks=c(0,18,65,Inf),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   labels=c("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Kid","Adult","Senior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"))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[1] Adult Kid Adult </a:t>
            </a:r>
            <a:r>
              <a:rPr lang="en-US" sz="2000" dirty="0" err="1">
                <a:solidFill>
                  <a:srgbClr val="000000"/>
                </a:solidFill>
                <a:latin typeface="Lucida Console"/>
              </a:rPr>
              <a:t>Adult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 Senior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Levels: Kid Adult Senior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nums3 &lt;- 1:100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cut(nums3, breaks=3)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[1] (0.901,34] (0.901,34] (0.901,34] (0.901,34]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...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Levels: (0.901,34] (34,67] (67,100]</a:t>
            </a:r>
            <a:endParaRPr lang="en-US" sz="2000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5334000" y="2971800"/>
            <a:ext cx="381000" cy="15240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739161" y="2801034"/>
            <a:ext cx="264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Built-in constant “Infinity”</a:t>
            </a:r>
          </a:p>
        </p:txBody>
      </p:sp>
    </p:spTree>
    <p:extLst>
      <p:ext uri="{BB962C8B-B14F-4D97-AF65-F5344CB8AC3E}">
        <p14:creationId xmlns:p14="http://schemas.microsoft.com/office/powerpoint/2010/main" val="1150884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Useful built-in constants (</a:t>
            </a:r>
            <a:r>
              <a:rPr lang="en-US" sz="2800" dirty="0">
                <a:latin typeface="Lucida Console" panose="020B0609040504020204" pitchFamily="49" charset="0"/>
              </a:rPr>
              <a:t>??constants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pi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[1] 3.141593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letters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[1] "a" "b" "c" "d" "e" "f" "g" "h" "</a:t>
            </a:r>
            <a:r>
              <a:rPr lang="en-US" sz="2000" dirty="0" err="1">
                <a:solidFill>
                  <a:srgbClr val="000000"/>
                </a:solidFill>
                <a:latin typeface="Lucida Console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" "j" "k" "l" "m" "n" "o" "p" "q" "r" "s" "t" "u" "v" "w" "x" "y" "z"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LETTERS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[1] "A" "B" "C" "D" "E" "F" "G" "H" "I" "J" "K" "L" "M" "N" "O" "P" "Q" "R" "S" "T" "U" "V" "W" "X" "Y" "Z"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month.abb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[1] "Jan" "Feb" "Mar" "Apr" "May" "Jun" "Jul" "Aug" "Sep" "Oct" "Nov" "Dec"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month.name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[1] "January" "February" "March" "April" "May" "June" "July" "August" "September" "October" "November" "December"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543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undefined characters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Lucida Console"/>
              </a:rPr>
              <a:t>Inf</a:t>
            </a:r>
            <a:r>
              <a:rPr lang="en-US" dirty="0"/>
              <a:t>: positive infinity, e.g. </a:t>
            </a:r>
            <a:r>
              <a:rPr lang="en-US" sz="2400" dirty="0">
                <a:solidFill>
                  <a:srgbClr val="0000FF"/>
                </a:solidFill>
                <a:latin typeface="Lucida Console"/>
              </a:rPr>
              <a:t>1/0</a:t>
            </a:r>
          </a:p>
          <a:p>
            <a:r>
              <a:rPr lang="en-US" sz="2400" dirty="0">
                <a:solidFill>
                  <a:srgbClr val="0000FF"/>
                </a:solidFill>
                <a:latin typeface="Lucida Console"/>
              </a:rPr>
              <a:t>-</a:t>
            </a:r>
            <a:r>
              <a:rPr lang="en-US" sz="2400" dirty="0" err="1">
                <a:solidFill>
                  <a:srgbClr val="0000FF"/>
                </a:solidFill>
                <a:latin typeface="Lucida Console"/>
              </a:rPr>
              <a:t>Inf</a:t>
            </a:r>
            <a:r>
              <a:rPr lang="en-US" dirty="0"/>
              <a:t>: negative infinity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Lucida Console"/>
              </a:rPr>
              <a:t>NaN</a:t>
            </a:r>
            <a:r>
              <a:rPr lang="en-US" dirty="0"/>
              <a:t>: not a number, e.g. </a:t>
            </a:r>
            <a:r>
              <a:rPr lang="en-US" sz="2400" dirty="0" err="1">
                <a:solidFill>
                  <a:srgbClr val="0000FF"/>
                </a:solidFill>
                <a:latin typeface="Lucida Console"/>
              </a:rPr>
              <a:t>sqrt</a:t>
            </a:r>
            <a:r>
              <a:rPr lang="en-US" sz="2400" dirty="0">
                <a:solidFill>
                  <a:srgbClr val="0000FF"/>
                </a:solidFill>
                <a:latin typeface="Lucida Console"/>
              </a:rPr>
              <a:t>(-1)</a:t>
            </a:r>
          </a:p>
          <a:p>
            <a:r>
              <a:rPr lang="en-US" sz="2400" dirty="0">
                <a:solidFill>
                  <a:srgbClr val="0000FF"/>
                </a:solidFill>
                <a:latin typeface="Lucida Console"/>
              </a:rPr>
              <a:t>NA</a:t>
            </a:r>
            <a:r>
              <a:rPr lang="en-US" dirty="0"/>
              <a:t>: the number is unknown, garbled, undefined</a:t>
            </a:r>
          </a:p>
          <a:p>
            <a:r>
              <a:rPr lang="en-US" sz="2400" dirty="0">
                <a:solidFill>
                  <a:srgbClr val="0000FF"/>
                </a:solidFill>
                <a:latin typeface="Lucida Console"/>
              </a:rPr>
              <a:t>NULL</a:t>
            </a:r>
            <a:r>
              <a:rPr lang="en-US" dirty="0"/>
              <a:t>: completely blank, nothing there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pl-PL" sz="2000" dirty="0">
                <a:solidFill>
                  <a:srgbClr val="0000FF"/>
                </a:solidFill>
                <a:latin typeface="Lucida Console"/>
              </a:rPr>
              <a:t>&gt; x &lt;- NA </a:t>
            </a:r>
            <a:endParaRPr lang="en-US" sz="2000" dirty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pl-PL" sz="2000" dirty="0">
                <a:solidFill>
                  <a:srgbClr val="0000FF"/>
                </a:solidFill>
                <a:latin typeface="Lucida Console"/>
              </a:rPr>
              <a:t>&gt; (x &lt;- c(x,1,2,3)) </a:t>
            </a:r>
            <a:endParaRPr lang="en-US" sz="2000" dirty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pl-PL" sz="2000" dirty="0">
                <a:solidFill>
                  <a:srgbClr val="000000"/>
                </a:solidFill>
                <a:latin typeface="Lucida Console"/>
              </a:rPr>
              <a:t>[1] NA 1 2 3 </a:t>
            </a:r>
            <a:endParaRPr lang="en-US" sz="2000" dirty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pl-PL" sz="2000" dirty="0">
                <a:solidFill>
                  <a:srgbClr val="0000FF"/>
                </a:solidFill>
                <a:latin typeface="Lucida Console"/>
              </a:rPr>
              <a:t>&gt; x &lt;- NULL </a:t>
            </a:r>
            <a:endParaRPr lang="en-US" sz="2000" dirty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pl-PL" sz="2000" dirty="0">
                <a:solidFill>
                  <a:srgbClr val="0000FF"/>
                </a:solidFill>
                <a:latin typeface="Lucida Console"/>
              </a:rPr>
              <a:t>&gt; (x &lt;- c(x,1,2,3)) </a:t>
            </a:r>
            <a:endParaRPr lang="en-US" sz="2000" dirty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pl-PL" sz="2000" dirty="0">
                <a:solidFill>
                  <a:srgbClr val="000000"/>
                </a:solidFill>
                <a:latin typeface="Lucida Console"/>
              </a:rPr>
              <a:t>[1] 1 2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569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Subsetting</a:t>
            </a:r>
            <a:r>
              <a:rPr lang="en-US" dirty="0"/>
              <a:t>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know how to subset a data frame or matrix, but when NAs are involved things may go awry</a:t>
            </a:r>
          </a:p>
          <a:p>
            <a:pPr marL="0" indent="0">
              <a:buNone/>
            </a:pPr>
            <a:r>
              <a:rPr lang="pl-PL" sz="2000" dirty="0">
                <a:solidFill>
                  <a:srgbClr val="0000FF"/>
                </a:solidFill>
                <a:latin typeface="Lucida Console"/>
              </a:rPr>
              <a:t>&gt; x &lt;- data.frame(a=c(11,13,12,15,17,20),</a:t>
            </a:r>
            <a:endParaRPr lang="en-US" sz="2000" dirty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               </a:t>
            </a:r>
            <a:r>
              <a:rPr lang="pl-PL" sz="2000" dirty="0">
                <a:solidFill>
                  <a:srgbClr val="0000FF"/>
                </a:solidFill>
                <a:latin typeface="Lucida Console"/>
              </a:rPr>
              <a:t>b=c(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</a:t>
            </a:r>
            <a:r>
              <a:rPr lang="pl-PL" sz="2000" dirty="0">
                <a:solidFill>
                  <a:srgbClr val="0000FF"/>
                </a:solidFill>
                <a:latin typeface="Lucida Console"/>
              </a:rPr>
              <a:t>8,NA,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</a:t>
            </a:r>
            <a:r>
              <a:rPr lang="pl-PL" sz="2000" dirty="0">
                <a:solidFill>
                  <a:srgbClr val="0000FF"/>
                </a:solidFill>
                <a:latin typeface="Lucida Console"/>
              </a:rPr>
              <a:t>6,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</a:t>
            </a:r>
            <a:r>
              <a:rPr lang="pl-PL" sz="2000" dirty="0">
                <a:solidFill>
                  <a:srgbClr val="0000FF"/>
                </a:solidFill>
                <a:latin typeface="Lucida Console"/>
              </a:rPr>
              <a:t>4,NA,15)) </a:t>
            </a:r>
            <a:endParaRPr lang="en-US" sz="2000" dirty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pl-PL" sz="2000" dirty="0">
                <a:solidFill>
                  <a:srgbClr val="0000FF"/>
                </a:solidFill>
                <a:latin typeface="Lucida Console"/>
              </a:rPr>
              <a:t>&gt; x[x$b&gt;5,] </a:t>
            </a:r>
            <a:endParaRPr lang="en-US" sz="2000" dirty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pl-PL" sz="2000" dirty="0">
                <a:solidFill>
                  <a:srgbClr val="000000"/>
                </a:solidFill>
                <a:latin typeface="Lucida Console"/>
              </a:rPr>
              <a:t>a 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l-PL" sz="2000" dirty="0">
                <a:solidFill>
                  <a:srgbClr val="000000"/>
                </a:solidFill>
                <a:latin typeface="Lucida Console"/>
              </a:rPr>
              <a:t>b </a:t>
            </a:r>
            <a:endParaRPr lang="en-US" sz="2000" dirty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pl-PL" sz="2000" dirty="0">
                <a:solidFill>
                  <a:srgbClr val="000000"/>
                </a:solidFill>
                <a:latin typeface="Lucida Console"/>
              </a:rPr>
              <a:t>1 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pl-PL" sz="2000" dirty="0">
                <a:solidFill>
                  <a:srgbClr val="000000"/>
                </a:solidFill>
                <a:latin typeface="Lucida Console"/>
              </a:rPr>
              <a:t>11 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l-PL" sz="2000" dirty="0">
                <a:solidFill>
                  <a:srgbClr val="000000"/>
                </a:solidFill>
                <a:latin typeface="Lucida Console"/>
              </a:rPr>
              <a:t>8 </a:t>
            </a:r>
            <a:endParaRPr lang="en-US" sz="2000" dirty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pl-PL" sz="2000" dirty="0">
                <a:solidFill>
                  <a:srgbClr val="000000"/>
                </a:solidFill>
                <a:latin typeface="Lucida Console"/>
              </a:rPr>
              <a:t>NA 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  </a:t>
            </a:r>
            <a:r>
              <a:rPr lang="pl-PL" sz="2000" dirty="0">
                <a:solidFill>
                  <a:srgbClr val="000000"/>
                </a:solidFill>
                <a:latin typeface="Lucida Console"/>
              </a:rPr>
              <a:t>NA NA </a:t>
            </a:r>
            <a:endParaRPr lang="en-US" sz="2000" dirty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pl-PL" sz="2000" dirty="0">
                <a:solidFill>
                  <a:srgbClr val="000000"/>
                </a:solidFill>
                <a:latin typeface="Lucida Console"/>
              </a:rPr>
              <a:t>3 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pl-PL" sz="2000" dirty="0">
                <a:solidFill>
                  <a:srgbClr val="000000"/>
                </a:solidFill>
                <a:latin typeface="Lucida Console"/>
              </a:rPr>
              <a:t>12 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l-PL" sz="2000" dirty="0">
                <a:solidFill>
                  <a:srgbClr val="000000"/>
                </a:solidFill>
                <a:latin typeface="Lucida Console"/>
              </a:rPr>
              <a:t>6 </a:t>
            </a:r>
            <a:endParaRPr lang="en-US" sz="2000" dirty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pl-PL" sz="2000" dirty="0">
                <a:solidFill>
                  <a:srgbClr val="000000"/>
                </a:solidFill>
                <a:latin typeface="Lucida Console"/>
              </a:rPr>
              <a:t>NA.1 NA NA </a:t>
            </a:r>
            <a:endParaRPr lang="en-US" sz="2000" dirty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pl-PL" sz="2000" dirty="0">
                <a:solidFill>
                  <a:srgbClr val="000000"/>
                </a:solidFill>
                <a:latin typeface="Lucida Console"/>
              </a:rPr>
              <a:t>6 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pl-PL" sz="2000" dirty="0">
                <a:solidFill>
                  <a:srgbClr val="000000"/>
                </a:solidFill>
                <a:latin typeface="Lucida Console"/>
              </a:rPr>
              <a:t>20 15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8096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3200" dirty="0">
                <a:latin typeface="Lucida Console" panose="020B0609040504020204" pitchFamily="49" charset="0"/>
              </a:rPr>
              <a:t>subset()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Elegantly extracts portions of a data frame or matrix while handling NA values appropriately</a:t>
            </a:r>
          </a:p>
          <a:p>
            <a:r>
              <a:rPr lang="en-US" dirty="0"/>
              <a:t>subset(object, logical expression, variable selection)</a:t>
            </a:r>
          </a:p>
          <a:p>
            <a:pPr marL="0" indent="0">
              <a:buNone/>
            </a:pPr>
            <a:r>
              <a:rPr lang="pl-PL" sz="2000" dirty="0">
                <a:solidFill>
                  <a:srgbClr val="0000FF"/>
                </a:solidFill>
                <a:latin typeface="Lucida Console"/>
              </a:rPr>
              <a:t>&gt; x &lt;- data.frame(a=c(11,13,12,15,17,20),</a:t>
            </a:r>
            <a:endParaRPr lang="en-US" sz="2000" dirty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               </a:t>
            </a:r>
            <a:r>
              <a:rPr lang="pl-PL" sz="2000" dirty="0">
                <a:solidFill>
                  <a:srgbClr val="0000FF"/>
                </a:solidFill>
                <a:latin typeface="Lucida Console"/>
              </a:rPr>
              <a:t>b=c(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</a:t>
            </a:r>
            <a:r>
              <a:rPr lang="pl-PL" sz="2000" dirty="0">
                <a:solidFill>
                  <a:srgbClr val="0000FF"/>
                </a:solidFill>
                <a:latin typeface="Lucida Console"/>
              </a:rPr>
              <a:t>8,NA,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</a:t>
            </a:r>
            <a:r>
              <a:rPr lang="pl-PL" sz="2000" dirty="0">
                <a:solidFill>
                  <a:srgbClr val="0000FF"/>
                </a:solidFill>
                <a:latin typeface="Lucida Console"/>
              </a:rPr>
              <a:t>6,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</a:t>
            </a:r>
            <a:r>
              <a:rPr lang="pl-PL" sz="2000" dirty="0">
                <a:solidFill>
                  <a:srgbClr val="0000FF"/>
                </a:solidFill>
                <a:latin typeface="Lucida Console"/>
              </a:rPr>
              <a:t>4,NA,15))</a:t>
            </a:r>
            <a:endParaRPr lang="en-US" sz="2000" dirty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subset(x=x, subset=b&gt;5)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a  b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1 11  8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3 12  6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6 20 15</a:t>
            </a:r>
            <a:r>
              <a:rPr lang="pl-PL" sz="2000" dirty="0">
                <a:solidFill>
                  <a:srgbClr val="0000FF"/>
                </a:solidFill>
                <a:latin typeface="Lucida Console"/>
              </a:rPr>
              <a:t> </a:t>
            </a:r>
            <a:endParaRPr lang="en-US" sz="2000" dirty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pt-BR" sz="2000" dirty="0">
                <a:solidFill>
                  <a:srgbClr val="0000FF"/>
                </a:solidFill>
                <a:latin typeface="Lucida Console"/>
              </a:rPr>
              <a:t>&gt; subset(x=x, subset=b&gt;7, select=a) </a:t>
            </a:r>
          </a:p>
          <a:p>
            <a:pPr marL="0" indent="0">
              <a:buNone/>
            </a:pPr>
            <a:r>
              <a:rPr lang="pt-BR" sz="2000" dirty="0">
                <a:solidFill>
                  <a:srgbClr val="0000FF"/>
                </a:solidFill>
                <a:latin typeface="Lucida Console"/>
              </a:rPr>
              <a:t>   </a:t>
            </a:r>
            <a:r>
              <a:rPr lang="pt-BR" sz="2000" dirty="0">
                <a:solidFill>
                  <a:srgbClr val="000000"/>
                </a:solidFill>
                <a:latin typeface="Lucida Console"/>
              </a:rPr>
              <a:t>a </a:t>
            </a:r>
          </a:p>
          <a:p>
            <a:pPr marL="0" indent="0">
              <a:buNone/>
            </a:pPr>
            <a:r>
              <a:rPr lang="pt-BR" sz="2000" dirty="0">
                <a:solidFill>
                  <a:srgbClr val="000000"/>
                </a:solidFill>
                <a:latin typeface="Lucida Console"/>
              </a:rPr>
              <a:t>1 11 </a:t>
            </a:r>
          </a:p>
          <a:p>
            <a:pPr marL="0" indent="0">
              <a:buNone/>
            </a:pPr>
            <a:r>
              <a:rPr lang="pt-BR" sz="2000" dirty="0">
                <a:solidFill>
                  <a:srgbClr val="000000"/>
                </a:solidFill>
                <a:latin typeface="Lucida Console"/>
              </a:rPr>
              <a:t>6 20</a:t>
            </a:r>
            <a:endParaRPr lang="en-US" sz="2000" dirty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56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exercise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Create a 2×2 matrix </a:t>
            </a:r>
            <a:r>
              <a:rPr lang="en-US" sz="2400" dirty="0" err="1">
                <a:latin typeface="Lucida Console" panose="020B0609040504020204" pitchFamily="49" charset="0"/>
              </a:rPr>
              <a:t>Amat</a:t>
            </a:r>
            <a:r>
              <a:rPr lang="en-US" dirty="0"/>
              <a:t> and a 2×3 matrix </a:t>
            </a:r>
            <a:r>
              <a:rPr lang="en-US" sz="2400" dirty="0" err="1">
                <a:latin typeface="Lucida Console" panose="020B0609040504020204" pitchFamily="49" charset="0"/>
              </a:rPr>
              <a:t>Bmat</a:t>
            </a:r>
            <a:r>
              <a:rPr lang="en-US" dirty="0"/>
              <a:t>, each filled with unique numbers</a:t>
            </a:r>
          </a:p>
          <a:p>
            <a:r>
              <a:rPr lang="en-US" dirty="0"/>
              <a:t>Combine </a:t>
            </a:r>
            <a:r>
              <a:rPr lang="en-US" sz="2400" dirty="0">
                <a:latin typeface="Lucida Console" panose="020B0609040504020204" pitchFamily="49" charset="0"/>
              </a:rPr>
              <a:t>A</a:t>
            </a:r>
            <a:r>
              <a:rPr lang="en-US" dirty="0"/>
              <a:t> and </a:t>
            </a:r>
            <a:r>
              <a:rPr lang="en-US" sz="2400" dirty="0">
                <a:latin typeface="Lucida Console" panose="020B0609040504020204" pitchFamily="49" charset="0"/>
              </a:rPr>
              <a:t>B</a:t>
            </a:r>
            <a:r>
              <a:rPr lang="en-US" dirty="0"/>
              <a:t> into a 2×5 matrix </a:t>
            </a:r>
            <a:r>
              <a:rPr lang="en-US" sz="2400" dirty="0" err="1">
                <a:latin typeface="Lucida Console" panose="020B0609040504020204" pitchFamily="49" charset="0"/>
              </a:rPr>
              <a:t>Cmat</a:t>
            </a:r>
            <a:r>
              <a:rPr lang="en-US" dirty="0"/>
              <a:t> and a 5×2 matrix </a:t>
            </a:r>
            <a:r>
              <a:rPr lang="en-US" sz="2400" dirty="0" err="1">
                <a:latin typeface="Lucida Console" panose="020B0609040504020204" pitchFamily="49" charset="0"/>
              </a:rPr>
              <a:t>Dmat</a:t>
            </a:r>
            <a:endParaRPr lang="en-US" sz="2400" dirty="0">
              <a:latin typeface="Lucida Console" panose="020B0609040504020204" pitchFamily="49" charset="0"/>
            </a:endParaRPr>
          </a:p>
          <a:p>
            <a:r>
              <a:rPr lang="en-US" dirty="0"/>
              <a:t>Create a factor </a:t>
            </a:r>
            <a:r>
              <a:rPr lang="en-US" sz="2400" dirty="0" err="1">
                <a:latin typeface="Lucida Console" panose="020B0609040504020204" pitchFamily="49" charset="0"/>
              </a:rPr>
              <a:t>Xfactor</a:t>
            </a:r>
            <a:r>
              <a:rPr lang="en-US" dirty="0"/>
              <a:t> from the following vector such that 1 is female and 2 is male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	sex &lt;- c(1,1,2,1,2,2,2,1,1,1)</a:t>
            </a:r>
            <a:endParaRPr lang="en-US" sz="2000" dirty="0"/>
          </a:p>
          <a:p>
            <a:r>
              <a:rPr lang="en-US" dirty="0"/>
              <a:t>Create a list called </a:t>
            </a:r>
            <a:r>
              <a:rPr lang="en-US" sz="2400" dirty="0">
                <a:latin typeface="Lucida Console" panose="020B0609040504020204" pitchFamily="49" charset="0"/>
              </a:rPr>
              <a:t>data</a:t>
            </a:r>
            <a:r>
              <a:rPr lang="en-US" dirty="0"/>
              <a:t> that contains matrices </a:t>
            </a:r>
            <a:r>
              <a:rPr lang="en-US" sz="2400" dirty="0" err="1">
                <a:latin typeface="Lucida Console" panose="020B0609040504020204" pitchFamily="49" charset="0"/>
              </a:rPr>
              <a:t>Amat</a:t>
            </a:r>
            <a:r>
              <a:rPr lang="en-US" dirty="0"/>
              <a:t>, </a:t>
            </a:r>
            <a:r>
              <a:rPr lang="en-US" sz="2400" dirty="0" err="1">
                <a:latin typeface="Lucida Console" panose="020B0609040504020204" pitchFamily="49" charset="0"/>
              </a:rPr>
              <a:t>Bmat</a:t>
            </a:r>
            <a:r>
              <a:rPr lang="en-US" dirty="0"/>
              <a:t> and </a:t>
            </a:r>
            <a:r>
              <a:rPr lang="en-US" sz="2400" dirty="0" err="1">
                <a:latin typeface="Lucida Console" panose="020B0609040504020204" pitchFamily="49" charset="0"/>
              </a:rPr>
              <a:t>Xfactor</a:t>
            </a:r>
            <a:endParaRPr lang="en-US" dirty="0"/>
          </a:p>
          <a:p>
            <a:r>
              <a:rPr lang="en-US" dirty="0"/>
              <a:t>Extract the first row of the matrix </a:t>
            </a:r>
            <a:r>
              <a:rPr lang="en-US" sz="2400" dirty="0" err="1">
                <a:latin typeface="Lucida Console" panose="020B0609040504020204" pitchFamily="49" charset="0"/>
              </a:rPr>
              <a:t>Amat</a:t>
            </a:r>
            <a:r>
              <a:rPr lang="en-US" dirty="0"/>
              <a:t> from the list data</a:t>
            </a:r>
          </a:p>
          <a:p>
            <a:r>
              <a:rPr lang="en-US" dirty="0"/>
              <a:t>Change to </a:t>
            </a:r>
            <a:r>
              <a:rPr lang="en-US" sz="2400" dirty="0">
                <a:latin typeface="Lucida Console" panose="020B0609040504020204" pitchFamily="49" charset="0"/>
              </a:rPr>
              <a:t>NA</a:t>
            </a:r>
            <a:r>
              <a:rPr lang="en-US" dirty="0"/>
              <a:t> the value in row 1 and column 1 of matrix </a:t>
            </a:r>
            <a:r>
              <a:rPr lang="en-US" sz="2400" dirty="0" err="1">
                <a:latin typeface="Lucida Console" panose="020B0609040504020204" pitchFamily="49" charset="0"/>
              </a:rPr>
              <a:t>Bmat</a:t>
            </a:r>
            <a:r>
              <a:rPr lang="en-US" dirty="0"/>
              <a:t> within </a:t>
            </a:r>
            <a:r>
              <a:rPr lang="en-US" sz="2400" dirty="0">
                <a:latin typeface="Lucida Console" panose="020B0609040504020204" pitchFamily="49" charset="0"/>
              </a:rPr>
              <a:t>data</a:t>
            </a:r>
            <a:r>
              <a:rPr lang="en-US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1976255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5</a:t>
            </a:r>
            <a:br>
              <a:rPr lang="en-US" dirty="0"/>
            </a:br>
            <a:r>
              <a:rPr lang="en-US" dirty="0"/>
              <a:t>Data manipulation 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Kristin Privitera-Johnson</a:t>
            </a:r>
          </a:p>
          <a:p>
            <a:r>
              <a:rPr lang="en-US" dirty="0"/>
              <a:t>FISH 552 Introduction to R</a:t>
            </a:r>
          </a:p>
        </p:txBody>
      </p:sp>
    </p:spTree>
    <p:extLst>
      <p:ext uri="{BB962C8B-B14F-4D97-AF65-F5344CB8AC3E}">
        <p14:creationId xmlns:p14="http://schemas.microsoft.com/office/powerpoint/2010/main" val="2938423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/>
              <a:t>Data manipulation in R (Phil Spector, 2008)</a:t>
            </a:r>
          </a:p>
          <a:p>
            <a:pPr lvl="1"/>
            <a:r>
              <a:rPr lang="en-US" altLang="en-US" dirty="0">
                <a:ea typeface="ＭＳ Ｐゴシック" pitchFamily="34" charset="-128"/>
                <a:hlinkClick r:id="rId2"/>
              </a:rPr>
              <a:t>http://www.springerlink.com/content/t19776/</a:t>
            </a:r>
            <a:endParaRPr lang="en-US" altLang="en-US" dirty="0">
              <a:ea typeface="ＭＳ Ｐゴシック" pitchFamily="34" charset="-128"/>
            </a:endParaRPr>
          </a:p>
          <a:p>
            <a:pPr lvl="1"/>
            <a:r>
              <a:rPr lang="en-US" sz="2400" dirty="0"/>
              <a:t>Free download</a:t>
            </a:r>
          </a:p>
          <a:p>
            <a:pPr lvl="1"/>
            <a:r>
              <a:rPr lang="en-US" dirty="0"/>
              <a:t>Chapters 1, 5, 8</a:t>
            </a:r>
          </a:p>
        </p:txBody>
      </p:sp>
    </p:spTree>
    <p:extLst>
      <p:ext uri="{BB962C8B-B14F-4D97-AF65-F5344CB8AC3E}">
        <p14:creationId xmlns:p14="http://schemas.microsoft.com/office/powerpoint/2010/main" val="960314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for next three lectures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Lecture 5: splitting data, applying functions across data sets, ordering data</a:t>
            </a:r>
          </a:p>
          <a:p>
            <a:r>
              <a:rPr lang="en-US" dirty="0"/>
              <a:t>Lecture 6: merging data, dates, text manipulation, libraries in R</a:t>
            </a:r>
          </a:p>
          <a:p>
            <a:r>
              <a:rPr lang="en-US" dirty="0"/>
              <a:t>Lecture 7: practical example</a:t>
            </a:r>
          </a:p>
        </p:txBody>
      </p:sp>
    </p:spTree>
    <p:extLst>
      <p:ext uri="{BB962C8B-B14F-4D97-AF65-F5344CB8AC3E}">
        <p14:creationId xmlns:p14="http://schemas.microsoft.com/office/powerpoint/2010/main" val="3093805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review of data manipulation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functions we have already seen in the class are useful tools in data manipulation</a:t>
            </a:r>
          </a:p>
          <a:p>
            <a:r>
              <a:rPr lang="en-US" dirty="0"/>
              <a:t>Using </a:t>
            </a:r>
            <a:r>
              <a:rPr lang="en-US" b="1" dirty="0"/>
              <a:t>logical vectors</a:t>
            </a:r>
            <a:r>
              <a:rPr lang="en-US" dirty="0"/>
              <a:t> to subset data is often the quickest and easiest way to manipulate data: </a:t>
            </a:r>
            <a:r>
              <a:rPr lang="en-US" sz="2400" dirty="0">
                <a:solidFill>
                  <a:srgbClr val="0000FF"/>
                </a:solidFill>
                <a:latin typeface="Lucida Console"/>
              </a:rPr>
              <a:t>&amp;</a:t>
            </a:r>
            <a:r>
              <a:rPr lang="en-US" dirty="0"/>
              <a:t>, </a:t>
            </a:r>
            <a:r>
              <a:rPr lang="en-US" sz="2400" dirty="0">
                <a:solidFill>
                  <a:srgbClr val="0000FF"/>
                </a:solidFill>
                <a:latin typeface="Lucida Console"/>
              </a:rPr>
              <a:t>|</a:t>
            </a:r>
            <a:r>
              <a:rPr lang="en-US" dirty="0"/>
              <a:t>, </a:t>
            </a:r>
            <a:r>
              <a:rPr lang="en-US" sz="2400" dirty="0">
                <a:solidFill>
                  <a:srgbClr val="0000FF"/>
                </a:solidFill>
                <a:latin typeface="Lucida Console"/>
              </a:rPr>
              <a:t>!</a:t>
            </a:r>
            <a:r>
              <a:rPr lang="en-US" dirty="0"/>
              <a:t>, </a:t>
            </a:r>
            <a:r>
              <a:rPr lang="en-US" sz="2400" dirty="0">
                <a:solidFill>
                  <a:srgbClr val="0000FF"/>
                </a:solidFill>
                <a:latin typeface="Lucida Console"/>
              </a:rPr>
              <a:t>==</a:t>
            </a:r>
            <a:r>
              <a:rPr lang="en-US" dirty="0"/>
              <a:t>, </a:t>
            </a:r>
            <a:r>
              <a:rPr lang="en-US" sz="2400" dirty="0">
                <a:solidFill>
                  <a:srgbClr val="0000FF"/>
                </a:solidFill>
                <a:latin typeface="Lucida Console"/>
              </a:rPr>
              <a:t>!=</a:t>
            </a:r>
          </a:p>
          <a:p>
            <a:r>
              <a:rPr lang="en-US" dirty="0"/>
              <a:t>Testing logical vector is also useful: </a:t>
            </a:r>
            <a:r>
              <a:rPr lang="en-US" sz="2400" dirty="0">
                <a:solidFill>
                  <a:srgbClr val="0000FF"/>
                </a:solidFill>
                <a:latin typeface="Lucida Console"/>
              </a:rPr>
              <a:t>any()</a:t>
            </a:r>
            <a:r>
              <a:rPr lang="en-US" dirty="0"/>
              <a:t>, </a:t>
            </a:r>
            <a:r>
              <a:rPr lang="en-US" sz="2400" dirty="0">
                <a:solidFill>
                  <a:srgbClr val="0000FF"/>
                </a:solidFill>
                <a:latin typeface="Lucida Console"/>
              </a:rPr>
              <a:t>all()</a:t>
            </a:r>
            <a:r>
              <a:rPr lang="en-US" dirty="0"/>
              <a:t>, </a:t>
            </a:r>
            <a:r>
              <a:rPr lang="en-US" sz="2400" dirty="0">
                <a:solidFill>
                  <a:srgbClr val="0000FF"/>
                </a:solidFill>
                <a:latin typeface="Lucida Console"/>
              </a:rPr>
              <a:t>which()</a:t>
            </a:r>
            <a:r>
              <a:rPr lang="en-US" dirty="0"/>
              <a:t>, </a:t>
            </a:r>
            <a:r>
              <a:rPr lang="en-US" sz="2400" dirty="0" err="1">
                <a:solidFill>
                  <a:srgbClr val="0000FF"/>
                </a:solidFill>
                <a:latin typeface="Lucida Console"/>
              </a:rPr>
              <a:t>which.max</a:t>
            </a:r>
            <a:r>
              <a:rPr lang="en-US" sz="2400" dirty="0">
                <a:solidFill>
                  <a:srgbClr val="0000FF"/>
                </a:solidFill>
                <a:latin typeface="Lucida Console"/>
              </a:rPr>
              <a:t>()</a:t>
            </a:r>
          </a:p>
          <a:p>
            <a:r>
              <a:rPr lang="en-US" dirty="0"/>
              <a:t>What kind of data: </a:t>
            </a:r>
            <a:r>
              <a:rPr lang="en-US" sz="2400" dirty="0" err="1">
                <a:solidFill>
                  <a:srgbClr val="0000FF"/>
                </a:solidFill>
                <a:latin typeface="Lucida Console"/>
              </a:rPr>
              <a:t>is.array</a:t>
            </a:r>
            <a:r>
              <a:rPr lang="en-US" sz="2400" dirty="0">
                <a:solidFill>
                  <a:srgbClr val="0000FF"/>
                </a:solidFill>
                <a:latin typeface="Lucida Console"/>
              </a:rPr>
              <a:t>()</a:t>
            </a:r>
            <a:r>
              <a:rPr lang="en-US" dirty="0"/>
              <a:t>, </a:t>
            </a:r>
            <a:r>
              <a:rPr lang="en-US" sz="2400" dirty="0" err="1">
                <a:solidFill>
                  <a:srgbClr val="0000FF"/>
                </a:solidFill>
                <a:latin typeface="Lucida Console"/>
              </a:rPr>
              <a:t>is.data.frame</a:t>
            </a:r>
            <a:r>
              <a:rPr lang="en-US" sz="2400" dirty="0">
                <a:solidFill>
                  <a:srgbClr val="0000FF"/>
                </a:solidFill>
                <a:latin typeface="Lucida Console"/>
              </a:rPr>
              <a:t>()</a:t>
            </a:r>
            <a:r>
              <a:rPr lang="en-US" dirty="0"/>
              <a:t>, </a:t>
            </a:r>
            <a:r>
              <a:rPr lang="en-US" sz="2400" dirty="0" err="1">
                <a:solidFill>
                  <a:srgbClr val="0000FF"/>
                </a:solidFill>
                <a:latin typeface="Lucida Console"/>
              </a:rPr>
              <a:t>is.numeric</a:t>
            </a:r>
            <a:r>
              <a:rPr lang="en-US" sz="2400" dirty="0">
                <a:solidFill>
                  <a:srgbClr val="0000FF"/>
                </a:solidFill>
                <a:latin typeface="Lucida Console"/>
              </a:rPr>
              <a:t>()</a:t>
            </a:r>
          </a:p>
          <a:p>
            <a:r>
              <a:rPr lang="en-US" dirty="0"/>
              <a:t>How to handle missing data (NAs): </a:t>
            </a:r>
            <a:r>
              <a:rPr lang="en-US" sz="2400" dirty="0">
                <a:solidFill>
                  <a:srgbClr val="0000FF"/>
                </a:solidFill>
                <a:latin typeface="Lucida Console"/>
              </a:rPr>
              <a:t>is.na()</a:t>
            </a:r>
            <a:r>
              <a:rPr lang="en-US" dirty="0"/>
              <a:t>, </a:t>
            </a:r>
            <a:r>
              <a:rPr lang="en-US" sz="2400" dirty="0">
                <a:solidFill>
                  <a:srgbClr val="0000FF"/>
                </a:solidFill>
                <a:latin typeface="Lucida Console"/>
              </a:rPr>
              <a:t>na.rm=</a:t>
            </a:r>
          </a:p>
        </p:txBody>
      </p:sp>
    </p:spTree>
    <p:extLst>
      <p:ext uri="{BB962C8B-B14F-4D97-AF65-F5344CB8AC3E}">
        <p14:creationId xmlns:p14="http://schemas.microsoft.com/office/powerpoint/2010/main" val="2944980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</a:t>
            </a:r>
            <a:r>
              <a:rPr lang="en-US" dirty="0" err="1"/>
              <a:t>logicals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Are any numbers greater than 10?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any(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nums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&gt; 10)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[1] TRUE</a:t>
            </a:r>
            <a:endParaRPr lang="en-US" sz="2000" dirty="0"/>
          </a:p>
          <a:p>
            <a:r>
              <a:rPr lang="en-US" dirty="0"/>
              <a:t>Are all the numbers greater than 10?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all(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nums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&gt; 10)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[1] FALSE</a:t>
            </a:r>
            <a:endParaRPr lang="en-US" sz="2000" dirty="0"/>
          </a:p>
          <a:p>
            <a:r>
              <a:rPr lang="en-US" dirty="0"/>
              <a:t>Which numbers are greater than 10?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which(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nums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&gt; 10)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[1] 1 4 6</a:t>
            </a:r>
            <a:endParaRPr lang="en-US" sz="2000" dirty="0"/>
          </a:p>
          <a:p>
            <a:r>
              <a:rPr lang="en-US" dirty="0"/>
              <a:t>These are equivalent statements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nums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[which(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nums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&gt; 10)]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[1] 12 14 16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nums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[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nums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&gt; 10]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[1] 12 14 16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533400" y="1058266"/>
            <a:ext cx="4756430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00" dirty="0" err="1">
                <a:solidFill>
                  <a:srgbClr val="0000FF"/>
                </a:solidFill>
                <a:latin typeface="Lucida Console"/>
              </a:rPr>
              <a:t>nums</a:t>
            </a:r>
            <a:r>
              <a:rPr lang="en-US" sz="1900" dirty="0">
                <a:solidFill>
                  <a:srgbClr val="0000FF"/>
                </a:solidFill>
                <a:latin typeface="Lucida Console"/>
              </a:rPr>
              <a:t> &lt;- c(12,9,8,14,7,16,3,2,9)</a:t>
            </a:r>
          </a:p>
        </p:txBody>
      </p:sp>
    </p:spTree>
    <p:extLst>
      <p:ext uri="{BB962C8B-B14F-4D97-AF65-F5344CB8AC3E}">
        <p14:creationId xmlns:p14="http://schemas.microsoft.com/office/powerpoint/2010/main" val="1473448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 and duplicate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list of the unique observations in a vector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plates &lt;- c("WA","WA","OR","RI","WA","WA","CA",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"WA","WA")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unique(plates)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[1] "WA" "OR" "RI" "CA"</a:t>
            </a:r>
            <a:endParaRPr lang="en-US" sz="2000" dirty="0"/>
          </a:p>
          <a:p>
            <a:endParaRPr lang="en-US" dirty="0"/>
          </a:p>
          <a:p>
            <a:r>
              <a:rPr lang="en-US" dirty="0"/>
              <a:t>Which elements in a vector are duplicated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duplicated(plates)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[1] FALSE TRUE FALSE </a:t>
            </a:r>
            <a:r>
              <a:rPr lang="en-US" sz="2000" dirty="0" err="1">
                <a:solidFill>
                  <a:srgbClr val="000000"/>
                </a:solidFill>
                <a:latin typeface="Lucida Console"/>
              </a:rPr>
              <a:t>FALSE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 TRUE </a:t>
            </a:r>
            <a:r>
              <a:rPr lang="en-US" sz="2000" dirty="0" err="1">
                <a:solidFill>
                  <a:srgbClr val="000000"/>
                </a:solidFill>
                <a:latin typeface="Lucida Console"/>
              </a:rPr>
              <a:t>TRUE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 FALSE TRUE </a:t>
            </a:r>
            <a:r>
              <a:rPr lang="en-US" sz="2000" dirty="0" err="1">
                <a:solidFill>
                  <a:srgbClr val="000000"/>
                </a:solidFill>
                <a:latin typeface="Lucida Console"/>
              </a:rPr>
              <a:t>TRUE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57237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modes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</a:t>
            </a:r>
            <a:r>
              <a:rPr lang="en-US" b="1" dirty="0"/>
              <a:t>always</a:t>
            </a:r>
            <a:r>
              <a:rPr lang="en-US" dirty="0"/>
              <a:t> check that the data you are working with is behaving in the way you expect</a:t>
            </a:r>
          </a:p>
          <a:p>
            <a:pPr marL="0" indent="0">
              <a:buNone/>
            </a:pPr>
            <a:endParaRPr lang="en-US" sz="2000" dirty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y &lt;-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rnorm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(6)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x &lt;- sample(factor(1:6))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xy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&lt;-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data.frame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x,y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))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x           y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1 1 -0.39264361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2 2  1.05148538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3 3 -0.04623392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4 3  0.04002289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5 2 -0.32184645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6 1  0.41500848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3048000" y="4876800"/>
            <a:ext cx="1600200" cy="45720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648200" y="5181600"/>
            <a:ext cx="3761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Not at all obvious whether x is correctly coded as a factor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71800" y="27432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randomly sample from normal distribution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95800" y="3103602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sample with replacement from the vector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95800" y="3496443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create a data frame of the two</a:t>
            </a:r>
          </a:p>
        </p:txBody>
      </p:sp>
    </p:spTree>
    <p:extLst>
      <p:ext uri="{BB962C8B-B14F-4D97-AF65-F5344CB8AC3E}">
        <p14:creationId xmlns:p14="http://schemas.microsoft.com/office/powerpoint/2010/main" val="4141763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7483</TotalTime>
  <Words>1263</Words>
  <Application>Microsoft Office PowerPoint</Application>
  <PresentationFormat>On-screen Show (4:3)</PresentationFormat>
  <Paragraphs>152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Lucida Console</vt:lpstr>
      <vt:lpstr>Office Theme</vt:lpstr>
      <vt:lpstr>Hands-on exercise 1</vt:lpstr>
      <vt:lpstr>Hands-on exercise 2</vt:lpstr>
      <vt:lpstr>Lecture 5 Data manipulation I</vt:lpstr>
      <vt:lpstr>Recommended reading</vt:lpstr>
      <vt:lpstr>Outline for next three lectures</vt:lpstr>
      <vt:lpstr>Quick review of data manipulation</vt:lpstr>
      <vt:lpstr>Testing logicals</vt:lpstr>
      <vt:lpstr>Unique and duplicate observations</vt:lpstr>
      <vt:lpstr>Testing modes</vt:lpstr>
      <vt:lpstr>Testing attributes</vt:lpstr>
      <vt:lpstr>Creating new factors</vt:lpstr>
      <vt:lpstr>Useful built-in constants (??constants)</vt:lpstr>
      <vt:lpstr>Built-in undefined characters</vt:lpstr>
      <vt:lpstr>Subsetting data</vt:lpstr>
      <vt:lpstr>The subset()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FISH 552 Introduction to R Programming</dc:title>
  <dc:creator>Trevor Branch</dc:creator>
  <cp:lastModifiedBy>Kristin PJ</cp:lastModifiedBy>
  <cp:revision>280</cp:revision>
  <dcterms:created xsi:type="dcterms:W3CDTF">2013-09-18T21:00:03Z</dcterms:created>
  <dcterms:modified xsi:type="dcterms:W3CDTF">2019-10-09T20:51:23Z</dcterms:modified>
</cp:coreProperties>
</file>