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19" r:id="rId2"/>
    <p:sldId id="420" r:id="rId3"/>
    <p:sldId id="435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45E2-2D51-42F6-844B-3F9B0810495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4544-B1DE-4900-B592-19B0AD213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6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45E2-2D51-42F6-844B-3F9B0810495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4544-B1DE-4900-B592-19B0AD213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45E2-2D51-42F6-844B-3F9B0810495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4544-B1DE-4900-B592-19B0AD213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7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45E2-2D51-42F6-844B-3F9B0810495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4544-B1DE-4900-B592-19B0AD213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7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45E2-2D51-42F6-844B-3F9B0810495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4544-B1DE-4900-B592-19B0AD213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45E2-2D51-42F6-844B-3F9B0810495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4544-B1DE-4900-B592-19B0AD213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8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45E2-2D51-42F6-844B-3F9B0810495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4544-B1DE-4900-B592-19B0AD213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45E2-2D51-42F6-844B-3F9B0810495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4544-B1DE-4900-B592-19B0AD213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5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45E2-2D51-42F6-844B-3F9B0810495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4544-B1DE-4900-B592-19B0AD213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4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45E2-2D51-42F6-844B-3F9B0810495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4544-B1DE-4900-B592-19B0AD213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0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45E2-2D51-42F6-844B-3F9B0810495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4544-B1DE-4900-B592-19B0AD213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0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845E2-2D51-42F6-844B-3F9B0810495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04544-B1DE-4900-B592-19B0AD213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2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200" dirty="0">
                <a:latin typeface="Lucida Console" panose="020B0609040504020204" pitchFamily="49" charset="0"/>
              </a:rPr>
              <a:t>apply()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Amazingly flexible function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 apply(X, MARGIN, FUN, ...)</a:t>
            </a:r>
          </a:p>
          <a:p>
            <a:pPr lvl="1"/>
            <a:r>
              <a:rPr lang="en-US" sz="2000" dirty="0">
                <a:latin typeface="Lucida Console" panose="020B0609040504020204" pitchFamily="49" charset="0"/>
              </a:rPr>
              <a:t>X</a:t>
            </a:r>
            <a:r>
              <a:rPr lang="en-US" dirty="0"/>
              <a:t> = matrix</a:t>
            </a:r>
          </a:p>
          <a:p>
            <a:pPr lvl="1"/>
            <a:r>
              <a:rPr lang="en-US" sz="2000" dirty="0">
                <a:latin typeface="Lucida Console" panose="020B0609040504020204" pitchFamily="49" charset="0"/>
              </a:rPr>
              <a:t>MARGIN</a:t>
            </a:r>
            <a:r>
              <a:rPr lang="en-US" dirty="0"/>
              <a:t>: 1=rows, 2=columns</a:t>
            </a:r>
          </a:p>
          <a:p>
            <a:pPr lvl="1"/>
            <a:r>
              <a:rPr lang="en-US" sz="2000" dirty="0">
                <a:latin typeface="Lucida Console" panose="020B0609040504020204" pitchFamily="49" charset="0"/>
              </a:rPr>
              <a:t>FUN</a:t>
            </a:r>
            <a:r>
              <a:rPr lang="en-US" dirty="0"/>
              <a:t>: an R function (can be user-defined, see FISH 553)</a:t>
            </a:r>
          </a:p>
          <a:p>
            <a:pPr lvl="1"/>
            <a:r>
              <a:rPr lang="en-US" sz="2000" dirty="0">
                <a:latin typeface="Lucida Console" panose="020B0609040504020204" pitchFamily="49" charset="0"/>
              </a:rPr>
              <a:t>...</a:t>
            </a:r>
            <a:r>
              <a:rPr lang="en-US" dirty="0"/>
              <a:t>: additional arguments  to the function named in </a:t>
            </a:r>
            <a:r>
              <a:rPr lang="en-US" sz="2000" dirty="0">
                <a:latin typeface="Lucida Console" panose="020B0609040504020204" pitchFamily="49" charset="0"/>
              </a:rPr>
              <a:t>FUN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m &lt;- matrix(1:12,nrow=3)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apply(X=m, MARGIN=2, FUN=mean)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2 5 8 11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apply(X=m, MARGIN=1, FUN=mean)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5.5 6.5 7.5</a:t>
            </a:r>
            <a:endParaRPr lang="en-US" sz="2000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4495800"/>
            <a:ext cx="2667000" cy="11695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Lucida Console"/>
              </a:rPr>
              <a:t>&gt; m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Lucida Console"/>
              </a:rPr>
              <a:t>[,1] [,2] [,3] [,4] </a:t>
            </a:r>
          </a:p>
          <a:p>
            <a:r>
              <a:rPr lang="en-US" sz="1400" dirty="0">
                <a:solidFill>
                  <a:srgbClr val="000000"/>
                </a:solidFill>
                <a:latin typeface="Lucida Console"/>
              </a:rPr>
              <a:t>[1,]   1    4    7   10 </a:t>
            </a:r>
          </a:p>
          <a:p>
            <a:r>
              <a:rPr lang="en-US" sz="1400" dirty="0">
                <a:solidFill>
                  <a:srgbClr val="000000"/>
                </a:solidFill>
                <a:latin typeface="Lucida Console"/>
              </a:rPr>
              <a:t>[2,]   2    5    8   11 </a:t>
            </a:r>
          </a:p>
          <a:p>
            <a:r>
              <a:rPr lang="en-US" sz="1400" dirty="0">
                <a:solidFill>
                  <a:srgbClr val="000000"/>
                </a:solidFill>
                <a:latin typeface="Lucida Console"/>
              </a:rPr>
              <a:t>[3,]   3    6    9   12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622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Lucida Console" panose="020B0609040504020204" pitchFamily="49" charset="0"/>
              </a:rPr>
              <a:t>order()</a:t>
            </a:r>
            <a:r>
              <a:rPr lang="en-US" dirty="0"/>
              <a:t> is very useful for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54102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YY[order(YY$ID),]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ID   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dev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3  1 -0.054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9  2 -1.397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7  3 -1.195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1  4  0.808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1" y="1752600"/>
            <a:ext cx="1905000" cy="313932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  ID    </a:t>
            </a:r>
            <a:r>
              <a:rPr lang="en-US" dirty="0" err="1">
                <a:solidFill>
                  <a:srgbClr val="000000"/>
                </a:solidFill>
                <a:latin typeface="Lucida Console"/>
              </a:rPr>
              <a:t>dev</a:t>
            </a:r>
            <a:r>
              <a:rPr lang="en-US" dirty="0">
                <a:solidFill>
                  <a:srgbClr val="000000"/>
                </a:solidFill>
                <a:latin typeface="Lucida Console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1  4  0.808 </a:t>
            </a:r>
          </a:p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2  6  1.084 </a:t>
            </a:r>
          </a:p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3  1 -0.054 </a:t>
            </a:r>
          </a:p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4  7  0.907 </a:t>
            </a:r>
          </a:p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5  9  0.380 </a:t>
            </a:r>
          </a:p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6 10  0.423 </a:t>
            </a:r>
          </a:p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7  3 -1.195 </a:t>
            </a:r>
          </a:p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8  5 -0.340 </a:t>
            </a:r>
          </a:p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9  2 -1.397 </a:t>
            </a:r>
          </a:p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10 8  1.767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1201" y="1295400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data frame YY</a:t>
            </a:r>
          </a:p>
        </p:txBody>
      </p:sp>
    </p:spTree>
    <p:extLst>
      <p:ext uri="{BB962C8B-B14F-4D97-AF65-F5344CB8AC3E}">
        <p14:creationId xmlns:p14="http://schemas.microsoft.com/office/powerpoint/2010/main" val="112114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1247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Giving </a:t>
            </a:r>
            <a:r>
              <a:rPr lang="en-US" sz="2600" dirty="0">
                <a:latin typeface="Lucida Console" panose="020B0609040504020204" pitchFamily="49" charset="0"/>
              </a:rPr>
              <a:t>order()</a:t>
            </a:r>
            <a:r>
              <a:rPr lang="en-US" sz="3000" dirty="0"/>
              <a:t> two or more vectors results in the order of vector 2 within vector 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/>
              </a:rPr>
              <a:t>&gt; ZZ[order(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ZZ$laws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ZZ$year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ZZ$state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),]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   laws year state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10    1 2010    TX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8     1 2010    UT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7     1 2012    FL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3     2 2010    CA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2     2 2010    OR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9     2 2012    AZ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5     2 2012    NY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4     3 2010    VT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6     3 2012    RI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1     3 2012    WA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3154740"/>
            <a:ext cx="2819400" cy="313932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   laws year state</a:t>
            </a:r>
          </a:p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1     3 2012    WA</a:t>
            </a:r>
          </a:p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2     2 2010    OR</a:t>
            </a:r>
          </a:p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3     2 2010    CA</a:t>
            </a:r>
          </a:p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4     3 2010    VT</a:t>
            </a:r>
          </a:p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5     2 2012    NY</a:t>
            </a:r>
          </a:p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6     3 2012    RI</a:t>
            </a:r>
          </a:p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7     1 2012    FL</a:t>
            </a:r>
          </a:p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8     1 2010    UT</a:t>
            </a:r>
          </a:p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9     2 2012    AZ</a:t>
            </a:r>
          </a:p>
          <a:p>
            <a:r>
              <a:rPr lang="en-US" dirty="0">
                <a:solidFill>
                  <a:srgbClr val="000000"/>
                </a:solidFill>
                <a:latin typeface="Lucida Console"/>
              </a:rPr>
              <a:t>10    1 2010    TX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5100" y="2667000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data frame ZZ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3310592"/>
            <a:ext cx="2133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First order by laws, then by year, then by state</a:t>
            </a:r>
          </a:p>
        </p:txBody>
      </p:sp>
    </p:spTree>
    <p:extLst>
      <p:ext uri="{BB962C8B-B14F-4D97-AF65-F5344CB8AC3E}">
        <p14:creationId xmlns:p14="http://schemas.microsoft.com/office/powerpoint/2010/main" val="118077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10200" cy="944562"/>
          </a:xfrm>
        </p:spPr>
        <p:txBody>
          <a:bodyPr/>
          <a:lstStyle/>
          <a:p>
            <a:r>
              <a:rPr lang="en-US" dirty="0"/>
              <a:t>More on </a:t>
            </a:r>
            <a:r>
              <a:rPr lang="en-US" sz="3200" dirty="0">
                <a:latin typeface="Lucida Console" panose="020B0609040504020204" pitchFamily="49" charset="0"/>
              </a:rPr>
              <a:t>apply()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quantile(x=m[1,], probs=c(0.05,0.5,0.95))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5%  50%  95%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Lucida Console"/>
              </a:rPr>
              <a:t>1.45 5.50 9.55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apply(X=m, MARGIN=1, FUN=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quantile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probs=c(0.05,0.5, 0.95))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</a:t>
            </a:r>
            <a:r>
              <a:rPr lang="en-US" sz="2000" dirty="0">
                <a:solidFill>
                  <a:srgbClr val="C00000"/>
                </a:solidFill>
                <a:latin typeface="Lucida Console"/>
              </a:rPr>
              <a:t>[,1]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 [,2]  [,3]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5%   </a:t>
            </a:r>
            <a:r>
              <a:rPr lang="en-US" sz="2000" dirty="0">
                <a:solidFill>
                  <a:srgbClr val="C00000"/>
                </a:solidFill>
                <a:latin typeface="Lucida Console"/>
              </a:rPr>
              <a:t>1.45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 2.45  3.45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50%  </a:t>
            </a:r>
            <a:r>
              <a:rPr lang="en-US" sz="2000" dirty="0">
                <a:solidFill>
                  <a:srgbClr val="C00000"/>
                </a:solidFill>
                <a:latin typeface="Lucida Console"/>
              </a:rPr>
              <a:t>5.50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 6.50  7.50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95%  </a:t>
            </a:r>
            <a:r>
              <a:rPr lang="en-US" sz="2000" dirty="0">
                <a:solidFill>
                  <a:srgbClr val="C00000"/>
                </a:solidFill>
                <a:latin typeface="Lucida Console"/>
              </a:rPr>
              <a:t>9.55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10.55 11.55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236863"/>
            <a:ext cx="2667000" cy="11695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Lucida Console"/>
              </a:rPr>
              <a:t>&gt; m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Lucida Console"/>
              </a:rPr>
              <a:t>[,1] [,2] [,3] [,4] </a:t>
            </a:r>
          </a:p>
          <a:p>
            <a:r>
              <a:rPr lang="en-US" sz="1400" dirty="0">
                <a:solidFill>
                  <a:srgbClr val="000000"/>
                </a:solidFill>
                <a:latin typeface="Lucida Console"/>
              </a:rPr>
              <a:t>[1,]   1    4    7   10 </a:t>
            </a:r>
          </a:p>
          <a:p>
            <a:r>
              <a:rPr lang="en-US" sz="1400" dirty="0">
                <a:solidFill>
                  <a:srgbClr val="000000"/>
                </a:solidFill>
                <a:latin typeface="Lucida Console"/>
              </a:rPr>
              <a:t>[2,]   2    5    8   11 </a:t>
            </a:r>
          </a:p>
          <a:p>
            <a:r>
              <a:rPr lang="en-US" sz="1400" dirty="0">
                <a:solidFill>
                  <a:srgbClr val="000000"/>
                </a:solidFill>
                <a:latin typeface="Lucida Console"/>
              </a:rPr>
              <a:t>[3,]   3    6    9   12</a:t>
            </a:r>
            <a:endParaRPr lang="en-US" sz="1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177908" y="3738450"/>
            <a:ext cx="800100" cy="37190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99296" y="4036201"/>
            <a:ext cx="419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Add the extra parameters of </a:t>
            </a:r>
            <a:r>
              <a:rPr lang="en-US" u="sng" dirty="0" err="1">
                <a:solidFill>
                  <a:srgbClr val="C00000"/>
                </a:solidFill>
              </a:rPr>
              <a:t>quantile</a:t>
            </a:r>
            <a:r>
              <a:rPr lang="en-US" dirty="0">
                <a:solidFill>
                  <a:srgbClr val="C00000"/>
                </a:solidFill>
              </a:rPr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58515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dataset subj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rownm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paste("Patient",1:20)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colnm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paste("Yr",1:5)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subj &lt;- matrix(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rnorm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(n=100),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ncol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=5,    		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dimnames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=list(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rownm,colnm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352800"/>
            <a:ext cx="5257800" cy="166199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Lucida Console"/>
              </a:rPr>
              <a:t>&gt; round(x=</a:t>
            </a:r>
            <a:r>
              <a:rPr lang="en-US" sz="1400" dirty="0" err="1">
                <a:solidFill>
                  <a:srgbClr val="0000FF"/>
                </a:solidFill>
                <a:latin typeface="Lucida Console"/>
              </a:rPr>
              <a:t>subj,digits</a:t>
            </a:r>
            <a:r>
              <a:rPr lang="en-US" sz="1400" dirty="0">
                <a:solidFill>
                  <a:srgbClr val="0000FF"/>
                </a:solidFill>
                <a:latin typeface="Lucida Console"/>
              </a:rPr>
              <a:t>=3)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         </a:t>
            </a:r>
            <a:r>
              <a:rPr lang="en-US" sz="1400" dirty="0" err="1">
                <a:latin typeface="Lucida Console" panose="020B0609040504020204" pitchFamily="49" charset="0"/>
              </a:rPr>
              <a:t>Yr</a:t>
            </a:r>
            <a:r>
              <a:rPr lang="en-US" sz="1400" dirty="0">
                <a:latin typeface="Lucida Console" panose="020B0609040504020204" pitchFamily="49" charset="0"/>
              </a:rPr>
              <a:t> 1   </a:t>
            </a:r>
            <a:r>
              <a:rPr lang="en-US" sz="1400" dirty="0" err="1">
                <a:latin typeface="Lucida Console" panose="020B0609040504020204" pitchFamily="49" charset="0"/>
              </a:rPr>
              <a:t>Yr</a:t>
            </a:r>
            <a:r>
              <a:rPr lang="en-US" sz="1400" dirty="0">
                <a:latin typeface="Lucida Console" panose="020B0609040504020204" pitchFamily="49" charset="0"/>
              </a:rPr>
              <a:t> 2   </a:t>
            </a:r>
            <a:r>
              <a:rPr lang="en-US" sz="1400" dirty="0" err="1">
                <a:latin typeface="Lucida Console" panose="020B0609040504020204" pitchFamily="49" charset="0"/>
              </a:rPr>
              <a:t>Yr</a:t>
            </a:r>
            <a:r>
              <a:rPr lang="en-US" sz="1400" dirty="0">
                <a:latin typeface="Lucida Console" panose="020B0609040504020204" pitchFamily="49" charset="0"/>
              </a:rPr>
              <a:t> 3   </a:t>
            </a:r>
            <a:r>
              <a:rPr lang="en-US" sz="1400" dirty="0" err="1">
                <a:latin typeface="Lucida Console" panose="020B0609040504020204" pitchFamily="49" charset="0"/>
              </a:rPr>
              <a:t>Yr</a:t>
            </a:r>
            <a:r>
              <a:rPr lang="en-US" sz="1400" dirty="0">
                <a:latin typeface="Lucida Console" panose="020B0609040504020204" pitchFamily="49" charset="0"/>
              </a:rPr>
              <a:t> 4   </a:t>
            </a:r>
            <a:r>
              <a:rPr lang="en-US" sz="1400" dirty="0" err="1">
                <a:latin typeface="Lucida Console" panose="020B0609040504020204" pitchFamily="49" charset="0"/>
              </a:rPr>
              <a:t>Yr</a:t>
            </a:r>
            <a:r>
              <a:rPr lang="en-US" sz="1400" dirty="0">
                <a:latin typeface="Lucida Console" panose="020B0609040504020204" pitchFamily="49" charset="0"/>
              </a:rPr>
              <a:t> 5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Patient 1  -0.207 -0.353  0.240  0.213 -0.053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Patient 2   1.535  0.559 -0.189  0.783  0.657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Patient 3  -0.012 -1.213 -0.244 -0.789 -0.318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...</a:t>
            </a:r>
          </a:p>
          <a:p>
            <a:r>
              <a:rPr lang="fr-FR" sz="1400" dirty="0">
                <a:latin typeface="Lucida Console" panose="020B0609040504020204" pitchFamily="49" charset="0"/>
              </a:rPr>
              <a:t>Patient 20 -1.307 -0.209 -0.440  0.465  0.114</a:t>
            </a:r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7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9400" cy="944562"/>
          </a:xfrm>
        </p:spPr>
        <p:txBody>
          <a:bodyPr/>
          <a:lstStyle/>
          <a:p>
            <a:r>
              <a:rPr lang="en-US" dirty="0"/>
              <a:t>apply()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solidFill>
                  <a:srgbClr val="0000FF"/>
                </a:solidFill>
                <a:latin typeface="Lucida Console"/>
              </a:rPr>
              <a:t>&gt; round(</a:t>
            </a:r>
            <a:r>
              <a:rPr lang="fr-FR" sz="2000" dirty="0" err="1">
                <a:solidFill>
                  <a:srgbClr val="0000FF"/>
                </a:solidFill>
                <a:latin typeface="Lucida Console"/>
              </a:rPr>
              <a:t>apply</a:t>
            </a:r>
            <a:r>
              <a:rPr lang="fr-FR" sz="2000" dirty="0">
                <a:solidFill>
                  <a:srgbClr val="0000FF"/>
                </a:solidFill>
                <a:latin typeface="Lucida Console"/>
              </a:rPr>
              <a:t>(X=subj, MARGIN=1, FUN=</a:t>
            </a:r>
            <a:r>
              <a:rPr lang="fr-FR" sz="2000" dirty="0" err="1">
                <a:solidFill>
                  <a:srgbClr val="0000FF"/>
                </a:solidFill>
                <a:latin typeface="Lucida Console"/>
              </a:rPr>
              <a:t>mean</a:t>
            </a:r>
            <a:r>
              <a:rPr lang="fr-FR" sz="2000" dirty="0">
                <a:solidFill>
                  <a:srgbClr val="0000FF"/>
                </a:solidFill>
                <a:latin typeface="Lucida Console"/>
              </a:rPr>
              <a:t>),digits=3) 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latin typeface="Lucida Console"/>
              </a:rPr>
              <a:t>Patient 1 Patient 2 Patient 3 Patient 4 Patient 5 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latin typeface="Lucida Console"/>
              </a:rPr>
              <a:t>   -0.032     0.669    -0.515    -0.789     1.660 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latin typeface="Lucida Console"/>
              </a:rPr>
              <a:t>Patient 6 Patient 7 Patient 8 Patient 9 Patient 10 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latin typeface="Lucida Console"/>
              </a:rPr>
              <a:t>   -0.139    -0.654     0.012     0.131      0.213 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latin typeface="Lucida Console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round(apply(X=subj, MARGIN=2, FUN=mean),digits=3)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Yr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1  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Yr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2 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Yr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3  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Yr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4  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Yr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5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-0.057 -0.172 0.153 -0.127 -0.143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dirty="0"/>
              <a:t>To apply to items in a list, use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sapply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 </a:t>
            </a:r>
            <a:r>
              <a:rPr lang="en-US" dirty="0"/>
              <a:t>and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lapply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152400"/>
            <a:ext cx="5257800" cy="166199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Lucida Console"/>
              </a:rPr>
              <a:t>&gt; round(subj,3)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         </a:t>
            </a:r>
            <a:r>
              <a:rPr lang="en-US" sz="1400" dirty="0" err="1">
                <a:latin typeface="Lucida Console" panose="020B0609040504020204" pitchFamily="49" charset="0"/>
              </a:rPr>
              <a:t>Yr</a:t>
            </a:r>
            <a:r>
              <a:rPr lang="en-US" sz="1400" dirty="0">
                <a:latin typeface="Lucida Console" panose="020B0609040504020204" pitchFamily="49" charset="0"/>
              </a:rPr>
              <a:t> 1   </a:t>
            </a:r>
            <a:r>
              <a:rPr lang="en-US" sz="1400" dirty="0" err="1">
                <a:latin typeface="Lucida Console" panose="020B0609040504020204" pitchFamily="49" charset="0"/>
              </a:rPr>
              <a:t>Yr</a:t>
            </a:r>
            <a:r>
              <a:rPr lang="en-US" sz="1400" dirty="0">
                <a:latin typeface="Lucida Console" panose="020B0609040504020204" pitchFamily="49" charset="0"/>
              </a:rPr>
              <a:t> 2   </a:t>
            </a:r>
            <a:r>
              <a:rPr lang="en-US" sz="1400" dirty="0" err="1">
                <a:latin typeface="Lucida Console" panose="020B0609040504020204" pitchFamily="49" charset="0"/>
              </a:rPr>
              <a:t>Yr</a:t>
            </a:r>
            <a:r>
              <a:rPr lang="en-US" sz="1400" dirty="0">
                <a:latin typeface="Lucida Console" panose="020B0609040504020204" pitchFamily="49" charset="0"/>
              </a:rPr>
              <a:t> 3   </a:t>
            </a:r>
            <a:r>
              <a:rPr lang="en-US" sz="1400" dirty="0" err="1">
                <a:latin typeface="Lucida Console" panose="020B0609040504020204" pitchFamily="49" charset="0"/>
              </a:rPr>
              <a:t>Yr</a:t>
            </a:r>
            <a:r>
              <a:rPr lang="en-US" sz="1400" dirty="0">
                <a:latin typeface="Lucida Console" panose="020B0609040504020204" pitchFamily="49" charset="0"/>
              </a:rPr>
              <a:t> 4   </a:t>
            </a:r>
            <a:r>
              <a:rPr lang="en-US" sz="1400" dirty="0" err="1">
                <a:latin typeface="Lucida Console" panose="020B0609040504020204" pitchFamily="49" charset="0"/>
              </a:rPr>
              <a:t>Yr</a:t>
            </a:r>
            <a:r>
              <a:rPr lang="en-US" sz="1400" dirty="0">
                <a:latin typeface="Lucida Console" panose="020B0609040504020204" pitchFamily="49" charset="0"/>
              </a:rPr>
              <a:t> 5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Patient 1  -0.207 -0.353  0.240  0.213 -0.053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Patient 2   1.535  0.559 -0.189  0.783  0.657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Patient 3  -0.012 -1.213 -0.244 -0.789 -0.318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...</a:t>
            </a:r>
          </a:p>
          <a:p>
            <a:r>
              <a:rPr lang="fr-FR" sz="1400" dirty="0">
                <a:latin typeface="Lucida Console" panose="020B0609040504020204" pitchFamily="49" charset="0"/>
              </a:rPr>
              <a:t>Patient 20 -1.307 -0.209 -0.440  0.465  0.114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219200"/>
            <a:ext cx="294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ucida Console"/>
              </a:rPr>
              <a:t>round(X=</a:t>
            </a:r>
            <a:r>
              <a:rPr lang="en-US" sz="1600" dirty="0" err="1">
                <a:solidFill>
                  <a:srgbClr val="0000FF"/>
                </a:solidFill>
                <a:latin typeface="Lucida Console"/>
              </a:rPr>
              <a:t>subj,digits</a:t>
            </a:r>
            <a:r>
              <a:rPr lang="en-US" sz="1600" dirty="0">
                <a:solidFill>
                  <a:srgbClr val="0000FF"/>
                </a:solidFill>
                <a:latin typeface="Lucida Console"/>
              </a:rPr>
              <a:t>=3)</a:t>
            </a:r>
            <a:r>
              <a:rPr lang="en-US" dirty="0"/>
              <a:t> rounds to the third decimal</a:t>
            </a:r>
          </a:p>
        </p:txBody>
      </p:sp>
    </p:spTree>
    <p:extLst>
      <p:ext uri="{BB962C8B-B14F-4D97-AF65-F5344CB8AC3E}">
        <p14:creationId xmlns:p14="http://schemas.microsoft.com/office/powerpoint/2010/main" val="63510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rowMean</a:t>
            </a:r>
            <a:r>
              <a:rPr lang="en-US" dirty="0"/>
              <a:t> and </a:t>
            </a:r>
            <a:r>
              <a:rPr lang="en-US" dirty="0" err="1"/>
              <a:t>colMean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easy way to get the means of the rows or columns 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round(x=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rowMeans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(subj),digits=3)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Lucida Console"/>
              </a:rPr>
              <a:t>Patient 1 Patient 2 Patient 3 Patient 4 Patient 5 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Lucida Console"/>
              </a:rPr>
              <a:t>   -0.032     0.669    -0.515    -0.789     1.660 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Lucida Console"/>
              </a:rPr>
              <a:t>Patient 6 Patient 7 Patient 8 Patient 9 Patient 10 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Lucida Console"/>
              </a:rPr>
              <a:t>   -0.139    -0.654     0.012     0.131      0.213 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Lucida Console"/>
              </a:rPr>
              <a:t>...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round(x=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colMeans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(subj),digits=3)</a:t>
            </a:r>
            <a:endParaRPr lang="fr-FR" sz="2000" dirty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Yr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1  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Yr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2 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Yr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3  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Yr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4  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Yr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5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-0.057 -0.172 0.153 -0.127 -0.143</a:t>
            </a:r>
            <a:endParaRPr lang="fr-FR" sz="2000" dirty="0">
              <a:solidFill>
                <a:srgbClr val="000000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9021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tapply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Apply a function to a vector using a categorical variable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&gt; lengths &lt;- sample(x=1:100, size=20, replace=T)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Lucida Console"/>
              </a:rPr>
              <a:t>82 49 63 33 60 15 65 52 22 66 27 36  6 77 57 83 86 13 96 31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&gt; genders &lt;- sample(x=c("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Male","Female","Unknown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"),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    size=20, replace=T)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Lucida Console"/>
              </a:rPr>
              <a:t>"Female" "Female" "Female" "Female" "Male" "Male" "Unknown" "Female" "Unknown" "Male" "Female" "Unknown" "Male" "Female" "Unknown" "Unknown" "Unknown" "Male" "Female" "Male"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tapply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(X=lengths, INDEX=genders, FUN=mean)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Lucida Console"/>
              </a:rPr>
              <a:t>  Female     Male  Unknown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Lucida Console"/>
              </a:rPr>
              <a:t>51.60000 40.11111  7.00000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446584" y="2799072"/>
            <a:ext cx="419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This could be the lengths of 20 fish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599" y="3345285"/>
            <a:ext cx="419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gender of the 20 fish</a:t>
            </a:r>
          </a:p>
        </p:txBody>
      </p:sp>
    </p:spTree>
    <p:extLst>
      <p:ext uri="{BB962C8B-B14F-4D97-AF65-F5344CB8AC3E}">
        <p14:creationId xmlns:p14="http://schemas.microsoft.com/office/powerpoint/2010/main" val="123517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tapply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XX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data.frame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(lengths, genders)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XX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 lengths genders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1      64    Male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2      50  Female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3      20  Female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tapply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(X=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XX$lengths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INDEX=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XX$genders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FUN=max)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Female Male Unknown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  100   85       7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350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and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often want to rearrange a data set by a single variable; in R </a:t>
            </a:r>
            <a:r>
              <a:rPr lang="en-US" sz="2400" dirty="0">
                <a:latin typeface="Lucida Console" panose="020B0609040504020204" pitchFamily="49" charset="0"/>
              </a:rPr>
              <a:t>sort()</a:t>
            </a:r>
            <a:r>
              <a:rPr lang="en-US" dirty="0"/>
              <a:t> and </a:t>
            </a:r>
            <a:r>
              <a:rPr lang="en-US" sz="2400" dirty="0">
                <a:latin typeface="Lucida Console" panose="020B0609040504020204" pitchFamily="49" charset="0"/>
              </a:rPr>
              <a:t>order() </a:t>
            </a:r>
            <a:r>
              <a:rPr lang="en-US" dirty="0"/>
              <a:t>do this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sort() </a:t>
            </a:r>
            <a:r>
              <a:rPr lang="en-US" dirty="0"/>
              <a:t>orders a vector in increasing order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(cards &lt;- sample(x=1:10))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6 5 3 10 7 9 1 8 4 2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sort(x=cards)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1 2 3 4 5 6 7 8 9 10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rev(x=sort(x=cards))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10 9 8 7 6 5 4 3 2 1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7749" y="4821573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Reverse the order</a:t>
            </a:r>
          </a:p>
        </p:txBody>
      </p:sp>
    </p:spTree>
    <p:extLst>
      <p:ext uri="{BB962C8B-B14F-4D97-AF65-F5344CB8AC3E}">
        <p14:creationId xmlns:p14="http://schemas.microsoft.com/office/powerpoint/2010/main" val="193849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3200" dirty="0">
                <a:latin typeface="Lucida Console" panose="020B0609040504020204" pitchFamily="49" charset="0"/>
              </a:rPr>
              <a:t>order()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Lucida Console" panose="020B0609040504020204" pitchFamily="49" charset="0"/>
              </a:rPr>
              <a:t>order()</a:t>
            </a:r>
            <a:r>
              <a:rPr lang="en-US" dirty="0"/>
              <a:t> returns the sort index of each element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cards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6 5 3 10 7 9 1 8 4 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order(cards)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7 10 3 9 2 1 5 8 6 4</a:t>
            </a:r>
          </a:p>
          <a:p>
            <a:r>
              <a:rPr lang="en-US" dirty="0"/>
              <a:t>In other words, if you take the 7</a:t>
            </a:r>
            <a:r>
              <a:rPr lang="en-US" baseline="30000" dirty="0"/>
              <a:t>th</a:t>
            </a:r>
            <a:r>
              <a:rPr lang="en-US" dirty="0"/>
              <a:t> element, then the 10</a:t>
            </a:r>
            <a:r>
              <a:rPr lang="en-US" baseline="30000" dirty="0"/>
              <a:t>th</a:t>
            </a:r>
            <a:r>
              <a:rPr lang="en-US" dirty="0"/>
              <a:t> element, then the 3</a:t>
            </a:r>
            <a:r>
              <a:rPr lang="en-US" baseline="30000" dirty="0"/>
              <a:t>rd</a:t>
            </a:r>
            <a:r>
              <a:rPr lang="en-US" dirty="0"/>
              <a:t> element… the vector cards will be sorted. Or in R terms: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cards[order(cards)]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1 2 3 4 5 6 7 8 9 10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600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1465</TotalTime>
  <Words>1290</Words>
  <Application>Microsoft Office PowerPoint</Application>
  <PresentationFormat>On-screen Show (4:3)</PresentationFormat>
  <Paragraphs>164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Lucida Console</vt:lpstr>
      <vt:lpstr>Office Theme</vt:lpstr>
      <vt:lpstr>The apply() function</vt:lpstr>
      <vt:lpstr>More on apply()</vt:lpstr>
      <vt:lpstr>Create a new dataset subj</vt:lpstr>
      <vt:lpstr>apply()</vt:lpstr>
      <vt:lpstr>rowMean and colMean</vt:lpstr>
      <vt:lpstr>tapply()</vt:lpstr>
      <vt:lpstr>More tapply</vt:lpstr>
      <vt:lpstr>Sorting and ordering</vt:lpstr>
      <vt:lpstr>Using order()</vt:lpstr>
      <vt:lpstr>order() is very useful for arrays </vt:lpstr>
      <vt:lpstr>Sub-ordering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Privitera-Johnson</dc:creator>
  <cp:lastModifiedBy>Kristin Privitera-Johnson</cp:lastModifiedBy>
  <cp:revision>8</cp:revision>
  <dcterms:created xsi:type="dcterms:W3CDTF">2019-09-12T18:40:04Z</dcterms:created>
  <dcterms:modified xsi:type="dcterms:W3CDTF">2019-10-09T01:09:11Z</dcterms:modified>
</cp:coreProperties>
</file>