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7" r:id="rId2"/>
    <p:sldId id="429" r:id="rId3"/>
    <p:sldId id="455" r:id="rId4"/>
    <p:sldId id="256" r:id="rId5"/>
    <p:sldId id="359" r:id="rId6"/>
    <p:sldId id="435" r:id="rId7"/>
    <p:sldId id="434" r:id="rId8"/>
    <p:sldId id="436" r:id="rId9"/>
    <p:sldId id="437" r:id="rId10"/>
    <p:sldId id="4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Branch" initials="TB" lastIdx="1" clrIdx="0">
    <p:extLst>
      <p:ext uri="{19B8F6BF-5375-455C-9EA6-DF929625EA0E}">
        <p15:presenceInfo xmlns:p15="http://schemas.microsoft.com/office/powerpoint/2012/main" userId="Trevor Bran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73567" autoAdjust="0"/>
  </p:normalViewPr>
  <p:slideViewPr>
    <p:cSldViewPr>
      <p:cViewPr varScale="1">
        <p:scale>
          <a:sx n="60" d="100"/>
          <a:sy n="60" d="100"/>
        </p:scale>
        <p:origin x="216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EE51-381B-4DC5-B989-4B96322B40F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B6F03-853A-44F3-8B41-0FC3F51A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link.com/content/t19776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Many functions used for data manipulation can be coded using logical expressions, but the tasks are common enough that R has built-in functions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temp &lt;- c(1,2,3,1,2,3,1,2,6)</a:t>
            </a:r>
          </a:p>
          <a:p>
            <a:r>
              <a:rPr lang="en-US" dirty="0"/>
              <a:t>Write code that is equivalent to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unique(temp) </a:t>
            </a:r>
            <a:r>
              <a:rPr lang="en-US" dirty="0"/>
              <a:t>using other operators or functions we have learned</a:t>
            </a:r>
          </a:p>
          <a:p>
            <a:pPr marL="0" indent="0">
              <a:buNone/>
            </a:pPr>
            <a:endParaRPr lang="en-US" sz="1300" dirty="0"/>
          </a:p>
          <a:p>
            <a:pPr marL="0" lv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x &lt;- data.frame(a=c(11,13,12,15,17,20),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b=c(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8,NA,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6,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4,NA,15))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/>
              <a:t>Perform the equivalent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subset(x, b&gt;5) </a:t>
            </a:r>
            <a:r>
              <a:rPr lang="en-US" dirty="0"/>
              <a:t>using other operators (hint: use </a:t>
            </a:r>
            <a:r>
              <a:rPr lang="en-US" sz="2000" dirty="0">
                <a:latin typeface="Lucida Console" panose="020B0609040504020204" pitchFamily="49" charset="0"/>
              </a:rPr>
              <a:t>[]</a:t>
            </a:r>
            <a:r>
              <a:rPr lang="en-US" dirty="0"/>
              <a:t> but figure out how to handle </a:t>
            </a:r>
            <a:r>
              <a:rPr lang="en-US" sz="2400" dirty="0">
                <a:latin typeface="Lucida Console" panose="020B0609040504020204" pitchFamily="49" charset="0"/>
              </a:rPr>
              <a:t>NA</a:t>
            </a:r>
            <a:r>
              <a:rPr lang="en-US" dirty="0"/>
              <a:t>s)</a:t>
            </a:r>
          </a:p>
          <a:p>
            <a:r>
              <a:rPr lang="en-US" dirty="0"/>
              <a:t>Each example can be done in one line of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 of </a:t>
            </a:r>
            <a:r>
              <a:rPr lang="en-US" sz="3200" dirty="0">
                <a:latin typeface="Lucida Console" panose="020B0609040504020204" pitchFamily="49" charset="0"/>
              </a:rPr>
              <a:t>merge()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dirty="0">
                <a:latin typeface="Lucida Console" panose="020B0609040504020204" pitchFamily="49" charset="0"/>
              </a:rPr>
              <a:t>merge()</a:t>
            </a:r>
            <a:r>
              <a:rPr lang="en-US" dirty="0"/>
              <a:t> function relies on other R functions that can be used for data manipulation</a:t>
            </a:r>
          </a:p>
          <a:p>
            <a:r>
              <a:rPr lang="en-US" dirty="0"/>
              <a:t>Finding common elements in vectors: </a:t>
            </a:r>
            <a:r>
              <a:rPr lang="en-US" sz="2000" dirty="0">
                <a:latin typeface="Lucida Console" panose="020B0609040504020204" pitchFamily="49" charset="0"/>
              </a:rPr>
              <a:t>intersect()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intersect(1:10, 7:20)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7 8 9 10</a:t>
            </a:r>
            <a:endParaRPr lang="en-US" sz="2000" dirty="0"/>
          </a:p>
          <a:p>
            <a:r>
              <a:rPr lang="en-US" dirty="0"/>
              <a:t>Matching positions of common elements in vectors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match(x, table,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nomatch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=NA)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  <a:latin typeface="Lucida Console"/>
              </a:rPr>
              <a:t>&gt; match(1:10, c(1,3,5,9))</a:t>
            </a:r>
            <a:r>
              <a:rPr lang="pl-PL" dirty="0"/>
              <a:t> </a:t>
            </a:r>
            <a:endParaRPr lang="en-US" dirty="0"/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Lucida Console"/>
              </a:rPr>
              <a:t>[1] 1 NA 2 NA 3 NA NA NA 4 NA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639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Hands-on exercise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2000" dirty="0" err="1">
                <a:latin typeface="Lucida Console" panose="020B0609040504020204" pitchFamily="49" charset="0"/>
              </a:rPr>
              <a:t>PlantGrowth</a:t>
            </a:r>
            <a:r>
              <a:rPr lang="en-US" sz="2000" dirty="0"/>
              <a:t> </a:t>
            </a:r>
            <a:r>
              <a:rPr lang="en-US" dirty="0"/>
              <a:t>data frame is built into R. Using this dataset:</a:t>
            </a:r>
          </a:p>
          <a:p>
            <a:r>
              <a:rPr lang="en-US" dirty="0"/>
              <a:t>Examine the data thoroughly</a:t>
            </a:r>
          </a:p>
          <a:p>
            <a:r>
              <a:rPr lang="en-US" dirty="0"/>
              <a:t>Calculate the mean and standard deviation for each treatment and the control</a:t>
            </a:r>
          </a:p>
          <a:p>
            <a:r>
              <a:rPr lang="en-US" dirty="0"/>
              <a:t>Create a factor for small and large based on the weights</a:t>
            </a:r>
          </a:p>
          <a:p>
            <a:r>
              <a:rPr lang="en-US" dirty="0"/>
              <a:t>Create a new data frame that just contains the control data</a:t>
            </a:r>
          </a:p>
          <a:p>
            <a:r>
              <a:rPr lang="en-US" dirty="0"/>
              <a:t>Sort the weights</a:t>
            </a:r>
          </a:p>
          <a:p>
            <a:r>
              <a:rPr lang="en-US" dirty="0"/>
              <a:t>Now display the entire data frame sorted by weight</a:t>
            </a:r>
          </a:p>
        </p:txBody>
      </p:sp>
    </p:spTree>
    <p:extLst>
      <p:ext uri="{BB962C8B-B14F-4D97-AF65-F5344CB8AC3E}">
        <p14:creationId xmlns:p14="http://schemas.microsoft.com/office/powerpoint/2010/main" val="57112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unique(plates)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is.numeric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(plates)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cut(ages, breaks=c(0,18,65,Inf),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labels=c("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Kid","Adult","Senior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letters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month.name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c(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Inf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NA,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NULL)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subset(x=x, subset=b&gt;7, select=a)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apply(X=m, MARGIN=1, FUN=quantile,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c(0.05,0.5, 0.95))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(data)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(X=lengths, INDEX=genders, FUN=mean)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sort(x)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order(x)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137057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All of the unique elements in vector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3314892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Undefined characters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53932" y="3696144"/>
            <a:ext cx="288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Subsetting</a:t>
            </a:r>
            <a:r>
              <a:rPr lang="en-US" sz="2000" dirty="0">
                <a:solidFill>
                  <a:srgbClr val="C00000"/>
                </a:solidFill>
              </a:rPr>
              <a:t> data frames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2938" y="4448206"/>
            <a:ext cx="42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 function to rows or columns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6425" y="5473444"/>
            <a:ext cx="6517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 a function to groups (INDEX) of data within a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3725" y="1499398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Family of functions to test types in 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6376" y="1865290"/>
            <a:ext cx="2804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Convert to 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2544" y="2583868"/>
            <a:ext cx="5039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Letters of the alphabet: built-in constant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2544" y="2956856"/>
            <a:ext cx="5039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Months: built-in constant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2938" y="4800158"/>
            <a:ext cx="420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Mean of each row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89967" y="5884432"/>
            <a:ext cx="667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Sort a vector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9967" y="6262062"/>
            <a:ext cx="667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Indices of a sorted vector</a:t>
            </a:r>
          </a:p>
        </p:txBody>
      </p:sp>
    </p:spTree>
    <p:extLst>
      <p:ext uri="{BB962C8B-B14F-4D97-AF65-F5344CB8AC3E}">
        <p14:creationId xmlns:p14="http://schemas.microsoft.com/office/powerpoint/2010/main" val="27737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6a</a:t>
            </a:r>
            <a:br>
              <a:rPr lang="en-US" dirty="0"/>
            </a:br>
            <a:r>
              <a:rPr lang="en-US" dirty="0"/>
              <a:t>Data manipulation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system.time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number of seconds to run a command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temp &lt;- sample(1:100, size=10000000, replace=T)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unique(temp) 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user system elapsed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0.40   0.07    0.47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temp[!duplicated(temp)] 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user system elapsed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0.96   0.06    1.04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temp[which(!duplicated(temp))] 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user system elapsed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0.48   0.08    0.56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(levels(factor(temp)))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user system elapsed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8.09   0.19    8.35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552140"/>
            <a:ext cx="37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Slower than using unique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755" y="457225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Should be slower, but actually is faster???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7875" y="556991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MUCH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2561368"/>
            <a:ext cx="34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10,000,000-long vector of numbers</a:t>
            </a:r>
          </a:p>
        </p:txBody>
      </p:sp>
    </p:spTree>
    <p:extLst>
      <p:ext uri="{BB962C8B-B14F-4D97-AF65-F5344CB8AC3E}">
        <p14:creationId xmlns:p14="http://schemas.microsoft.com/office/powerpoint/2010/main" val="309380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Data manipulation in R (Phil Spector, 2008)</a:t>
            </a:r>
          </a:p>
          <a:p>
            <a:pPr lvl="1"/>
            <a:r>
              <a:rPr lang="en-US" altLang="en-US" dirty="0">
                <a:ea typeface="ＭＳ Ｐゴシック" pitchFamily="34" charset="-128"/>
                <a:hlinkClick r:id="rId2"/>
              </a:rPr>
              <a:t>http://www.springerlink.com/content/t19776/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dirty="0"/>
              <a:t>Chapters 4.1, 8</a:t>
            </a:r>
          </a:p>
        </p:txBody>
      </p:sp>
    </p:spTree>
    <p:extLst>
      <p:ext uri="{BB962C8B-B14F-4D97-AF65-F5344CB8AC3E}">
        <p14:creationId xmlns:p14="http://schemas.microsoft.com/office/powerpoint/2010/main" val="16445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combine two source of data by </a:t>
            </a:r>
            <a:r>
              <a:rPr lang="en-US" b="1" dirty="0"/>
              <a:t>merging</a:t>
            </a:r>
            <a:r>
              <a:rPr lang="en-US" dirty="0"/>
              <a:t> a common variable or observation</a:t>
            </a:r>
          </a:p>
          <a:p>
            <a:pPr lvl="1"/>
            <a:r>
              <a:rPr lang="en-US" dirty="0"/>
              <a:t>e.g. Data measured by different instruments at overlapping times but on different time scales {0,5,10,15,…} and {0,10,20,…}</a:t>
            </a:r>
          </a:p>
          <a:p>
            <a:r>
              <a:rPr lang="en-US" dirty="0"/>
              <a:t>Such tasks can be difficult to code using only logical operations, </a:t>
            </a:r>
            <a:r>
              <a:rPr lang="en-US" sz="2000" dirty="0" err="1">
                <a:latin typeface="Lucida Console" panose="020B0609040504020204" pitchFamily="49" charset="0"/>
              </a:rPr>
              <a:t>rbind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sz="2000" dirty="0" err="1">
                <a:latin typeface="Lucida Console" panose="020B0609040504020204" pitchFamily="49" charset="0"/>
              </a:rPr>
              <a:t>cbind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. Instead, </a:t>
            </a:r>
            <a:r>
              <a:rPr lang="en-US" sz="2000" dirty="0">
                <a:latin typeface="Lucida Console" panose="020B0609040504020204" pitchFamily="49" charset="0"/>
              </a:rPr>
              <a:t>merge()</a:t>
            </a:r>
            <a:r>
              <a:rPr lang="en-US" dirty="0"/>
              <a:t> combines data very effectively </a:t>
            </a:r>
          </a:p>
          <a:p>
            <a:r>
              <a:rPr lang="en-US" dirty="0"/>
              <a:t>Explore the help function </a:t>
            </a:r>
            <a:r>
              <a:rPr lang="en-US" sz="2000" dirty="0">
                <a:latin typeface="Lucida Console" panose="020B0609040504020204" pitchFamily="49" charset="0"/>
              </a:rPr>
              <a:t>?merge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3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merge()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/>
          <a:lstStyle/>
          <a:p>
            <a:r>
              <a:rPr lang="en-US" dirty="0"/>
              <a:t>Two sources of data, </a:t>
            </a:r>
            <a:r>
              <a:rPr lang="en-US" sz="2000" dirty="0">
                <a:latin typeface="Lucida Console" panose="020B0609040504020204" pitchFamily="49" charset="0"/>
              </a:rPr>
              <a:t>station1</a:t>
            </a:r>
            <a:r>
              <a:rPr lang="en-US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station2</a:t>
            </a:r>
            <a:r>
              <a:rPr lang="en-US" dirty="0"/>
              <a:t> with overlapping time measurements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6401" y="2590800"/>
            <a:ext cx="4038600" cy="381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station1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time1         data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[1,]     1 -0.069745093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[2,]     2  0.008806333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[3,]     3 -0.289268911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[4,]     4  0.944776136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[98,]   98 -1.024886327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[99,]   99 -0.994975640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[100,]  100 -0.673815187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49801" y="2590800"/>
            <a:ext cx="4038600" cy="381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station2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time2 category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[1,]    0       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[2,]    5       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[3,]   10       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[4,]   15       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[19,]   90       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[20,]   95       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[21,]  100       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6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using common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single data set with both variables having common time observations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merge(station1, station2,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="time1",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="time2")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time1        data category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1     5  1.58535005        2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2    10  1.00572430        2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3    15  1.12442383        1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4    20 -1.20569332       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18    90 -0.08973228       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19    95  0.33275114        3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20   100 -0.67381519        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878</Words>
  <Application>Microsoft Office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Lucida Console</vt:lpstr>
      <vt:lpstr>Office Theme</vt:lpstr>
      <vt:lpstr>Hands-on exercise 1</vt:lpstr>
      <vt:lpstr>Hands-on exercise 2</vt:lpstr>
      <vt:lpstr>Review</vt:lpstr>
      <vt:lpstr>Lecture 6a Data manipulation II</vt:lpstr>
      <vt:lpstr>Speed testing</vt:lpstr>
      <vt:lpstr>Recommended reading</vt:lpstr>
      <vt:lpstr>Combining data sources</vt:lpstr>
      <vt:lpstr>merge()</vt:lpstr>
      <vt:lpstr>Merge using common time</vt:lpstr>
      <vt:lpstr>Behind the scene of merge()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326</cp:revision>
  <dcterms:created xsi:type="dcterms:W3CDTF">2013-09-18T21:00:03Z</dcterms:created>
  <dcterms:modified xsi:type="dcterms:W3CDTF">2019-10-14T16:36:53Z</dcterms:modified>
</cp:coreProperties>
</file>