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2" r:id="rId14"/>
    <p:sldId id="453" r:id="rId15"/>
    <p:sldId id="45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218FD-7B38-4B41-83B4-96C1480BF3B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B3F23-F2EB-49E1-ACCD-711CFEFE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1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3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B12A-BEA9-40CE-8540-F3D9D731B39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A8B3-8DF0-4AD7-A3A7-2EFABC77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top-100-r-packages-for-2013-jan-may/" TargetMode="External"/><Relationship Id="rId2" Type="http://schemas.openxmlformats.org/officeDocument/2006/relationships/hyperlink" Target="http://cran.r-project.org/web/view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july-2019-top-40-r-pack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an.r-project.org/web/packages/survival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1FA-1A5F-4CC5-84CE-EB4A95171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5A8EE-D325-4A3D-B74C-AD9283AC7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1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/>
              <a:t>the homework 2, </a:t>
            </a:r>
            <a:r>
              <a:rPr lang="en-US" dirty="0"/>
              <a:t>you loaded the </a:t>
            </a:r>
            <a:r>
              <a:rPr lang="en-US" sz="2000" dirty="0">
                <a:latin typeface="Lucida Console" panose="020B0609040504020204" pitchFamily="49" charset="0"/>
              </a:rPr>
              <a:t>MASS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This contains functions and data sets from </a:t>
            </a:r>
            <a:r>
              <a:rPr lang="en-US" dirty="0" err="1"/>
              <a:t>Venables</a:t>
            </a:r>
            <a:r>
              <a:rPr lang="en-US" dirty="0"/>
              <a:t> &amp; Ripley “Modern applied statistics with R”</a:t>
            </a:r>
          </a:p>
          <a:p>
            <a:r>
              <a:rPr lang="en-US" dirty="0"/>
              <a:t>Packages are a key feature in R, allowing users to benefit from other’s contributions</a:t>
            </a:r>
          </a:p>
          <a:p>
            <a:r>
              <a:rPr lang="en-US" dirty="0"/>
              <a:t>Before performing any truly arduous programming task, ask yourself whether someone else is likely to have already done that </a:t>
            </a:r>
          </a:p>
          <a:p>
            <a:r>
              <a:rPr lang="en-US" dirty="0"/>
              <a:t>Search for contributed packages that might already have the features you need </a:t>
            </a:r>
          </a:p>
        </p:txBody>
      </p:sp>
    </p:spTree>
    <p:extLst>
      <p:ext uri="{BB962C8B-B14F-4D97-AF65-F5344CB8AC3E}">
        <p14:creationId xmlns:p14="http://schemas.microsoft.com/office/powerpoint/2010/main" val="312830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" y="0"/>
            <a:ext cx="8039100" cy="574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52511" y="4038600"/>
            <a:ext cx="109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already installed packages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842462" y="3769121"/>
            <a:ext cx="4210049" cy="73114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352764"/>
            <a:ext cx="990600" cy="2380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14800" y="1905000"/>
            <a:ext cx="3962400" cy="533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52511" y="1428219"/>
            <a:ext cx="109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install a new package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1013" y="5955267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Click on the name of the package to get a list of its functions</a:t>
            </a:r>
          </a:p>
        </p:txBody>
      </p:sp>
      <p:sp>
        <p:nvSpPr>
          <p:cNvPr id="14" name="Oval 13"/>
          <p:cNvSpPr/>
          <p:nvPr/>
        </p:nvSpPr>
        <p:spPr>
          <a:xfrm>
            <a:off x="3146145" y="4183685"/>
            <a:ext cx="228600" cy="2380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24000" y="4393261"/>
            <a:ext cx="1677924" cy="147413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" y="5975866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Checking the box </a:t>
            </a:r>
            <a:r>
              <a:rPr lang="en-US" u="sng" dirty="0">
                <a:solidFill>
                  <a:srgbClr val="C00000"/>
                </a:solidFill>
              </a:rPr>
              <a:t>loads</a:t>
            </a:r>
            <a:r>
              <a:rPr lang="en-US" dirty="0">
                <a:solidFill>
                  <a:srgbClr val="C00000"/>
                </a:solidFill>
              </a:rPr>
              <a:t> the package</a:t>
            </a:r>
          </a:p>
        </p:txBody>
      </p:sp>
      <p:sp>
        <p:nvSpPr>
          <p:cNvPr id="18" name="Oval 17"/>
          <p:cNvSpPr/>
          <p:nvPr/>
        </p:nvSpPr>
        <p:spPr>
          <a:xfrm>
            <a:off x="3347010" y="5471770"/>
            <a:ext cx="495300" cy="2380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24504" y="5695978"/>
            <a:ext cx="466496" cy="40002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1"/>
          </p:cNvCxnSpPr>
          <p:nvPr/>
        </p:nvCxnSpPr>
        <p:spPr>
          <a:xfrm flipH="1" flipV="1">
            <a:off x="3923006" y="3959426"/>
            <a:ext cx="4129505" cy="54083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1"/>
          </p:cNvCxnSpPr>
          <p:nvPr/>
        </p:nvCxnSpPr>
        <p:spPr>
          <a:xfrm flipH="1" flipV="1">
            <a:off x="3842311" y="4134694"/>
            <a:ext cx="4210200" cy="36557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4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loading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a package has been installed, it needs to be loaded into R</a:t>
            </a:r>
          </a:p>
          <a:p>
            <a:r>
              <a:rPr lang="en-US" dirty="0"/>
              <a:t>This can be done by ticking the box next to the package </a:t>
            </a:r>
          </a:p>
          <a:p>
            <a:r>
              <a:rPr lang="en-US" dirty="0"/>
              <a:t>In your R code, loading is done using one of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Lucida Console"/>
              </a:rPr>
              <a:t>library(package)</a:t>
            </a:r>
            <a:r>
              <a:rPr lang="en-US" dirty="0"/>
              <a:t> throws error if not installed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Lucida Console"/>
              </a:rPr>
              <a:t>require(package)</a:t>
            </a:r>
            <a:r>
              <a:rPr lang="en-US" dirty="0"/>
              <a:t> returns FALSE if not installed (usually used inside functions)</a:t>
            </a:r>
          </a:p>
          <a:p>
            <a:r>
              <a:rPr lang="en-US" dirty="0"/>
              <a:t>R will return a warning if the package was compiled on a newer R version or if the version of R is incompatible with an older package</a:t>
            </a:r>
          </a:p>
        </p:txBody>
      </p:sp>
    </p:spTree>
    <p:extLst>
      <p:ext uri="{BB962C8B-B14F-4D97-AF65-F5344CB8AC3E}">
        <p14:creationId xmlns:p14="http://schemas.microsoft.com/office/powerpoint/2010/main" val="148487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Task views 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  <a:hlinkClick r:id="rId2"/>
              </a:rPr>
              <a:t>http://cran.r-project.org/web/views/</a:t>
            </a:r>
            <a:r>
              <a:rPr lang="en-US" altLang="en-US" dirty="0">
                <a:ea typeface="ＭＳ Ｐゴシック" pitchFamily="34" charset="-128"/>
              </a:rPr>
              <a:t> that categorize packages into groups</a:t>
            </a:r>
          </a:p>
          <a:p>
            <a:r>
              <a:rPr lang="en-US" dirty="0"/>
              <a:t>Ask other people</a:t>
            </a:r>
          </a:p>
          <a:p>
            <a:r>
              <a:rPr lang="en-US" dirty="0"/>
              <a:t>Active community on Twitter use </a:t>
            </a:r>
            <a:r>
              <a:rPr lang="en-US" dirty="0" err="1"/>
              <a:t>hashtag</a:t>
            </a:r>
            <a:r>
              <a:rPr lang="en-US" dirty="0"/>
              <a:t> #</a:t>
            </a:r>
            <a:r>
              <a:rPr lang="en-US" dirty="0" err="1"/>
              <a:t>Rstats</a:t>
            </a:r>
            <a:r>
              <a:rPr lang="en-US" dirty="0"/>
              <a:t> </a:t>
            </a:r>
          </a:p>
          <a:p>
            <a:r>
              <a:rPr lang="en-US" dirty="0"/>
              <a:t>Search engine (also try www.rseek.org)</a:t>
            </a:r>
          </a:p>
          <a:p>
            <a:r>
              <a:rPr lang="en-US" dirty="0"/>
              <a:t>Scientific papers describing new methods, e.g. bathymetry plotting package </a:t>
            </a:r>
            <a:r>
              <a:rPr lang="en-US" sz="2000" dirty="0" err="1">
                <a:latin typeface="Lucida Console" panose="020B0609040504020204" pitchFamily="49" charset="0"/>
              </a:rPr>
              <a:t>marmap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Pante</a:t>
            </a:r>
            <a:r>
              <a:rPr lang="en-US" sz="2000" dirty="0"/>
              <a:t> E &amp; Simon-</a:t>
            </a:r>
            <a:r>
              <a:rPr lang="en-US" sz="2000" dirty="0" err="1"/>
              <a:t>Bouhet</a:t>
            </a:r>
            <a:r>
              <a:rPr lang="en-US" sz="2000" dirty="0"/>
              <a:t> B (2013) PLOS ONE 8(9):e73051</a:t>
            </a:r>
          </a:p>
          <a:p>
            <a:r>
              <a:rPr lang="en-US" dirty="0">
                <a:ea typeface="ＭＳ Ｐゴシック" pitchFamily="34" charset="-128"/>
              </a:rPr>
              <a:t>Start with the most popular 100 downloaded packages: </a:t>
            </a:r>
            <a:r>
              <a:rPr lang="en-US" dirty="0">
                <a:hlinkClick r:id="rId3"/>
              </a:rPr>
              <a:t>http://www.r-bloggers.com/top-100-r-packages-for-2013-jan-may/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5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revor Branch\Documents\FISH552 Intro R\Lectures\Other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44192"/>
            <a:ext cx="5844042" cy="573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3740" y="23768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http://www.r-bloggers.com/top-100-r-packages-for-2013-jan-may/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0D66D1-3373-48BE-8CD6-AD53877E3D7D}"/>
              </a:ext>
            </a:extLst>
          </p:cNvPr>
          <p:cNvSpPr/>
          <p:nvPr/>
        </p:nvSpPr>
        <p:spPr>
          <a:xfrm>
            <a:off x="1832994" y="6429514"/>
            <a:ext cx="5935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https://www.r-bloggers.com/july-2019-top-40-r-packages/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6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944562"/>
          </a:xfrm>
        </p:spPr>
        <p:txBody>
          <a:bodyPr/>
          <a:lstStyle/>
          <a:p>
            <a:r>
              <a:rPr lang="en-US" dirty="0"/>
              <a:t>Help 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8381999" cy="5105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Click on the package for a list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of functions</a:t>
            </a:r>
          </a:p>
          <a:p>
            <a:pPr>
              <a:spcBef>
                <a:spcPts val="0"/>
              </a:spcBef>
            </a:pPr>
            <a:r>
              <a:rPr lang="en-US" dirty="0"/>
              <a:t>You can also find vignettes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online, for 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</a:t>
            </a:r>
            <a:r>
              <a:rPr lang="en-US" sz="2400" dirty="0">
                <a:hlinkClick r:id="rId2"/>
              </a:rPr>
              <a:t>http://cran.r-project.org/web/packages/survival/index.html</a:t>
            </a:r>
            <a:endParaRPr lang="en-US" sz="2400" dirty="0"/>
          </a:p>
          <a:p>
            <a:r>
              <a:rPr lang="en-US" dirty="0"/>
              <a:t>Many packages have an overview called a </a:t>
            </a:r>
            <a:r>
              <a:rPr lang="en-US" u="sng" dirty="0"/>
              <a:t>vignette</a:t>
            </a:r>
            <a:r>
              <a:rPr lang="en-US" dirty="0"/>
              <a:t> that includes examples of the key functions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vignette(all=FALSE)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vignette(all=TRUE)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vignette("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googleVis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</a:t>
            </a:r>
            <a:endParaRPr lang="en-US" sz="2000" dirty="0"/>
          </a:p>
          <a:p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932" y="25401"/>
            <a:ext cx="3473667" cy="322421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43200" y="2209800"/>
            <a:ext cx="2918665" cy="35466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2336" y="4608145"/>
            <a:ext cx="494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Lists vignettes for installed and attached packages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2336" y="4957341"/>
            <a:ext cx="494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Lists vignettes for all installed packages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3" y="5326673"/>
            <a:ext cx="494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Open a particular vignette</a:t>
            </a:r>
          </a:p>
        </p:txBody>
      </p:sp>
    </p:spTree>
    <p:extLst>
      <p:ext uri="{BB962C8B-B14F-4D97-AF65-F5344CB8AC3E}">
        <p14:creationId xmlns:p14="http://schemas.microsoft.com/office/powerpoint/2010/main" val="398647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and handle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has a built-in class </a:t>
            </a:r>
            <a:r>
              <a:rPr lang="en-US" sz="2000" dirty="0">
                <a:latin typeface="Lucida Console" panose="020B0609040504020204" pitchFamily="49" charset="0"/>
              </a:rPr>
              <a:t>"Date"</a:t>
            </a:r>
            <a:r>
              <a:rPr lang="en-US" dirty="0"/>
              <a:t> to handle data entered as a date in various formats</a:t>
            </a:r>
          </a:p>
          <a:p>
            <a:r>
              <a:rPr lang="en-US" dirty="0"/>
              <a:t>The </a:t>
            </a:r>
            <a:r>
              <a:rPr lang="en-US" sz="2000" dirty="0" err="1">
                <a:latin typeface="Lucida Console" panose="020B0609040504020204" pitchFamily="49" charset="0"/>
              </a:rPr>
              <a:t>as.Date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 function allows a variety of input formats through the </a:t>
            </a:r>
            <a:r>
              <a:rPr lang="en-US" sz="2000" dirty="0">
                <a:latin typeface="Lucida Console" panose="020B0609040504020204" pitchFamily="49" charset="0"/>
              </a:rPr>
              <a:t>format =</a:t>
            </a:r>
            <a:r>
              <a:rPr lang="en-US" dirty="0"/>
              <a:t>  argument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"2013-10-15"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4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input dates are not in a standard format, you can add a format string, as follows: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1200" y="2743200"/>
          <a:ext cx="47244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the month (decimal number)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Month (decimal number)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Month (abbreviated)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Month (full name)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Year (two digits)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%Y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Year (four digits)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7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('9/22/1983', format = '%m/%d/%Y')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"1983-09-22"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('September 22, 1983',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format = '%B %d, %Y')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"1983-09-22"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('22SEP83', format = '%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d%b%y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')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"1983-09-22"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('22sep83', format = '%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d%b%y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')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"1983-09-22"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340216" y="4947407"/>
            <a:ext cx="685800" cy="3429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9557" y="5176007"/>
            <a:ext cx="504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Gracefully handles upper/lower case</a:t>
            </a:r>
          </a:p>
          <a:p>
            <a:r>
              <a:rPr lang="en-US" dirty="0">
                <a:solidFill>
                  <a:srgbClr val="C00000"/>
                </a:solidFill>
              </a:rPr>
              <a:t>R function </a:t>
            </a:r>
            <a:r>
              <a:rPr lang="en-US" sz="1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toupper</a:t>
            </a:r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(x)</a:t>
            </a:r>
            <a:r>
              <a:rPr lang="en-US" dirty="0">
                <a:solidFill>
                  <a:srgbClr val="C00000"/>
                </a:solidFill>
              </a:rPr>
              <a:t> converts to upper case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64016" y="4185407"/>
            <a:ext cx="762000" cy="11049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6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Components of dates can easily be extracted, provided the items are of class </a:t>
            </a:r>
            <a:r>
              <a:rPr lang="en-US" sz="2000" dirty="0" err="1">
                <a:latin typeface="Lucida Console" panose="020B0609040504020204" pitchFamily="49" charset="0"/>
              </a:rPr>
              <a:t>PosIXt</a:t>
            </a:r>
            <a:r>
              <a:rPr lang="en-US" dirty="0"/>
              <a:t> or </a:t>
            </a:r>
            <a:r>
              <a:rPr lang="en-US" sz="2000" dirty="0">
                <a:latin typeface="Lucida Console" panose="020B0609040504020204" pitchFamily="49" charset="0"/>
              </a:rPr>
              <a:t>Date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weekdays(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"Tuesday"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months(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"October"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quarters(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"Q4"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julian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origin=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("2013/01/01"))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287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attr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(,"origin")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"2013-01-01"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648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Number of days from the start of the year</a:t>
            </a:r>
          </a:p>
        </p:txBody>
      </p:sp>
    </p:spTree>
    <p:extLst>
      <p:ext uri="{BB962C8B-B14F-4D97-AF65-F5344CB8AC3E}">
        <p14:creationId xmlns:p14="http://schemas.microsoft.com/office/powerpoint/2010/main" val="237769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Sub-daily time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dates read from instruments have a finer time scale than days (hours, minutes, seconds)</a:t>
            </a:r>
          </a:p>
          <a:p>
            <a:r>
              <a:rPr lang="en-US" dirty="0"/>
              <a:t>For these, use the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POSIXct</a:t>
            </a:r>
            <a:r>
              <a:rPr lang="en-US" dirty="0"/>
              <a:t> class in R (and not the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Date</a:t>
            </a:r>
            <a:r>
              <a:rPr lang="en-US" dirty="0"/>
              <a:t> class) </a:t>
            </a:r>
          </a:p>
          <a:p>
            <a:r>
              <a:rPr lang="en-US" dirty="0"/>
              <a:t>Default input format the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POSIXct</a:t>
            </a:r>
            <a:r>
              <a:rPr lang="en-US" dirty="0"/>
              <a:t> class consists of the year, month, day (separated by slashes or dashes), time values may be followed by white space and a time in the form </a:t>
            </a:r>
            <a:r>
              <a:rPr lang="en-US" dirty="0" err="1"/>
              <a:t>hours:minutes:seconds</a:t>
            </a:r>
            <a:r>
              <a:rPr lang="en-US" dirty="0"/>
              <a:t> or </a:t>
            </a:r>
            <a:r>
              <a:rPr lang="en-US" dirty="0" err="1"/>
              <a:t>hours:minutes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Lucida Console"/>
              </a:rPr>
              <a:t>1983/9/22 23:20:05</a:t>
            </a:r>
          </a:p>
          <a:p>
            <a:pPr lvl="1"/>
            <a:r>
              <a:rPr lang="en-US" dirty="0"/>
              <a:t>If the dates are not in this format, see help on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strptime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867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</a:t>
            </a:r>
            <a:r>
              <a:rPr lang="en-US" dirty="0" err="1"/>
              <a:t>POSIXt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as.POSIXlt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("1983-9-22 23:20:05")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"1983-09-22 23:20:05"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as.POSIXlt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("1983-9-22 23:20:05")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as.POSIXct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("1983-9-22 23:20:05")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"1983-09-22 23:20:05 PDT"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as.POSIXct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("1983-9-22 23:20:05")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3529826"/>
            <a:ext cx="50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POSIXct</a:t>
            </a:r>
            <a:r>
              <a:rPr lang="en-US" dirty="0">
                <a:solidFill>
                  <a:srgbClr val="C00000"/>
                </a:solidFill>
              </a:rPr>
              <a:t> includes time zone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5797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averaging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Many common functions can accept objects of Date class: </a:t>
            </a:r>
            <a:r>
              <a:rPr lang="en-US" sz="2200" dirty="0">
                <a:latin typeface="Lucida Console" panose="020B0609040504020204" pitchFamily="49" charset="0"/>
              </a:rPr>
              <a:t>min()</a:t>
            </a:r>
            <a:r>
              <a:rPr lang="en-US" dirty="0"/>
              <a:t>, </a:t>
            </a:r>
            <a:r>
              <a:rPr lang="en-US" sz="2200" dirty="0">
                <a:latin typeface="Lucida Console" panose="020B0609040504020204" pitchFamily="49" charset="0"/>
              </a:rPr>
              <a:t>mean()</a:t>
            </a:r>
            <a:r>
              <a:rPr lang="en-US" dirty="0"/>
              <a:t>, </a:t>
            </a:r>
            <a:r>
              <a:rPr lang="en-US" sz="2200" dirty="0">
                <a:latin typeface="Lucida Console" panose="020B0609040504020204" pitchFamily="49" charset="0"/>
              </a:rPr>
              <a:t>max()</a:t>
            </a:r>
            <a:r>
              <a:rPr lang="en-US" dirty="0"/>
              <a:t>, ...</a:t>
            </a:r>
          </a:p>
          <a:p>
            <a:r>
              <a:rPr lang="en-US" dirty="0"/>
              <a:t>The </a:t>
            </a:r>
            <a:r>
              <a:rPr lang="en-US" sz="2200" dirty="0" err="1">
                <a:latin typeface="Lucida Console" panose="020B0609040504020204" pitchFamily="49" charset="0"/>
              </a:rPr>
              <a:t>difftime</a:t>
            </a:r>
            <a:r>
              <a:rPr lang="en-US" sz="22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 function computes the difference between two time dates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mean(c(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("2010/06/14")))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"2012-02-13"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max(c(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("2010/06/15")))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"2013-10-15"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min(c(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("2010/06/15")))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"2010-06-15"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difftime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("2013/10/15"),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("2010/06/14"))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Time difference of 1219 days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0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dates to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create a vector of the days of the year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everyday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seq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(from=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("2013-01-01"),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to=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("2013-12-31"), by="day")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everyday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"2013-01-01" "2013-01-02" "2013-01-03"...</a:t>
            </a:r>
            <a:endParaRPr lang="en-US" dirty="0"/>
          </a:p>
          <a:p>
            <a:r>
              <a:rPr lang="en-US" dirty="0"/>
              <a:t>Then convert to factors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month &lt;- months(everyday)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month &lt;- factor(month, levels=unique(month), ordered=TRUE)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table(month)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month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January February March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31       28    31 ...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4974957"/>
            <a:ext cx="50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Number of occurrences of each item</a:t>
            </a:r>
          </a:p>
        </p:txBody>
      </p:sp>
    </p:spTree>
    <p:extLst>
      <p:ext uri="{BB962C8B-B14F-4D97-AF65-F5344CB8AC3E}">
        <p14:creationId xmlns:p14="http://schemas.microsoft.com/office/powerpoint/2010/main" val="307099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1124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Office Theme</vt:lpstr>
      <vt:lpstr>PowerPoint Presentation</vt:lpstr>
      <vt:lpstr>How to store and handle dates</vt:lpstr>
      <vt:lpstr>Formatting dates in R</vt:lpstr>
      <vt:lpstr>Using date formats</vt:lpstr>
      <vt:lpstr>Extracting date components</vt:lpstr>
      <vt:lpstr>Sub-daily time scales</vt:lpstr>
      <vt:lpstr>Converting to POSIXt</vt:lpstr>
      <vt:lpstr>Adding and averaging dates</vt:lpstr>
      <vt:lpstr>Converting dates to factors</vt:lpstr>
      <vt:lpstr>Packages in R</vt:lpstr>
      <vt:lpstr>PowerPoint Presentation</vt:lpstr>
      <vt:lpstr>Installing and loading packages</vt:lpstr>
      <vt:lpstr>Finding packages</vt:lpstr>
      <vt:lpstr>PowerPoint Presentation</vt:lpstr>
      <vt:lpstr>Help on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Privitera-Johnson</dc:creator>
  <cp:lastModifiedBy>Kristin PJ</cp:lastModifiedBy>
  <cp:revision>5</cp:revision>
  <dcterms:created xsi:type="dcterms:W3CDTF">2019-09-12T18:41:16Z</dcterms:created>
  <dcterms:modified xsi:type="dcterms:W3CDTF">2019-10-14T23:18:04Z</dcterms:modified>
</cp:coreProperties>
</file>