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4" r:id="rId2"/>
    <p:sldId id="256" r:id="rId3"/>
    <p:sldId id="455" r:id="rId4"/>
    <p:sldId id="456" r:id="rId5"/>
    <p:sldId id="475" r:id="rId6"/>
    <p:sldId id="476" r:id="rId7"/>
    <p:sldId id="477" r:id="rId8"/>
    <p:sldId id="478" r:id="rId9"/>
    <p:sldId id="457" r:id="rId10"/>
    <p:sldId id="458" r:id="rId11"/>
    <p:sldId id="459" r:id="rId12"/>
    <p:sldId id="462" r:id="rId13"/>
    <p:sldId id="460" r:id="rId14"/>
    <p:sldId id="461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9" r:id="rId27"/>
    <p:sldId id="480" r:id="rId28"/>
    <p:sldId id="4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660"/>
  </p:normalViewPr>
  <p:slideViewPr>
    <p:cSldViewPr>
      <p:cViewPr varScale="1">
        <p:scale>
          <a:sx n="114" d="100"/>
          <a:sy n="114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unique(temp))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merge(station1, station2,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by.x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="time1",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by.y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="time2")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pl-PL" sz="2000" dirty="0">
                <a:solidFill>
                  <a:srgbClr val="0000FF"/>
                </a:solidFill>
                <a:latin typeface="Lucida Console"/>
              </a:rPr>
              <a:t>match(1:10, c(1,3,5,9))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('9/22/1983', format = '%m/%d/%Y') 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julian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("2013/10/15"),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origin=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("2013/01/01"))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as.POSIXlt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("1983-9-22 23:20:05")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19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ifftime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("2013/10/15"),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("2010/06/14")) </a:t>
            </a:r>
            <a:endParaRPr lang="en-US" sz="19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library(package)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require(package)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vignette("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googleVis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65741" y="1137057"/>
            <a:ext cx="3669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How long does a command 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1200" y="3314892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Number of days after origin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1200" y="3696144"/>
            <a:ext cx="288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Day and time object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4402985"/>
            <a:ext cx="7239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Difference in dates from one date to another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5741" y="1855170"/>
            <a:ext cx="4278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Merging two data frames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5741" y="2232800"/>
            <a:ext cx="4278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Matching items in two vectors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260065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Date format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9000" y="4800158"/>
            <a:ext cx="548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Loads a package for use (after installing it)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5153761"/>
            <a:ext cx="548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Same as library() but returns FALSE if not installed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5584" y="5534373"/>
            <a:ext cx="457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More advanced help for some packages</a:t>
            </a:r>
          </a:p>
        </p:txBody>
      </p:sp>
    </p:spTree>
    <p:extLst>
      <p:ext uri="{BB962C8B-B14F-4D97-AF65-F5344CB8AC3E}">
        <p14:creationId xmlns:p14="http://schemas.microsoft.com/office/powerpoint/2010/main" val="3056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CFPV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on recreational catch from fishing vessels</a:t>
            </a:r>
          </a:p>
          <a:p>
            <a:r>
              <a:rPr lang="en-US" dirty="0"/>
              <a:t>Data from two ports: Port San Luis (Avila Beach) and Morro Bay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read.csv("speciesCode.csv")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read.csv("speciesData.csv")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read.csv("tripData.csv")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944562"/>
          </a:xfrm>
        </p:spPr>
        <p:txBody>
          <a:bodyPr/>
          <a:lstStyle/>
          <a:p>
            <a:r>
              <a:rPr lang="en-US" dirty="0"/>
              <a:t>Task to complete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3955085" cy="177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summaries and checks of data</a:t>
            </a:r>
          </a:p>
          <a:p>
            <a:pPr lvl="1"/>
            <a:r>
              <a:rPr lang="en-US" dirty="0"/>
              <a:t>quantitative aspects of the data</a:t>
            </a:r>
          </a:p>
          <a:p>
            <a:pPr lvl="1"/>
            <a:r>
              <a:rPr lang="en-US" dirty="0"/>
              <a:t>checks to make sure the data look “OK”</a:t>
            </a:r>
          </a:p>
          <a:p>
            <a:pPr lvl="1"/>
            <a:r>
              <a:rPr lang="en-US" dirty="0"/>
              <a:t>discovery of NAs and values</a:t>
            </a:r>
          </a:p>
          <a:p>
            <a:r>
              <a:rPr lang="en-US" dirty="0"/>
              <a:t>Compile species-specific databases</a:t>
            </a:r>
          </a:p>
          <a:p>
            <a:pPr lvl="1"/>
            <a:r>
              <a:rPr lang="en-US" dirty="0" err="1"/>
              <a:t>Bocaccio</a:t>
            </a:r>
            <a:r>
              <a:rPr lang="en-US" dirty="0"/>
              <a:t> rockfish (</a:t>
            </a:r>
            <a:r>
              <a:rPr lang="en-US" i="1" dirty="0" err="1"/>
              <a:t>Sebastes</a:t>
            </a:r>
            <a:r>
              <a:rPr lang="en-US" i="1" dirty="0"/>
              <a:t> </a:t>
            </a:r>
            <a:r>
              <a:rPr lang="en-US" i="1" dirty="0" err="1"/>
              <a:t>paucispinis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</a:t>
            </a:r>
            <a:r>
              <a:rPr lang="en-US" i="1" dirty="0" err="1"/>
              <a:t>Sebastes</a:t>
            </a:r>
            <a:r>
              <a:rPr lang="en-US" dirty="0"/>
              <a:t> species (rockfishes)</a:t>
            </a:r>
          </a:p>
        </p:txBody>
      </p:sp>
    </p:spTree>
    <p:extLst>
      <p:ext uri="{BB962C8B-B14F-4D97-AF65-F5344CB8AC3E}">
        <p14:creationId xmlns:p14="http://schemas.microsoft.com/office/powerpoint/2010/main" val="353364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/>
              <a:t>What is the number one rule of data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 dirty="0"/>
              <a:t>Always plot your data</a:t>
            </a:r>
          </a:p>
          <a:p>
            <a:r>
              <a:rPr lang="en-US" dirty="0"/>
              <a:t>(Actually, always check your data first!)</a:t>
            </a:r>
          </a:p>
        </p:txBody>
      </p:sp>
    </p:spTree>
    <p:extLst>
      <p:ext uri="{BB962C8B-B14F-4D97-AF65-F5344CB8AC3E}">
        <p14:creationId xmlns:p14="http://schemas.microsoft.com/office/powerpoint/2010/main" val="8114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Summarizing information about the whole trip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n=3)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TripNum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SimplifiedTripNum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Date Year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cp1/en.sr                 1 2003-07-09 2003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cp2/en.sr                 2 2003-07-11 2003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cp3/en.sr                 3 2003-07-14 2003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Port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TotalAnglers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ObsAnglers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San Luis           NA         15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Morro Bay           NA         28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 San Luis           NA         17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ObsAngavg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TotalMinutes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TotalFish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1  12.35000          208       184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2  21.77778          205       147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3  14.76471          278       175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the data begin and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Strategy: convert the dates to the date class and apply basic statistical functions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dirty="0"/>
          </a:p>
          <a:p>
            <a:r>
              <a:rPr lang="en-US" dirty="0"/>
              <a:t>Find the start and end date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(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min.date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min(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"2003-07-09"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(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max(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"2006-10-30" </a:t>
            </a:r>
            <a:endParaRPr lang="en-US" dirty="0"/>
          </a:p>
          <a:p>
            <a:r>
              <a:rPr lang="en-US" dirty="0"/>
              <a:t>How many days from the start to the end of the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difftime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min.date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Time difference of 1209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longest data gap?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ensure all the observations in </a:t>
            </a:r>
            <a:r>
              <a:rPr lang="en-US" sz="2000" dirty="0" err="1">
                <a:latin typeface="Lucida Console" panose="020B0609040504020204" pitchFamily="49" charset="0"/>
              </a:rPr>
              <a:t>tripData</a:t>
            </a:r>
            <a:r>
              <a:rPr lang="en-US" dirty="0"/>
              <a:t> are in ascending order by date. Compute the time differences and find the maximum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[order(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),]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diff(c(1,2,4,5,6))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1 2 1 1 </a:t>
            </a:r>
          </a:p>
        </p:txBody>
      </p:sp>
    </p:spTree>
    <p:extLst>
      <p:ext uri="{BB962C8B-B14F-4D97-AF65-F5344CB8AC3E}">
        <p14:creationId xmlns:p14="http://schemas.microsoft.com/office/powerpoint/2010/main" val="152984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maximum difference in successive dates</a:t>
            </a:r>
          </a:p>
          <a:p>
            <a:r>
              <a:rPr lang="en-US" dirty="0"/>
              <a:t>Find the row index of this biggest gap</a:t>
            </a:r>
          </a:p>
          <a:p>
            <a:r>
              <a:rPr lang="en-US" dirty="0"/>
              <a:t>Display rows of </a:t>
            </a:r>
            <a:r>
              <a:rPr lang="en-US" sz="2000" dirty="0" err="1">
                <a:latin typeface="Lucida Console" panose="020B0609040504020204" pitchFamily="49" charset="0"/>
              </a:rPr>
              <a:t>tripData</a:t>
            </a:r>
            <a:r>
              <a:rPr lang="en-US" dirty="0"/>
              <a:t> immediately before (three rows) and after (three rows) the biggest gap</a:t>
            </a:r>
          </a:p>
        </p:txBody>
      </p:sp>
    </p:spTree>
    <p:extLst>
      <p:ext uri="{BB962C8B-B14F-4D97-AF65-F5344CB8AC3E}">
        <p14:creationId xmlns:p14="http://schemas.microsoft.com/office/powerpoint/2010/main" val="375626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trip dates</a:t>
            </a:r>
          </a:p>
        </p:txBody>
      </p:sp>
      <p:pic>
        <p:nvPicPr>
          <p:cNvPr id="1026" name="Picture 2" descr="C:\Users\Trevor Branch\Documents\FISH552 Intro R\Lectures\Plots\Rplot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3969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plot(x=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</a:rPr>
              <a:t>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</a:rPr>
              <a:t>TotalMinutes</a:t>
            </a:r>
            <a:r>
              <a:rPr lang="en-US" sz="2000" b="1" dirty="0">
                <a:solidFill>
                  <a:srgbClr val="0000FF"/>
                </a:solidFill>
                <a:latin typeface="Lucida Console"/>
              </a:rPr>
              <a:t>/60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+ </a:t>
            </a:r>
            <a:r>
              <a:rPr lang="en-US" sz="2000" b="1" dirty="0">
                <a:solidFill>
                  <a:srgbClr val="0000FF"/>
                </a:solidFill>
                <a:latin typeface="Lucida Console"/>
              </a:rPr>
              <a:t>type="h"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ylim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=c(0,5),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xlab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="Trip date",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="Trip length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hr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</a:t>
            </a:r>
            <a:r>
              <a:rPr lang="en-US" sz="2000" dirty="0" err="1">
                <a:latin typeface="Lucida Console" panose="020B0609040504020204" pitchFamily="49" charset="0"/>
              </a:rPr>
              <a:t>speciesCode</a:t>
            </a:r>
            <a:r>
              <a:rPr lang="en-US" dirty="0"/>
              <a:t> contains a coded number (used in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/>
              <a:t>), the scientific name, and the common name of 590 groundfish species.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n=4)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         Scientific            Common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1           1   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Eptatretus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deani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    Black hagfish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2           2 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Eptatretus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stoutii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  Pacific hagfish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3           3  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Myxine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circifrons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Whiteface hagfish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4          21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Lampetra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tridentata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  Pacific lamprey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62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/>
              <a:t> is the master data set containing data about each individual fish caught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n=4)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   ID </a:t>
            </a:r>
            <a:r>
              <a:rPr lang="en-US" sz="1600" dirty="0" err="1">
                <a:solidFill>
                  <a:srgbClr val="000000"/>
                </a:solidFill>
                <a:latin typeface="Lucida Console"/>
              </a:rPr>
              <a:t>TripNum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Console"/>
              </a:rPr>
              <a:t>DropNum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 Length  Weight Fate </a:t>
            </a:r>
            <a:r>
              <a:rPr lang="en-US" sz="1600" dirty="0" err="1">
                <a:solidFill>
                  <a:srgbClr val="000000"/>
                </a:solidFill>
                <a:latin typeface="Lucida Console"/>
              </a:rPr>
              <a:t>TagNum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 1  1       1       1        2308   30.0 538.641    K     NA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 2  2       1       1        2307   26.0      NA   RD     NA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 3  3       1       1        2307   24.5 311.845    K     NA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Lucida Console"/>
              </a:rPr>
              <a:t> 4  4       1       1        2307   25.0 311.845    K     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54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  <a:br>
              <a:rPr lang="en-US" dirty="0"/>
            </a:br>
            <a:r>
              <a:rPr lang="en-US" dirty="0"/>
              <a:t>Data manipulation in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species was caught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Strategy: obtain the most frequent species code count from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/>
              <a:t> and then find the corresponding species in </a:t>
            </a:r>
            <a:r>
              <a:rPr lang="en-US" sz="2000" dirty="0" err="1">
                <a:latin typeface="Lucida Console" panose="020B0609040504020204" pitchFamily="49" charset="0"/>
              </a:rPr>
              <a:t>speciesCode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speciesCounts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table(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speciesData$SpeciesCode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as.numeric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(names(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speciesCounts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which.max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speciesCounts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)]))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2330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max.spp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speciesCode$SpeciesCode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==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              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,]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max.spp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       Scientific        Common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300        2330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Sebastes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mystinus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Blue rockfish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species-specific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dataset about </a:t>
            </a:r>
            <a:r>
              <a:rPr lang="en-US" dirty="0" err="1"/>
              <a:t>bocaccio</a:t>
            </a:r>
            <a:r>
              <a:rPr lang="en-US" dirty="0"/>
              <a:t> rockfish from all the relevant data sets</a:t>
            </a:r>
          </a:p>
          <a:p>
            <a:r>
              <a:rPr lang="en-US" dirty="0"/>
              <a:t>Strategy: subset the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/>
              <a:t> to only include </a:t>
            </a:r>
            <a:r>
              <a:rPr lang="en-US" dirty="0" err="1"/>
              <a:t>bocaccio</a:t>
            </a:r>
            <a:r>
              <a:rPr lang="en-US" dirty="0"/>
              <a:t> observations. Use the </a:t>
            </a:r>
            <a:r>
              <a:rPr lang="en-US" sz="2000" dirty="0">
                <a:latin typeface="Lucida Console" panose="020B0609040504020204" pitchFamily="49" charset="0"/>
              </a:rPr>
              <a:t>merge()</a:t>
            </a:r>
            <a:r>
              <a:rPr lang="en-US" dirty="0"/>
              <a:t> function to fuse all the data sources together</a:t>
            </a:r>
          </a:p>
          <a:p>
            <a:r>
              <a:rPr lang="en-US" dirty="0"/>
              <a:t>We will use the </a:t>
            </a:r>
            <a:r>
              <a:rPr lang="en-US" sz="2000" dirty="0">
                <a:latin typeface="Lucida Console" panose="020B0609040504020204" pitchFamily="49" charset="0"/>
              </a:rPr>
              <a:t>grep()</a:t>
            </a:r>
            <a:r>
              <a:rPr lang="en-US" dirty="0"/>
              <a:t> function here, which is very useful (similar but more flexible than %in%)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Lucida Console"/>
              </a:rPr>
              <a:t>&gt; grep("a", c("a","b","a","c","a","d"))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Lucida Console"/>
              </a:rPr>
              <a:t>[1] 1 3 5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which(c("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a","b","a","c","a","d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 %in% "a")</a:t>
            </a:r>
          </a:p>
          <a:p>
            <a:pPr marL="0" indent="0">
              <a:buNone/>
            </a:pPr>
            <a:r>
              <a:rPr lang="en-US" sz="2000" dirty="0">
                <a:latin typeface="Lucida Console"/>
              </a:rPr>
              <a:t>[1] 1 3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05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which species code belongs to </a:t>
            </a:r>
            <a:r>
              <a:rPr lang="en-US" dirty="0" err="1"/>
              <a:t>bocaccio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bocaccioRows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grep("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",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speciesCode$Common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bocaccioRows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,]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          Scientific   Common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304        2334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Sebastes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paucispinis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Bocaccio</a:t>
            </a:r>
            <a:endParaRPr lang="en-US" sz="1800" dirty="0"/>
          </a:p>
          <a:p>
            <a:r>
              <a:rPr lang="en-US" dirty="0"/>
              <a:t>Subset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/>
              <a:t> to observations where </a:t>
            </a:r>
            <a:r>
              <a:rPr lang="en-US" sz="2000" dirty="0" err="1">
                <a:latin typeface="Lucida Console" panose="020B0609040504020204" pitchFamily="49" charset="0"/>
              </a:rPr>
              <a:t>speciesCode</a:t>
            </a:r>
            <a:r>
              <a:rPr lang="en-US" dirty="0"/>
              <a:t> is the species code for </a:t>
            </a:r>
            <a:r>
              <a:rPr lang="en-US" dirty="0" err="1"/>
              <a:t>bocaccio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bocaccioRows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"]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bocaccioData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subset(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speciesData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                        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bocaccioData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ID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TripNum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DropNum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Length Weight Fate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TagNum</a:t>
            </a:r>
            <a:endParaRPr lang="en-US" sz="18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 428     3      10        2334     NA    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NA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  RD     NA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Lucida Console"/>
              </a:rPr>
              <a:t>4408    29       3        2334   46.0   1200   RA     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125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want to make a single dataset that also includes information about the trip on which the fish were caught</a:t>
            </a:r>
          </a:p>
          <a:p>
            <a:r>
              <a:rPr lang="en-US" dirty="0"/>
              <a:t>Merge the two datasets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bocTrip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merge(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bocaccioData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[,-1],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by.x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TripNum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by.y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SimplifiedTripNum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2480646"/>
            <a:ext cx="452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Remove the first column, although called </a:t>
            </a:r>
            <a:r>
              <a:rPr lang="en-US" dirty="0" err="1">
                <a:solidFill>
                  <a:srgbClr val="C00000"/>
                </a:solidFill>
              </a:rPr>
              <a:t>TripNum</a:t>
            </a:r>
            <a:r>
              <a:rPr lang="en-US" dirty="0">
                <a:solidFill>
                  <a:srgbClr val="C00000"/>
                </a:solidFill>
              </a:rPr>
              <a:t>, we need to match on </a:t>
            </a:r>
            <a:r>
              <a:rPr lang="en-US" dirty="0" err="1">
                <a:solidFill>
                  <a:srgbClr val="C00000"/>
                </a:solidFill>
              </a:rPr>
              <a:t>SimplifiedTripNum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19400" y="4496486"/>
            <a:ext cx="228600" cy="9137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8000" y="4839043"/>
            <a:ext cx="304800" cy="57115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9000" y="3429000"/>
            <a:ext cx="0" cy="38100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27345" y="5413612"/>
            <a:ext cx="452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Specify the </a:t>
            </a:r>
            <a:r>
              <a:rPr lang="en-US" dirty="0" err="1">
                <a:solidFill>
                  <a:srgbClr val="C00000"/>
                </a:solidFill>
              </a:rPr>
              <a:t>by.x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by.y</a:t>
            </a:r>
            <a:r>
              <a:rPr lang="en-US" dirty="0">
                <a:solidFill>
                  <a:srgbClr val="C00000"/>
                </a:solidFill>
              </a:rPr>
              <a:t> arguments so it knows which columns to match</a:t>
            </a:r>
          </a:p>
        </p:txBody>
      </p:sp>
    </p:spTree>
    <p:extLst>
      <p:ext uri="{BB962C8B-B14F-4D97-AF65-F5344CB8AC3E}">
        <p14:creationId xmlns:p14="http://schemas.microsoft.com/office/powerpoint/2010/main" val="272648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resulting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900" dirty="0" err="1">
                <a:solidFill>
                  <a:srgbClr val="0000FF"/>
                </a:solidFill>
                <a:latin typeface="Lucida Console"/>
              </a:rPr>
              <a:t>bocTrip</a:t>
            </a:r>
            <a:r>
              <a:rPr lang="en-US" sz="2900" dirty="0">
                <a:solidFill>
                  <a:srgbClr val="0000FF"/>
                </a:solidFill>
                <a:latin typeface="Lucida Console"/>
              </a:rPr>
              <a:t>, n=4)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TripNum</a:t>
            </a:r>
            <a:r>
              <a:rPr lang="en-US" dirty="0">
                <a:latin typeface="Lucida Console" panose="020B0609040504020204" pitchFamily="49" charset="0"/>
              </a:rPr>
              <a:t>   ID </a:t>
            </a:r>
            <a:r>
              <a:rPr lang="en-US" dirty="0" err="1">
                <a:latin typeface="Lucida Console" panose="020B0609040504020204" pitchFamily="49" charset="0"/>
              </a:rPr>
              <a:t>DropNum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SpeciesCode</a:t>
            </a:r>
            <a:r>
              <a:rPr lang="en-US" dirty="0">
                <a:latin typeface="Lucida Console" panose="020B0609040504020204" pitchFamily="49" charset="0"/>
              </a:rPr>
              <a:t> Length Weight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       3  428      10        2334     NA     </a:t>
            </a:r>
            <a:r>
              <a:rPr lang="en-US" dirty="0" err="1">
                <a:latin typeface="Lucida Console" panose="020B0609040504020204" pitchFamily="49" charset="0"/>
              </a:rPr>
              <a:t>NA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2      29 4408       3        2334   46.0   1200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3      35 5161       4        2334   44.5   1080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4      35 5170       4        2334   42.0    900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Fate </a:t>
            </a:r>
            <a:r>
              <a:rPr lang="en-US" dirty="0" err="1">
                <a:latin typeface="Lucida Console" panose="020B0609040504020204" pitchFamily="49" charset="0"/>
              </a:rPr>
              <a:t>TagNum</a:t>
            </a:r>
            <a:r>
              <a:rPr lang="en-US" dirty="0">
                <a:latin typeface="Lucida Console" panose="020B0609040504020204" pitchFamily="49" charset="0"/>
              </a:rPr>
              <a:t>       Date Year      Port </a:t>
            </a:r>
            <a:r>
              <a:rPr lang="en-US" dirty="0" err="1">
                <a:latin typeface="Lucida Console" panose="020B0609040504020204" pitchFamily="49" charset="0"/>
              </a:rPr>
              <a:t>TotalAnglers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   RD     NA 2003-07-14 2003  San Luis           NA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2   RA     NA 2003-09-04 2003  San Luis           31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3   RA     NA 2003-09-18 2003 Morro Bay           20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4   RD     NA 2003-09-18 2003 Morro Bay           20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ObsAnglers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ObsAngavg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TotalMinutes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TotalFish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1         17  14.76471          278       175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2         13  12.33333          139       181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3         10  12.50000          175       169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4         10  12.50000          175       169</a:t>
            </a:r>
            <a:endParaRPr lang="en-US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1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data frame by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/>
              <a:t> to include all rockfish species (scientific name </a:t>
            </a:r>
            <a:r>
              <a:rPr lang="en-US" i="1" dirty="0" err="1"/>
              <a:t>Sebastes</a:t>
            </a:r>
            <a:r>
              <a:rPr lang="en-US" dirty="0"/>
              <a:t>) using </a:t>
            </a:r>
            <a:r>
              <a:rPr lang="en-US" sz="2000" dirty="0" err="1">
                <a:latin typeface="Lucida Console" panose="020B0609040504020204" pitchFamily="49" charset="0"/>
              </a:rPr>
              <a:t>speciesCode</a:t>
            </a:r>
            <a:r>
              <a:rPr lang="en-US" dirty="0"/>
              <a:t> to find the corresponding codes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table() of the fates of rockfish by species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minimum and maximum length recorded for each rockfish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*Advanced: repeat question 2, but obtain a table() of fate vs. common name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Useful functions include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grep()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%in%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table()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names()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tapply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. Also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sort()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unique()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8E3-B1FE-436B-9D99-8BB8648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B5B6-BE46-424F-A91F-B647836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41E5B-C8AA-44F5-A171-B5B38C0B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771154"/>
            <a:ext cx="712569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79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AF6B-CF0D-4682-85C3-739AB352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B1D6-6C02-442C-A651-FAB099E8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6B764-A109-4D71-A042-FC2AE210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0" y="0"/>
            <a:ext cx="5911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1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9320-F1C5-484A-B7A3-29124B49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79A1-FBA6-4067-8370-26B83FF9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E92C-07D4-412F-8A97-45AD12F8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9" y="2724051"/>
            <a:ext cx="521090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5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help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for help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help.search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("logarithm")</a:t>
            </a:r>
            <a:endParaRPr lang="en-US" dirty="0"/>
          </a:p>
          <a:p>
            <a:r>
              <a:rPr lang="en-US" dirty="0"/>
              <a:t>Finding function names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apropos("log")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[10]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is.logical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"log" "log10"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[13] "log1p" "log2"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logb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[16] "Logic" "logical"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logLik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</a:t>
            </a:r>
            <a:endParaRPr lang="en-US" sz="2400" dirty="0"/>
          </a:p>
          <a:p>
            <a:r>
              <a:rPr lang="en-US" dirty="0"/>
              <a:t>Getting help for a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help("log")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?log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16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Vector</a:t>
            </a:r>
          </a:p>
          <a:p>
            <a:pPr lvl="1"/>
            <a:r>
              <a:rPr lang="en-US" dirty="0"/>
              <a:t>One-dimensional</a:t>
            </a:r>
          </a:p>
          <a:p>
            <a:pPr lvl="1"/>
            <a:r>
              <a:rPr lang="en-US" dirty="0"/>
              <a:t>All elements must be the same type</a:t>
            </a:r>
          </a:p>
          <a:p>
            <a:r>
              <a:rPr lang="en-US" dirty="0"/>
              <a:t>Matrix</a:t>
            </a:r>
          </a:p>
          <a:p>
            <a:pPr lvl="1"/>
            <a:r>
              <a:rPr lang="en-US" dirty="0"/>
              <a:t>Two-dimensional</a:t>
            </a:r>
          </a:p>
          <a:p>
            <a:pPr lvl="1"/>
            <a:r>
              <a:rPr lang="en-US" dirty="0"/>
              <a:t>All elements must be the same type</a:t>
            </a:r>
          </a:p>
          <a:p>
            <a:pPr lvl="1"/>
            <a:r>
              <a:rPr lang="en-US" dirty="0"/>
              <a:t>Some functions require matrices as inputs</a:t>
            </a:r>
          </a:p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Same type within a column, all columns the same length</a:t>
            </a:r>
          </a:p>
          <a:p>
            <a:pPr lvl="1"/>
            <a:r>
              <a:rPr lang="en-US" dirty="0"/>
              <a:t>Most commonly used for data</a:t>
            </a:r>
          </a:p>
          <a:p>
            <a:r>
              <a:rPr lang="en-US" dirty="0"/>
              <a:t>List </a:t>
            </a:r>
          </a:p>
          <a:p>
            <a:pPr lvl="1"/>
            <a:r>
              <a:rPr lang="en-US" dirty="0"/>
              <a:t>Contains data of different types and different lengths</a:t>
            </a:r>
          </a:p>
          <a:p>
            <a:pPr lvl="1"/>
            <a:r>
              <a:rPr lang="en-US" dirty="0"/>
              <a:t>Often the return type for statistic analysis functions</a:t>
            </a:r>
          </a:p>
        </p:txBody>
      </p:sp>
    </p:spTree>
    <p:extLst>
      <p:ext uri="{BB962C8B-B14F-4D97-AF65-F5344CB8AC3E}">
        <p14:creationId xmlns:p14="http://schemas.microsoft.com/office/powerpoint/2010/main" val="149195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13CF8-7063-43A4-8D20-C6750397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927"/>
            <a:ext cx="9144000" cy="51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A717-0387-49DE-A874-1568DC7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23826-A2F3-44C8-9FB1-4725D6E7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533"/>
            <a:ext cx="9144000" cy="50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9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71E2CC-70C4-4AE7-B407-E5091AE6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973987"/>
            <a:ext cx="5953956" cy="3924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B083C-FCCD-4FC0-9657-1B14E63D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4" y="4695566"/>
            <a:ext cx="787827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9C0F4-531B-4B9F-8E2A-7BE83B53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40" y="1114046"/>
            <a:ext cx="6220119" cy="46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0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functions presented in previous lectures were presented individually and usually involved simplified data sources</a:t>
            </a:r>
          </a:p>
          <a:p>
            <a:r>
              <a:rPr lang="en-US" dirty="0"/>
              <a:t>Today we will use many of these functions as a cohesive whole to process some data</a:t>
            </a:r>
          </a:p>
          <a:p>
            <a:r>
              <a:rPr lang="en-US" dirty="0"/>
              <a:t>The California Passenger Fishery Vessel (CPFV) data from California’s central coast</a:t>
            </a:r>
          </a:p>
        </p:txBody>
      </p:sp>
    </p:spTree>
    <p:extLst>
      <p:ext uri="{BB962C8B-B14F-4D97-AF65-F5344CB8AC3E}">
        <p14:creationId xmlns:p14="http://schemas.microsoft.com/office/powerpoint/2010/main" val="206520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8675</TotalTime>
  <Words>1547</Words>
  <Application>Microsoft Office PowerPoint</Application>
  <PresentationFormat>On-screen Show (4:3)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Lucida Console</vt:lpstr>
      <vt:lpstr>Office Theme</vt:lpstr>
      <vt:lpstr>Review</vt:lpstr>
      <vt:lpstr>Lecture 7 Data manipulation in practice</vt:lpstr>
      <vt:lpstr>Reminder: help in R</vt:lpstr>
      <vt:lpstr>Reminder: data structures</vt:lpstr>
      <vt:lpstr>PowerPoint Presentation</vt:lpstr>
      <vt:lpstr>PowerPoint Presentation</vt:lpstr>
      <vt:lpstr>PowerPoint Presentation</vt:lpstr>
      <vt:lpstr>PowerPoint Presentation</vt:lpstr>
      <vt:lpstr>Goal of today’s lecture</vt:lpstr>
      <vt:lpstr>CFPV data</vt:lpstr>
      <vt:lpstr>Task to complete</vt:lpstr>
      <vt:lpstr>What is the number one rule of data analysis?</vt:lpstr>
      <vt:lpstr>Trip data</vt:lpstr>
      <vt:lpstr>When do the data begin and end</vt:lpstr>
      <vt:lpstr>What is the longest data gap?</vt:lpstr>
      <vt:lpstr>In-class exercise 1</vt:lpstr>
      <vt:lpstr>Visualizing trip dates</vt:lpstr>
      <vt:lpstr>Species codes</vt:lpstr>
      <vt:lpstr>Species data</vt:lpstr>
      <vt:lpstr>What  species was caught most?</vt:lpstr>
      <vt:lpstr>Creating species-specific datasets</vt:lpstr>
      <vt:lpstr>Subsetting the database</vt:lpstr>
      <vt:lpstr>Merge the data</vt:lpstr>
      <vt:lpstr>Examine the resulting data</vt:lpstr>
      <vt:lpstr>In-class exercise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Privitera-Johnson</cp:lastModifiedBy>
  <cp:revision>351</cp:revision>
  <dcterms:created xsi:type="dcterms:W3CDTF">2013-09-18T21:00:03Z</dcterms:created>
  <dcterms:modified xsi:type="dcterms:W3CDTF">2019-10-16T17:07:49Z</dcterms:modified>
</cp:coreProperties>
</file>