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62" r:id="rId3"/>
    <p:sldId id="503" r:id="rId4"/>
    <p:sldId id="504" r:id="rId5"/>
    <p:sldId id="505" r:id="rId6"/>
    <p:sldId id="506" r:id="rId7"/>
    <p:sldId id="507" r:id="rId8"/>
    <p:sldId id="508" r:id="rId9"/>
    <p:sldId id="509" r:id="rId10"/>
    <p:sldId id="511" r:id="rId11"/>
    <p:sldId id="510" r:id="rId12"/>
    <p:sldId id="512" r:id="rId13"/>
    <p:sldId id="513" r:id="rId14"/>
    <p:sldId id="514" r:id="rId15"/>
    <p:sldId id="515" r:id="rId16"/>
    <p:sldId id="516" r:id="rId17"/>
    <p:sldId id="517" r:id="rId18"/>
    <p:sldId id="518" r:id="rId19"/>
    <p:sldId id="519" r:id="rId20"/>
    <p:sldId id="520" r:id="rId21"/>
    <p:sldId id="521" r:id="rId22"/>
    <p:sldId id="522" r:id="rId23"/>
    <p:sldId id="47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133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9" autoAdjust="0"/>
    <p:restoredTop sz="80819" autoAdjust="0"/>
  </p:normalViewPr>
  <p:slideViewPr>
    <p:cSldViewPr snapToGrid="0">
      <p:cViewPr varScale="1">
        <p:scale>
          <a:sx n="88" d="100"/>
          <a:sy n="88" d="100"/>
        </p:scale>
        <p:origin x="217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D162873-51CE-49DA-B98E-BAD067B56C8D}" type="datetimeFigureOut">
              <a:rPr lang="en-US" smtClean="0"/>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709966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162873-51CE-49DA-B98E-BAD067B56C8D}" type="datetimeFigureOut">
              <a:rPr lang="en-US" smtClean="0"/>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3997584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162873-51CE-49DA-B98E-BAD067B56C8D}" type="datetimeFigureOut">
              <a:rPr lang="en-US" smtClean="0"/>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978353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457200" y="1447800"/>
            <a:ext cx="8229600" cy="5105400"/>
          </a:xfrm>
        </p:spPr>
        <p:txBody>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6665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162873-51CE-49DA-B98E-BAD067B56C8D}" type="datetimeFigureOut">
              <a:rPr lang="en-US" smtClean="0"/>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186311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162873-51CE-49DA-B98E-BAD067B56C8D}" type="datetimeFigureOut">
              <a:rPr lang="en-US" smtClean="0"/>
              <a:t>10/22/2019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372827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D162873-51CE-49DA-B98E-BAD067B56C8D}" type="datetimeFigureOut">
              <a:rPr lang="en-US" smtClean="0"/>
              <a:t>10/22/2019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529097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162873-51CE-49DA-B98E-BAD067B56C8D}" type="datetimeFigureOut">
              <a:rPr lang="en-US" smtClean="0"/>
              <a:t>10/22/2019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1953676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62873-51CE-49DA-B98E-BAD067B56C8D}" type="datetimeFigureOut">
              <a:rPr lang="en-US" smtClean="0"/>
              <a:t>10/22/2019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48553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162873-51CE-49DA-B98E-BAD067B56C8D}" type="datetimeFigureOut">
              <a:rPr lang="en-US" smtClean="0"/>
              <a:t>10/22/2019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679728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162873-51CE-49DA-B98E-BAD067B56C8D}" type="datetimeFigureOut">
              <a:rPr lang="en-US" smtClean="0"/>
              <a:t>10/22/2019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1134858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162873-51CE-49DA-B98E-BAD067B56C8D}" type="datetimeFigureOut">
              <a:rPr lang="en-US" smtClean="0"/>
              <a:t>10/22/2019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D8EA9-8080-4EFF-AEE8-9468A88FCF35}" type="slidenum">
              <a:rPr lang="en-US" smtClean="0"/>
              <a:t>‹#›</a:t>
            </a:fld>
            <a:endParaRPr lang="en-US"/>
          </a:p>
        </p:txBody>
      </p:sp>
    </p:spTree>
    <p:extLst>
      <p:ext uri="{BB962C8B-B14F-4D97-AF65-F5344CB8AC3E}">
        <p14:creationId xmlns:p14="http://schemas.microsoft.com/office/powerpoint/2010/main" val="2513176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9</a:t>
            </a:r>
            <a:br>
              <a:rPr lang="en-US" dirty="0"/>
            </a:br>
            <a:r>
              <a:rPr lang="en-US" dirty="0"/>
              <a:t>Intro to Statistics in R</a:t>
            </a:r>
          </a:p>
        </p:txBody>
      </p:sp>
      <p:sp>
        <p:nvSpPr>
          <p:cNvPr id="3" name="Subtitle 2"/>
          <p:cNvSpPr>
            <a:spLocks noGrp="1"/>
          </p:cNvSpPr>
          <p:nvPr>
            <p:ph type="subTitle" idx="1"/>
          </p:nvPr>
        </p:nvSpPr>
        <p:spPr/>
        <p:txBody>
          <a:bodyPr/>
          <a:lstStyle/>
          <a:p>
            <a:r>
              <a:rPr lang="en-US" dirty="0"/>
              <a:t>Kristin Privitera-Johnson</a:t>
            </a:r>
          </a:p>
          <a:p>
            <a:r>
              <a:rPr lang="en-US" dirty="0"/>
              <a:t>FISH 552 Introduction to R</a:t>
            </a:r>
          </a:p>
        </p:txBody>
      </p:sp>
    </p:spTree>
    <p:extLst>
      <p:ext uri="{BB962C8B-B14F-4D97-AF65-F5344CB8AC3E}">
        <p14:creationId xmlns:p14="http://schemas.microsoft.com/office/powerpoint/2010/main" val="2938423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sz="3200" dirty="0">
                <a:latin typeface="Lucida Console" panose="020B0609040504020204" pitchFamily="49" charset="0"/>
              </a:rPr>
              <a:t>sample()</a:t>
            </a:r>
            <a:r>
              <a:rPr lang="en-US" dirty="0"/>
              <a:t> function</a:t>
            </a:r>
          </a:p>
        </p:txBody>
      </p:sp>
      <p:sp>
        <p:nvSpPr>
          <p:cNvPr id="3" name="Content Placeholder 2"/>
          <p:cNvSpPr>
            <a:spLocks noGrp="1"/>
          </p:cNvSpPr>
          <p:nvPr>
            <p:ph idx="1"/>
          </p:nvPr>
        </p:nvSpPr>
        <p:spPr/>
        <p:txBody>
          <a:bodyPr/>
          <a:lstStyle/>
          <a:p>
            <a:r>
              <a:rPr lang="en-US" dirty="0"/>
              <a:t>To generate random numbers from discrete sets of values</a:t>
            </a:r>
          </a:p>
          <a:p>
            <a:pPr lvl="1"/>
            <a:r>
              <a:rPr lang="en-US" dirty="0"/>
              <a:t>With or without replacement</a:t>
            </a:r>
          </a:p>
          <a:p>
            <a:pPr lvl="1"/>
            <a:r>
              <a:rPr lang="en-US" dirty="0"/>
              <a:t>Equal probability or weighted probability</a:t>
            </a:r>
          </a:p>
          <a:p>
            <a:r>
              <a:rPr lang="en-US" dirty="0"/>
              <a:t>This is the function that underlies some modern statistical techniques</a:t>
            </a:r>
          </a:p>
          <a:p>
            <a:pPr lvl="1"/>
            <a:r>
              <a:rPr lang="en-US" dirty="0"/>
              <a:t>Resampling</a:t>
            </a:r>
          </a:p>
          <a:p>
            <a:pPr lvl="1"/>
            <a:r>
              <a:rPr lang="en-US" dirty="0"/>
              <a:t>Bootstrapping</a:t>
            </a:r>
          </a:p>
        </p:txBody>
      </p:sp>
    </p:spTree>
    <p:extLst>
      <p:ext uri="{BB962C8B-B14F-4D97-AF65-F5344CB8AC3E}">
        <p14:creationId xmlns:p14="http://schemas.microsoft.com/office/powerpoint/2010/main" val="1060601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sz="3200" dirty="0">
                <a:latin typeface="Lucida Console" panose="020B0609040504020204" pitchFamily="49" charset="0"/>
              </a:rPr>
              <a:t>sample()</a:t>
            </a:r>
          </a:p>
        </p:txBody>
      </p:sp>
      <p:sp>
        <p:nvSpPr>
          <p:cNvPr id="3" name="Content Placeholder 2"/>
          <p:cNvSpPr>
            <a:spLocks noGrp="1"/>
          </p:cNvSpPr>
          <p:nvPr>
            <p:ph idx="1"/>
          </p:nvPr>
        </p:nvSpPr>
        <p:spPr/>
        <p:txBody>
          <a:bodyPr>
            <a:normAutofit lnSpcReduction="10000"/>
          </a:bodyPr>
          <a:lstStyle/>
          <a:p>
            <a:r>
              <a:rPr lang="en-US" dirty="0"/>
              <a:t>Roll 10 dice</a:t>
            </a:r>
          </a:p>
          <a:p>
            <a:pPr marL="0" indent="0">
              <a:buNone/>
            </a:pPr>
            <a:r>
              <a:rPr lang="en-US" sz="2000" dirty="0">
                <a:solidFill>
                  <a:srgbClr val="0000FF"/>
                </a:solidFill>
                <a:latin typeface="Lucida Console"/>
              </a:rPr>
              <a:t>&gt; sample(1:6,size=10,replace=T) </a:t>
            </a:r>
          </a:p>
          <a:p>
            <a:pPr marL="0" indent="0">
              <a:buNone/>
            </a:pPr>
            <a:r>
              <a:rPr lang="en-US" sz="2000" dirty="0">
                <a:solidFill>
                  <a:srgbClr val="000000"/>
                </a:solidFill>
                <a:latin typeface="Lucida Console"/>
              </a:rPr>
              <a:t>[1] 2 3 5 5 2 3 3 5 4 5</a:t>
            </a:r>
            <a:endParaRPr lang="en-US" dirty="0"/>
          </a:p>
          <a:p>
            <a:r>
              <a:rPr lang="en-US" dirty="0"/>
              <a:t>Flip a coin 10 times</a:t>
            </a:r>
          </a:p>
          <a:p>
            <a:pPr marL="0" indent="0">
              <a:buNone/>
            </a:pPr>
            <a:r>
              <a:rPr lang="fr-FR" sz="2000" dirty="0">
                <a:solidFill>
                  <a:srgbClr val="0000FF"/>
                </a:solidFill>
                <a:latin typeface="Lucida Console"/>
              </a:rPr>
              <a:t>&gt; </a:t>
            </a:r>
            <a:r>
              <a:rPr lang="fr-FR" sz="2000" dirty="0" err="1">
                <a:solidFill>
                  <a:srgbClr val="0000FF"/>
                </a:solidFill>
                <a:latin typeface="Lucida Console"/>
              </a:rPr>
              <a:t>sample</a:t>
            </a:r>
            <a:r>
              <a:rPr lang="fr-FR" sz="2000" dirty="0">
                <a:solidFill>
                  <a:srgbClr val="0000FF"/>
                </a:solidFill>
                <a:latin typeface="Lucida Console"/>
              </a:rPr>
              <a:t>(c("H","T"), size=10, replace=T) </a:t>
            </a:r>
          </a:p>
          <a:p>
            <a:pPr marL="0" indent="0">
              <a:buNone/>
            </a:pPr>
            <a:r>
              <a:rPr lang="fr-FR" sz="2000" dirty="0">
                <a:solidFill>
                  <a:srgbClr val="000000"/>
                </a:solidFill>
                <a:latin typeface="Lucida Console"/>
              </a:rPr>
              <a:t>[1] "H" "T" "T" "T" "H" "T" "T" "H" "H" "T"</a:t>
            </a:r>
            <a:endParaRPr lang="en-US" dirty="0"/>
          </a:p>
          <a:p>
            <a:r>
              <a:rPr lang="en-US" dirty="0"/>
              <a:t>Pick 5 cards from a deck of cards</a:t>
            </a:r>
          </a:p>
          <a:p>
            <a:pPr marL="0" indent="0">
              <a:buNone/>
            </a:pPr>
            <a:r>
              <a:rPr lang="en-US" sz="2000" dirty="0">
                <a:solidFill>
                  <a:srgbClr val="0000FF"/>
                </a:solidFill>
                <a:latin typeface="Lucida Console"/>
              </a:rPr>
              <a:t>&gt; cards &lt;- paste(rep(c("A",2:10,"J","Q","K"),4), </a:t>
            </a:r>
          </a:p>
          <a:p>
            <a:pPr marL="0" indent="0">
              <a:buNone/>
            </a:pPr>
            <a:r>
              <a:rPr lang="en-US" sz="2000" dirty="0">
                <a:solidFill>
                  <a:srgbClr val="0000FF"/>
                </a:solidFill>
                <a:latin typeface="Lucida Console"/>
              </a:rPr>
              <a:t>             c("</a:t>
            </a:r>
            <a:r>
              <a:rPr lang="en-US" sz="2000" dirty="0" err="1">
                <a:solidFill>
                  <a:srgbClr val="0000FF"/>
                </a:solidFill>
                <a:latin typeface="Lucida Console"/>
              </a:rPr>
              <a:t>Club","Diamond","Heart","Spade</a:t>
            </a:r>
            <a:r>
              <a:rPr lang="en-US" sz="2000" dirty="0">
                <a:solidFill>
                  <a:srgbClr val="0000FF"/>
                </a:solidFill>
                <a:latin typeface="Lucida Console"/>
              </a:rPr>
              <a:t>")) </a:t>
            </a:r>
          </a:p>
          <a:p>
            <a:pPr marL="0" indent="0">
              <a:buNone/>
            </a:pPr>
            <a:r>
              <a:rPr lang="en-US" sz="2000" dirty="0">
                <a:solidFill>
                  <a:srgbClr val="0000FF"/>
                </a:solidFill>
                <a:latin typeface="Lucida Console"/>
              </a:rPr>
              <a:t>&gt; sort(cards) #check that this worked! </a:t>
            </a:r>
          </a:p>
          <a:p>
            <a:pPr marL="0" indent="0">
              <a:buNone/>
            </a:pPr>
            <a:r>
              <a:rPr lang="en-US" sz="2000" dirty="0">
                <a:solidFill>
                  <a:srgbClr val="0000FF"/>
                </a:solidFill>
                <a:latin typeface="Lucida Console"/>
              </a:rPr>
              <a:t>&gt; sample(cards,5) </a:t>
            </a:r>
          </a:p>
          <a:p>
            <a:pPr marL="0" indent="0">
              <a:buNone/>
            </a:pPr>
            <a:r>
              <a:rPr lang="en-US" sz="2000" dirty="0">
                <a:solidFill>
                  <a:srgbClr val="000000"/>
                </a:solidFill>
                <a:latin typeface="Lucida Console"/>
              </a:rPr>
              <a:t>[1] "7 Club" "6 Diamond" "J Heart" "7 Spade" </a:t>
            </a:r>
          </a:p>
          <a:p>
            <a:pPr marL="0" indent="0">
              <a:buNone/>
            </a:pPr>
            <a:r>
              <a:rPr lang="en-US" sz="2000" dirty="0">
                <a:solidFill>
                  <a:srgbClr val="000000"/>
                </a:solidFill>
                <a:latin typeface="Lucida Console"/>
              </a:rPr>
              <a:t>[5] "K Heart"</a:t>
            </a:r>
            <a:endParaRPr lang="en-US" dirty="0"/>
          </a:p>
        </p:txBody>
      </p:sp>
    </p:spTree>
    <p:extLst>
      <p:ext uri="{BB962C8B-B14F-4D97-AF65-F5344CB8AC3E}">
        <p14:creationId xmlns:p14="http://schemas.microsoft.com/office/powerpoint/2010/main" val="600811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Hands-on exercise 1</a:t>
            </a:r>
          </a:p>
        </p:txBody>
      </p:sp>
      <p:sp>
        <p:nvSpPr>
          <p:cNvPr id="3" name="Content Placeholder 2"/>
          <p:cNvSpPr>
            <a:spLocks noGrp="1"/>
          </p:cNvSpPr>
          <p:nvPr>
            <p:ph idx="1"/>
          </p:nvPr>
        </p:nvSpPr>
        <p:spPr/>
        <p:txBody>
          <a:bodyPr>
            <a:normAutofit lnSpcReduction="10000"/>
          </a:bodyPr>
          <a:lstStyle/>
          <a:p>
            <a:r>
              <a:rPr lang="en-US" dirty="0"/>
              <a:t>Generate 100 random normal numbers with mean 80 and standard deviation 10. What proportion of these are ≥2 standard deviations from the mean?</a:t>
            </a:r>
          </a:p>
          <a:p>
            <a:r>
              <a:rPr lang="en-US" dirty="0"/>
              <a:t>Select 6 numbers from a lottery containing 56 balls numbered 1 to 56. Go to </a:t>
            </a:r>
            <a:r>
              <a:rPr lang="en-US" altLang="en-US" sz="2000" dirty="0">
                <a:solidFill>
                  <a:srgbClr val="0000FF"/>
                </a:solidFill>
                <a:ea typeface="ＭＳ Ｐゴシック" pitchFamily="34" charset="-128"/>
              </a:rPr>
              <a:t>http://www.walottery.com/WinningNumbers/ </a:t>
            </a:r>
          </a:p>
          <a:p>
            <a:r>
              <a:rPr lang="en-US" dirty="0">
                <a:ea typeface="ＭＳ Ｐゴシック" pitchFamily="34" charset="-128"/>
              </a:rPr>
              <a:t>Did you win?</a:t>
            </a:r>
          </a:p>
          <a:p>
            <a:r>
              <a:rPr lang="en-US" dirty="0"/>
              <a:t>For a standard normal random</a:t>
            </a:r>
          </a:p>
          <a:p>
            <a:pPr marL="347663" indent="0">
              <a:buNone/>
            </a:pPr>
            <a:r>
              <a:rPr lang="en-US" dirty="0"/>
              <a:t>variable, find the number x </a:t>
            </a:r>
          </a:p>
          <a:p>
            <a:pPr marL="347663" indent="0">
              <a:buNone/>
            </a:pPr>
            <a:r>
              <a:rPr lang="en-US" dirty="0"/>
              <a:t>such that P(-x ≤ X ≤ x) = 0.24 </a:t>
            </a:r>
          </a:p>
          <a:p>
            <a:pPr marL="347663" indent="0">
              <a:buNone/>
            </a:pPr>
            <a:r>
              <a:rPr lang="en-US" dirty="0"/>
              <a:t>(use symmetry, see diagram)</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7371" y="4012343"/>
            <a:ext cx="3686629" cy="2725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024915" y="4957078"/>
            <a:ext cx="1001486" cy="1323439"/>
          </a:xfrm>
          <a:prstGeom prst="rect">
            <a:avLst/>
          </a:prstGeom>
          <a:noFill/>
        </p:spPr>
        <p:txBody>
          <a:bodyPr wrap="square" rtlCol="0">
            <a:spAutoFit/>
          </a:bodyPr>
          <a:lstStyle/>
          <a:p>
            <a:r>
              <a:rPr lang="en-US" sz="1600" dirty="0"/>
              <a:t>find x </a:t>
            </a:r>
          </a:p>
          <a:p>
            <a:r>
              <a:rPr lang="en-US" sz="1600" dirty="0"/>
              <a:t>so that shaded area is 0.24</a:t>
            </a:r>
          </a:p>
        </p:txBody>
      </p:sp>
    </p:spTree>
    <p:extLst>
      <p:ext uri="{BB962C8B-B14F-4D97-AF65-F5344CB8AC3E}">
        <p14:creationId xmlns:p14="http://schemas.microsoft.com/office/powerpoint/2010/main" val="602532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p>
        </p:txBody>
      </p:sp>
      <p:sp>
        <p:nvSpPr>
          <p:cNvPr id="3" name="Content Placeholder 2"/>
          <p:cNvSpPr>
            <a:spLocks noGrp="1"/>
          </p:cNvSpPr>
          <p:nvPr>
            <p:ph idx="1"/>
          </p:nvPr>
        </p:nvSpPr>
        <p:spPr/>
        <p:txBody>
          <a:bodyPr/>
          <a:lstStyle/>
          <a:p>
            <a:r>
              <a:rPr lang="en-US" dirty="0"/>
              <a:t>Important starting point in any analysis</a:t>
            </a:r>
          </a:p>
          <a:p>
            <a:r>
              <a:rPr lang="en-US" dirty="0"/>
              <a:t>Numerical summaries that quickly tell you things about your data</a:t>
            </a:r>
          </a:p>
          <a:p>
            <a:pPr lvl="1"/>
            <a:r>
              <a:rPr lang="en-US" sz="2000" dirty="0">
                <a:solidFill>
                  <a:srgbClr val="0000FF"/>
                </a:solidFill>
                <a:latin typeface="Lucida Console"/>
              </a:rPr>
              <a:t>summary()</a:t>
            </a:r>
          </a:p>
          <a:p>
            <a:pPr lvl="1"/>
            <a:r>
              <a:rPr lang="en-US" sz="2000" dirty="0">
                <a:solidFill>
                  <a:srgbClr val="0000FF"/>
                </a:solidFill>
                <a:latin typeface="Lucida Console"/>
              </a:rPr>
              <a:t>boxplot()</a:t>
            </a:r>
          </a:p>
          <a:p>
            <a:pPr lvl="1"/>
            <a:r>
              <a:rPr lang="en-US" sz="2000" dirty="0" err="1">
                <a:solidFill>
                  <a:srgbClr val="0000FF"/>
                </a:solidFill>
                <a:latin typeface="Lucida Console"/>
              </a:rPr>
              <a:t>fivenum</a:t>
            </a:r>
            <a:r>
              <a:rPr lang="en-US" sz="2000" dirty="0">
                <a:solidFill>
                  <a:srgbClr val="0000FF"/>
                </a:solidFill>
                <a:latin typeface="Lucida Console"/>
              </a:rPr>
              <a:t>()</a:t>
            </a:r>
          </a:p>
          <a:p>
            <a:pPr lvl="1"/>
            <a:r>
              <a:rPr lang="en-US" sz="2000" dirty="0" err="1">
                <a:solidFill>
                  <a:srgbClr val="0000FF"/>
                </a:solidFill>
                <a:latin typeface="Lucida Console"/>
              </a:rPr>
              <a:t>sd</a:t>
            </a:r>
            <a:r>
              <a:rPr lang="en-US" sz="2000" dirty="0">
                <a:solidFill>
                  <a:srgbClr val="0000FF"/>
                </a:solidFill>
                <a:latin typeface="Lucida Console"/>
              </a:rPr>
              <a:t>()</a:t>
            </a:r>
          </a:p>
          <a:p>
            <a:pPr lvl="1"/>
            <a:r>
              <a:rPr lang="en-US" sz="2000" dirty="0">
                <a:solidFill>
                  <a:srgbClr val="0000FF"/>
                </a:solidFill>
                <a:latin typeface="Lucida Console"/>
              </a:rPr>
              <a:t>range()</a:t>
            </a:r>
          </a:p>
          <a:p>
            <a:r>
              <a:rPr lang="en-US" dirty="0"/>
              <a:t>Visualizing your data is usually much more informative, find which built-in plot is useful </a:t>
            </a:r>
          </a:p>
        </p:txBody>
      </p:sp>
    </p:spTree>
    <p:extLst>
      <p:ext uri="{BB962C8B-B14F-4D97-AF65-F5344CB8AC3E}">
        <p14:creationId xmlns:p14="http://schemas.microsoft.com/office/powerpoint/2010/main" val="3895847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the </a:t>
            </a:r>
            <a:r>
              <a:rPr lang="en-US" sz="3200" dirty="0">
                <a:latin typeface="Lucida Console" panose="020B0609040504020204" pitchFamily="49" charset="0"/>
              </a:rPr>
              <a:t>iris</a:t>
            </a:r>
            <a:r>
              <a:rPr lang="en-US" dirty="0"/>
              <a:t> data</a:t>
            </a:r>
          </a:p>
        </p:txBody>
      </p:sp>
      <p:sp>
        <p:nvSpPr>
          <p:cNvPr id="3" name="Content Placeholder 2"/>
          <p:cNvSpPr>
            <a:spLocks noGrp="1"/>
          </p:cNvSpPr>
          <p:nvPr>
            <p:ph idx="1"/>
          </p:nvPr>
        </p:nvSpPr>
        <p:spPr/>
        <p:txBody>
          <a:bodyPr/>
          <a:lstStyle/>
          <a:p>
            <a:pPr marL="0" lvl="0" indent="0">
              <a:buNone/>
            </a:pPr>
            <a:r>
              <a:rPr lang="en-US" sz="1600" dirty="0">
                <a:solidFill>
                  <a:srgbClr val="0000FF"/>
                </a:solidFill>
                <a:latin typeface="Lucida Console"/>
              </a:rPr>
              <a:t>&gt; iris</a:t>
            </a:r>
          </a:p>
          <a:p>
            <a:pPr marL="0" lvl="0" indent="0">
              <a:buNone/>
            </a:pPr>
            <a:r>
              <a:rPr lang="en-US" sz="1600" dirty="0">
                <a:solidFill>
                  <a:prstClr val="black"/>
                </a:solidFill>
                <a:latin typeface="Lucida Console"/>
              </a:rPr>
              <a:t>  </a:t>
            </a:r>
            <a:r>
              <a:rPr lang="en-US" sz="1600" dirty="0" err="1">
                <a:solidFill>
                  <a:prstClr val="black"/>
                </a:solidFill>
                <a:latin typeface="Lucida Console"/>
              </a:rPr>
              <a:t>Sepal.Length</a:t>
            </a:r>
            <a:r>
              <a:rPr lang="en-US" sz="1600" dirty="0">
                <a:solidFill>
                  <a:prstClr val="black"/>
                </a:solidFill>
                <a:latin typeface="Lucida Console"/>
              </a:rPr>
              <a:t> </a:t>
            </a:r>
            <a:r>
              <a:rPr lang="en-US" sz="1600" dirty="0" err="1">
                <a:solidFill>
                  <a:prstClr val="black"/>
                </a:solidFill>
                <a:latin typeface="Lucida Console"/>
              </a:rPr>
              <a:t>Sepal.Width</a:t>
            </a:r>
            <a:r>
              <a:rPr lang="en-US" sz="1600" dirty="0">
                <a:solidFill>
                  <a:prstClr val="black"/>
                </a:solidFill>
                <a:latin typeface="Lucida Console"/>
              </a:rPr>
              <a:t> </a:t>
            </a:r>
            <a:r>
              <a:rPr lang="en-US" sz="1600" dirty="0" err="1">
                <a:solidFill>
                  <a:prstClr val="black"/>
                </a:solidFill>
                <a:latin typeface="Lucida Console"/>
              </a:rPr>
              <a:t>Petal.Length</a:t>
            </a:r>
            <a:r>
              <a:rPr lang="en-US" sz="1600" dirty="0">
                <a:solidFill>
                  <a:prstClr val="black"/>
                </a:solidFill>
                <a:latin typeface="Lucida Console"/>
              </a:rPr>
              <a:t> </a:t>
            </a:r>
            <a:r>
              <a:rPr lang="en-US" sz="1600" dirty="0" err="1">
                <a:solidFill>
                  <a:prstClr val="black"/>
                </a:solidFill>
                <a:latin typeface="Lucida Console"/>
              </a:rPr>
              <a:t>Petal.Width</a:t>
            </a:r>
            <a:r>
              <a:rPr lang="en-US" sz="1600" dirty="0">
                <a:solidFill>
                  <a:prstClr val="black"/>
                </a:solidFill>
                <a:latin typeface="Lucida Console"/>
              </a:rPr>
              <a:t> Species</a:t>
            </a:r>
          </a:p>
          <a:p>
            <a:pPr marL="0" lvl="0" indent="0">
              <a:buNone/>
            </a:pPr>
            <a:r>
              <a:rPr lang="en-US" sz="1600" dirty="0">
                <a:solidFill>
                  <a:prstClr val="black"/>
                </a:solidFill>
                <a:latin typeface="Lucida Console"/>
              </a:rPr>
              <a:t>1          5.1         3.5          1.4         0.2  </a:t>
            </a:r>
            <a:r>
              <a:rPr lang="en-US" sz="1600" dirty="0" err="1">
                <a:solidFill>
                  <a:prstClr val="black"/>
                </a:solidFill>
                <a:latin typeface="Lucida Console"/>
              </a:rPr>
              <a:t>setosa</a:t>
            </a:r>
            <a:endParaRPr lang="en-US" sz="1600" dirty="0">
              <a:solidFill>
                <a:prstClr val="black"/>
              </a:solidFill>
              <a:latin typeface="Lucida Console"/>
            </a:endParaRPr>
          </a:p>
          <a:p>
            <a:pPr marL="0" lvl="0" indent="0">
              <a:buNone/>
            </a:pPr>
            <a:r>
              <a:rPr lang="en-US" sz="1600" dirty="0">
                <a:solidFill>
                  <a:prstClr val="black"/>
                </a:solidFill>
                <a:latin typeface="Lucida Console"/>
              </a:rPr>
              <a:t>2          4.9         3.0          1.4         0.2  </a:t>
            </a:r>
            <a:r>
              <a:rPr lang="en-US" sz="1600" dirty="0" err="1">
                <a:solidFill>
                  <a:prstClr val="black"/>
                </a:solidFill>
                <a:latin typeface="Lucida Console"/>
              </a:rPr>
              <a:t>setosa</a:t>
            </a:r>
            <a:endParaRPr lang="en-US" sz="1600" dirty="0">
              <a:solidFill>
                <a:prstClr val="black"/>
              </a:solidFill>
              <a:latin typeface="Lucida Console"/>
            </a:endParaRPr>
          </a:p>
          <a:p>
            <a:pPr marL="0" lvl="0" indent="0">
              <a:buNone/>
            </a:pPr>
            <a:r>
              <a:rPr lang="en-US" sz="1600" dirty="0">
                <a:solidFill>
                  <a:prstClr val="black"/>
                </a:solidFill>
                <a:latin typeface="Lucida Console"/>
              </a:rPr>
              <a:t>3          4.7         3.2          1.3         0.2  </a:t>
            </a:r>
            <a:r>
              <a:rPr lang="en-US" sz="1600" dirty="0" err="1">
                <a:solidFill>
                  <a:prstClr val="black"/>
                </a:solidFill>
                <a:latin typeface="Lucida Console"/>
              </a:rPr>
              <a:t>setosa</a:t>
            </a:r>
            <a:endParaRPr lang="en-US" sz="1600" dirty="0">
              <a:solidFill>
                <a:prstClr val="black"/>
              </a:solidFill>
              <a:latin typeface="Lucida Console"/>
            </a:endParaRPr>
          </a:p>
          <a:p>
            <a:pPr marL="0" lvl="0" indent="0">
              <a:buNone/>
            </a:pPr>
            <a:r>
              <a:rPr lang="en-US" sz="1600" dirty="0">
                <a:solidFill>
                  <a:prstClr val="black"/>
                </a:solidFill>
                <a:latin typeface="Lucida Console"/>
              </a:rPr>
              <a:t>...</a:t>
            </a:r>
          </a:p>
          <a:p>
            <a:pPr marL="0" lvl="0" indent="0">
              <a:buNone/>
            </a:pPr>
            <a:r>
              <a:rPr lang="it-IT" sz="1600" dirty="0">
                <a:solidFill>
                  <a:prstClr val="black"/>
                </a:solidFill>
                <a:latin typeface="Lucida Console"/>
              </a:rPr>
              <a:t>51         7.0         3.2          4.7         1.4  versicolor</a:t>
            </a:r>
          </a:p>
          <a:p>
            <a:pPr marL="0" lvl="0" indent="0">
              <a:buNone/>
            </a:pPr>
            <a:r>
              <a:rPr lang="it-IT" sz="1600" dirty="0">
                <a:solidFill>
                  <a:prstClr val="black"/>
                </a:solidFill>
                <a:latin typeface="Lucida Console"/>
              </a:rPr>
              <a:t>52         6.4         3.2          4.5         1.5  versicolor</a:t>
            </a:r>
          </a:p>
          <a:p>
            <a:pPr marL="0" lvl="0" indent="0">
              <a:buNone/>
            </a:pPr>
            <a:r>
              <a:rPr lang="it-IT" sz="1600" dirty="0">
                <a:solidFill>
                  <a:prstClr val="black"/>
                </a:solidFill>
                <a:latin typeface="Lucida Console"/>
              </a:rPr>
              <a:t>...</a:t>
            </a:r>
          </a:p>
          <a:p>
            <a:pPr marL="0" lvl="0" indent="0">
              <a:buNone/>
            </a:pPr>
            <a:r>
              <a:rPr lang="en-US" sz="1600" dirty="0">
                <a:solidFill>
                  <a:prstClr val="black"/>
                </a:solidFill>
                <a:latin typeface="Lucida Console"/>
              </a:rPr>
              <a:t>101        6.3         3.3          6.0         2.5  </a:t>
            </a:r>
            <a:r>
              <a:rPr lang="en-US" sz="1600" dirty="0" err="1">
                <a:solidFill>
                  <a:prstClr val="black"/>
                </a:solidFill>
                <a:latin typeface="Lucida Console"/>
              </a:rPr>
              <a:t>virginica</a:t>
            </a:r>
            <a:endParaRPr lang="en-US" sz="1600" dirty="0">
              <a:solidFill>
                <a:prstClr val="black"/>
              </a:solidFill>
              <a:latin typeface="Lucida Console"/>
            </a:endParaRPr>
          </a:p>
          <a:p>
            <a:pPr marL="0" lvl="0" indent="0">
              <a:buNone/>
            </a:pPr>
            <a:r>
              <a:rPr lang="en-US" sz="1600" dirty="0">
                <a:solidFill>
                  <a:prstClr val="black"/>
                </a:solidFill>
                <a:latin typeface="Lucida Console"/>
              </a:rPr>
              <a:t>102        5.8         2.7          5.1         1.9  </a:t>
            </a:r>
            <a:r>
              <a:rPr lang="en-US" sz="1600" dirty="0" err="1">
                <a:solidFill>
                  <a:prstClr val="black"/>
                </a:solidFill>
                <a:latin typeface="Lucida Console"/>
              </a:rPr>
              <a:t>virginica</a:t>
            </a:r>
            <a:endParaRPr lang="en-US" sz="1600" dirty="0">
              <a:solidFill>
                <a:prstClr val="black"/>
              </a:solidFill>
              <a:latin typeface="Lucida Console"/>
            </a:endParaRPr>
          </a:p>
          <a:p>
            <a:pPr marL="0" indent="0">
              <a:buNone/>
            </a:pPr>
            <a:endParaRPr lang="en-US" dirty="0"/>
          </a:p>
        </p:txBody>
      </p:sp>
    </p:spTree>
    <p:extLst>
      <p:ext uri="{BB962C8B-B14F-4D97-AF65-F5344CB8AC3E}">
        <p14:creationId xmlns:p14="http://schemas.microsoft.com/office/powerpoint/2010/main" val="2796621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pairs()</a:t>
            </a:r>
          </a:p>
        </p:txBody>
      </p:sp>
      <p:sp>
        <p:nvSpPr>
          <p:cNvPr id="3" name="Content Placeholder 2"/>
          <p:cNvSpPr>
            <a:spLocks noGrp="1"/>
          </p:cNvSpPr>
          <p:nvPr>
            <p:ph idx="1"/>
          </p:nvPr>
        </p:nvSpPr>
        <p:spPr/>
        <p:txBody>
          <a:bodyPr/>
          <a:lstStyle/>
          <a:p>
            <a:r>
              <a:rPr lang="en-US" dirty="0"/>
              <a:t>Quickly produces a matrix of scatterplots</a:t>
            </a:r>
          </a:p>
          <a:p>
            <a:pPr marL="0" indent="0">
              <a:buNone/>
            </a:pPr>
            <a:r>
              <a:rPr lang="en-US" sz="2000" dirty="0">
                <a:solidFill>
                  <a:srgbClr val="0000FF"/>
                </a:solidFill>
                <a:latin typeface="Lucida Console"/>
              </a:rPr>
              <a:t>&gt; pairs(iris[,1:4])</a:t>
            </a:r>
          </a:p>
          <a:p>
            <a:pPr marL="0" indent="0">
              <a:buNone/>
            </a:pPr>
            <a:endParaRPr lang="en-US" sz="2000" dirty="0">
              <a:solidFill>
                <a:srgbClr val="0000FF"/>
              </a:solidFill>
              <a:latin typeface="Lucida Console"/>
            </a:endParaRPr>
          </a:p>
          <a:p>
            <a:pPr marL="0" indent="0">
              <a:buNone/>
            </a:pPr>
            <a:r>
              <a:rPr lang="en-US" sz="2000" dirty="0">
                <a:solidFill>
                  <a:srgbClr val="0000FF"/>
                </a:solidFill>
                <a:latin typeface="Lucida Console"/>
              </a:rPr>
              <a:t>&gt; pairs(iris[,1:4], </a:t>
            </a:r>
          </a:p>
          <a:p>
            <a:pPr marL="0" indent="0">
              <a:buNone/>
            </a:pPr>
            <a:r>
              <a:rPr lang="en-US" sz="2000" dirty="0">
                <a:solidFill>
                  <a:srgbClr val="0000FF"/>
                </a:solidFill>
                <a:latin typeface="Lucida Console"/>
              </a:rPr>
              <a:t>    main = "Edgar Anderson's Iris Data", </a:t>
            </a:r>
          </a:p>
          <a:p>
            <a:pPr marL="0" indent="0">
              <a:buNone/>
            </a:pPr>
            <a:r>
              <a:rPr lang="en-US" sz="2000" dirty="0">
                <a:solidFill>
                  <a:srgbClr val="0000FF"/>
                </a:solidFill>
                <a:latin typeface="Lucida Console"/>
              </a:rPr>
              <a:t>    </a:t>
            </a:r>
            <a:r>
              <a:rPr lang="en-US" sz="2000" dirty="0" err="1">
                <a:solidFill>
                  <a:srgbClr val="0000FF"/>
                </a:solidFill>
                <a:latin typeface="Lucida Console"/>
              </a:rPr>
              <a:t>pch</a:t>
            </a:r>
            <a:r>
              <a:rPr lang="en-US" sz="2000" dirty="0">
                <a:solidFill>
                  <a:srgbClr val="0000FF"/>
                </a:solidFill>
                <a:latin typeface="Lucida Console"/>
              </a:rPr>
              <a:t> = 21, </a:t>
            </a:r>
          </a:p>
          <a:p>
            <a:pPr marL="0" indent="0">
              <a:buNone/>
            </a:pPr>
            <a:r>
              <a:rPr lang="en-US" sz="2000" dirty="0">
                <a:solidFill>
                  <a:srgbClr val="0000FF"/>
                </a:solidFill>
                <a:latin typeface="Lucida Console"/>
              </a:rPr>
              <a:t>    </a:t>
            </a:r>
            <a:r>
              <a:rPr lang="en-US" sz="2000" dirty="0" err="1">
                <a:solidFill>
                  <a:srgbClr val="0000FF"/>
                </a:solidFill>
                <a:latin typeface="Lucida Console"/>
              </a:rPr>
              <a:t>bg</a:t>
            </a:r>
            <a:r>
              <a:rPr lang="en-US" sz="2000" dirty="0">
                <a:solidFill>
                  <a:srgbClr val="0000FF"/>
                </a:solidFill>
                <a:latin typeface="Lucida Console"/>
              </a:rPr>
              <a:t> = rep(c("red", "green3", "blue"), </a:t>
            </a:r>
          </a:p>
          <a:p>
            <a:pPr marL="0" indent="0">
              <a:buNone/>
            </a:pPr>
            <a:r>
              <a:rPr lang="en-US" sz="2000" dirty="0">
                <a:solidFill>
                  <a:srgbClr val="0000FF"/>
                </a:solidFill>
                <a:latin typeface="Lucida Console"/>
              </a:rPr>
              <a:t>    table(</a:t>
            </a:r>
            <a:r>
              <a:rPr lang="en-US" sz="2000" dirty="0" err="1">
                <a:solidFill>
                  <a:srgbClr val="0000FF"/>
                </a:solidFill>
                <a:latin typeface="Lucida Console"/>
              </a:rPr>
              <a:t>iris$Species</a:t>
            </a:r>
            <a:r>
              <a:rPr lang="en-US" sz="2000" dirty="0">
                <a:solidFill>
                  <a:srgbClr val="0000FF"/>
                </a:solidFill>
                <a:latin typeface="Lucida Console"/>
              </a:rPr>
              <a:t>)) )</a:t>
            </a:r>
            <a:endParaRPr lang="en-US" sz="2000" dirty="0"/>
          </a:p>
          <a:p>
            <a:endParaRPr lang="en-US" dirty="0"/>
          </a:p>
        </p:txBody>
      </p:sp>
      <p:sp>
        <p:nvSpPr>
          <p:cNvPr id="4" name="TextBox 3"/>
          <p:cNvSpPr txBox="1"/>
          <p:nvPr/>
        </p:nvSpPr>
        <p:spPr>
          <a:xfrm>
            <a:off x="1062639" y="4536345"/>
            <a:ext cx="6542848" cy="923330"/>
          </a:xfrm>
          <a:prstGeom prst="rect">
            <a:avLst/>
          </a:prstGeom>
          <a:noFill/>
        </p:spPr>
        <p:txBody>
          <a:bodyPr wrap="square" rtlCol="0">
            <a:spAutoFit/>
          </a:bodyPr>
          <a:lstStyle/>
          <a:p>
            <a:r>
              <a:rPr lang="en-US" dirty="0">
                <a:solidFill>
                  <a:srgbClr val="C00000"/>
                </a:solidFill>
              </a:rPr>
              <a:t>final two lines: table() returns the number of occurrences of each species, so this repeats "red" 50 times, "green3" 50 times and "blue" 50 times, to assign these colors to the circles for each species</a:t>
            </a:r>
          </a:p>
        </p:txBody>
      </p:sp>
    </p:spTree>
    <p:extLst>
      <p:ext uri="{BB962C8B-B14F-4D97-AF65-F5344CB8AC3E}">
        <p14:creationId xmlns:p14="http://schemas.microsoft.com/office/powerpoint/2010/main" val="2683937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38" y="1000125"/>
            <a:ext cx="7400925" cy="485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9857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Histograms</a:t>
            </a:r>
          </a:p>
        </p:txBody>
      </p:sp>
      <p:sp>
        <p:nvSpPr>
          <p:cNvPr id="3" name="Content Placeholder 2"/>
          <p:cNvSpPr>
            <a:spLocks noGrp="1"/>
          </p:cNvSpPr>
          <p:nvPr>
            <p:ph idx="1"/>
          </p:nvPr>
        </p:nvSpPr>
        <p:spPr/>
        <p:txBody>
          <a:bodyPr/>
          <a:lstStyle/>
          <a:p>
            <a:r>
              <a:rPr lang="en-US" dirty="0"/>
              <a:t>Quick and easy way of seeing data shape, center, </a:t>
            </a:r>
            <a:r>
              <a:rPr lang="en-US" dirty="0" err="1"/>
              <a:t>skewness</a:t>
            </a:r>
            <a:r>
              <a:rPr lang="en-US" dirty="0"/>
              <a:t>, and any outliers</a:t>
            </a:r>
          </a:p>
          <a:p>
            <a:r>
              <a:rPr lang="en-US" dirty="0"/>
              <a:t>?</a:t>
            </a:r>
            <a:r>
              <a:rPr lang="en-US" dirty="0" err="1"/>
              <a:t>hist</a:t>
            </a:r>
            <a:r>
              <a:rPr lang="en-US" dirty="0"/>
              <a:t> (many options)</a:t>
            </a:r>
          </a:p>
          <a:p>
            <a:r>
              <a:rPr lang="en-US" dirty="0"/>
              <a:t>When values are continuous, measurements are subdivided into intervals using breakpoints ("breaks")</a:t>
            </a:r>
          </a:p>
          <a:p>
            <a:r>
              <a:rPr lang="en-US" dirty="0"/>
              <a:t>Many ways of specifying breakpoints</a:t>
            </a:r>
          </a:p>
          <a:p>
            <a:pPr lvl="1"/>
            <a:r>
              <a:rPr lang="en-US" dirty="0"/>
              <a:t>Vector of breaks</a:t>
            </a:r>
          </a:p>
          <a:p>
            <a:pPr lvl="1"/>
            <a:r>
              <a:rPr lang="en-US" dirty="0"/>
              <a:t>Number of breaks</a:t>
            </a:r>
          </a:p>
          <a:p>
            <a:pPr lvl="1"/>
            <a:r>
              <a:rPr lang="en-US" dirty="0"/>
              <a:t>Name of a general built-in algorithm</a:t>
            </a:r>
          </a:p>
          <a:p>
            <a:endParaRPr lang="en-US" dirty="0"/>
          </a:p>
        </p:txBody>
      </p:sp>
    </p:spTree>
    <p:extLst>
      <p:ext uri="{BB962C8B-B14F-4D97-AF65-F5344CB8AC3E}">
        <p14:creationId xmlns:p14="http://schemas.microsoft.com/office/powerpoint/2010/main" val="3491928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67675" cy="944562"/>
          </a:xfrm>
        </p:spPr>
        <p:txBody>
          <a:bodyPr>
            <a:noAutofit/>
          </a:bodyPr>
          <a:lstStyle/>
          <a:p>
            <a:pPr algn="l"/>
            <a:r>
              <a:rPr lang="en-US" sz="1800" dirty="0" err="1">
                <a:solidFill>
                  <a:srgbClr val="0000FF"/>
                </a:solidFill>
                <a:latin typeface="Lucida Console"/>
              </a:rPr>
              <a:t>hist</a:t>
            </a:r>
            <a:r>
              <a:rPr lang="en-US" sz="1800" dirty="0">
                <a:solidFill>
                  <a:srgbClr val="0000FF"/>
                </a:solidFill>
                <a:latin typeface="Lucida Console"/>
              </a:rPr>
              <a:t>(</a:t>
            </a:r>
            <a:r>
              <a:rPr lang="en-US" sz="1800" dirty="0" err="1">
                <a:solidFill>
                  <a:srgbClr val="0000FF"/>
                </a:solidFill>
                <a:latin typeface="Lucida Console"/>
              </a:rPr>
              <a:t>iris$Petal.Length</a:t>
            </a:r>
            <a:r>
              <a:rPr lang="en-US" sz="1800" dirty="0">
                <a:solidFill>
                  <a:srgbClr val="0000FF"/>
                </a:solidFill>
                <a:latin typeface="Lucida Console"/>
              </a:rPr>
              <a:t>, main="", col="gray", </a:t>
            </a:r>
            <a:br>
              <a:rPr lang="en-US" sz="1800" dirty="0">
                <a:solidFill>
                  <a:srgbClr val="0000FF"/>
                </a:solidFill>
                <a:latin typeface="Lucida Console"/>
              </a:rPr>
            </a:br>
            <a:r>
              <a:rPr lang="en-US" sz="1800" dirty="0">
                <a:solidFill>
                  <a:srgbClr val="0000FF"/>
                </a:solidFill>
                <a:latin typeface="Lucida Console"/>
              </a:rPr>
              <a:t>     </a:t>
            </a:r>
            <a:r>
              <a:rPr lang="en-US" sz="1800" dirty="0" err="1">
                <a:solidFill>
                  <a:srgbClr val="0000FF"/>
                </a:solidFill>
                <a:latin typeface="Lucida Console"/>
              </a:rPr>
              <a:t>xlab</a:t>
            </a:r>
            <a:r>
              <a:rPr lang="en-US" sz="1800" dirty="0">
                <a:solidFill>
                  <a:srgbClr val="0000FF"/>
                </a:solidFill>
                <a:latin typeface="Lucida Console"/>
              </a:rPr>
              <a:t>="Petal length (cm)")</a:t>
            </a:r>
            <a:endParaRPr lang="en-US" sz="18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25" y="1160529"/>
            <a:ext cx="6581344" cy="5278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9188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1" y="1279243"/>
            <a:ext cx="8723998" cy="5293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title"/>
          </p:nvPr>
        </p:nvSpPr>
        <p:spPr>
          <a:xfrm>
            <a:off x="457200" y="274638"/>
            <a:ext cx="8229600" cy="944562"/>
          </a:xfrm>
        </p:spPr>
        <p:txBody>
          <a:bodyPr/>
          <a:lstStyle/>
          <a:p>
            <a:r>
              <a:rPr lang="en-US" dirty="0"/>
              <a:t>Separate plots by species</a:t>
            </a:r>
          </a:p>
        </p:txBody>
      </p:sp>
    </p:spTree>
    <p:extLst>
      <p:ext uri="{BB962C8B-B14F-4D97-AF65-F5344CB8AC3E}">
        <p14:creationId xmlns:p14="http://schemas.microsoft.com/office/powerpoint/2010/main" val="3347137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a:bodyPr>
          <a:lstStyle/>
          <a:p>
            <a:r>
              <a:rPr lang="en-US" dirty="0"/>
              <a:t>Outline</a:t>
            </a:r>
          </a:p>
        </p:txBody>
      </p:sp>
      <p:sp>
        <p:nvSpPr>
          <p:cNvPr id="3" name="Content Placeholder 2"/>
          <p:cNvSpPr>
            <a:spLocks noGrp="1"/>
          </p:cNvSpPr>
          <p:nvPr>
            <p:ph idx="1"/>
          </p:nvPr>
        </p:nvSpPr>
        <p:spPr>
          <a:xfrm>
            <a:off x="457200" y="1828800"/>
            <a:ext cx="8229600" cy="4724400"/>
          </a:xfrm>
        </p:spPr>
        <p:txBody>
          <a:bodyPr/>
          <a:lstStyle/>
          <a:p>
            <a:r>
              <a:rPr lang="en-US" dirty="0"/>
              <a:t>Probability distributions</a:t>
            </a:r>
          </a:p>
          <a:p>
            <a:r>
              <a:rPr lang="en-US" dirty="0"/>
              <a:t>Exploratory data analysis</a:t>
            </a:r>
          </a:p>
          <a:p>
            <a:r>
              <a:rPr lang="en-US" dirty="0"/>
              <a:t>Linear models</a:t>
            </a:r>
          </a:p>
        </p:txBody>
      </p:sp>
    </p:spTree>
    <p:extLst>
      <p:ext uri="{BB962C8B-B14F-4D97-AF65-F5344CB8AC3E}">
        <p14:creationId xmlns:p14="http://schemas.microsoft.com/office/powerpoint/2010/main" val="811434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density curves</a:t>
            </a:r>
          </a:p>
        </p:txBody>
      </p:sp>
      <p:sp>
        <p:nvSpPr>
          <p:cNvPr id="3" name="Content Placeholder 2"/>
          <p:cNvSpPr>
            <a:spLocks noGrp="1"/>
          </p:cNvSpPr>
          <p:nvPr>
            <p:ph idx="1"/>
          </p:nvPr>
        </p:nvSpPr>
        <p:spPr/>
        <p:txBody>
          <a:bodyPr/>
          <a:lstStyle/>
          <a:p>
            <a:r>
              <a:rPr lang="en-US" dirty="0"/>
              <a:t>Kernel density estimation using the </a:t>
            </a:r>
            <a:r>
              <a:rPr lang="en-US" sz="2400" dirty="0">
                <a:solidFill>
                  <a:srgbClr val="0000FF"/>
                </a:solidFill>
                <a:latin typeface="Lucida Console"/>
                <a:ea typeface="+mj-ea"/>
                <a:cs typeface="+mj-cs"/>
              </a:rPr>
              <a:t>density()</a:t>
            </a:r>
            <a:r>
              <a:rPr lang="en-US" dirty="0"/>
              <a:t> function is a non-parametric way of estimating the underlying probability function</a:t>
            </a:r>
          </a:p>
          <a:p>
            <a:r>
              <a:rPr lang="en-US" dirty="0"/>
              <a:t>The higher the </a:t>
            </a:r>
            <a:r>
              <a:rPr lang="en-US" b="1" dirty="0"/>
              <a:t>bandwidth</a:t>
            </a:r>
            <a:r>
              <a:rPr lang="en-US" dirty="0"/>
              <a:t> the smoother will be the resulting curve</a:t>
            </a:r>
          </a:p>
          <a:p>
            <a:r>
              <a:rPr lang="en-US" dirty="0"/>
              <a:t>Usually best to let R choose the optimal value for the bandwidth to avoid bias</a:t>
            </a:r>
          </a:p>
          <a:p>
            <a:r>
              <a:rPr lang="en-US" dirty="0"/>
              <a:t>Many different kernel density methods, best to use the default for most purposes</a:t>
            </a:r>
          </a:p>
        </p:txBody>
      </p:sp>
    </p:spTree>
    <p:extLst>
      <p:ext uri="{BB962C8B-B14F-4D97-AF65-F5344CB8AC3E}">
        <p14:creationId xmlns:p14="http://schemas.microsoft.com/office/powerpoint/2010/main" val="3826417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5" y="274638"/>
            <a:ext cx="8829675" cy="1668462"/>
          </a:xfrm>
        </p:spPr>
        <p:txBody>
          <a:bodyPr>
            <a:noAutofit/>
          </a:bodyPr>
          <a:lstStyle/>
          <a:p>
            <a:pPr algn="l"/>
            <a:r>
              <a:rPr lang="en-US" sz="1600" dirty="0" err="1">
                <a:solidFill>
                  <a:srgbClr val="0000FF"/>
                </a:solidFill>
                <a:latin typeface="Lucida Console"/>
              </a:rPr>
              <a:t>hist</a:t>
            </a:r>
            <a:r>
              <a:rPr lang="en-US" sz="1600" dirty="0">
                <a:solidFill>
                  <a:srgbClr val="0000FF"/>
                </a:solidFill>
                <a:latin typeface="Lucida Console"/>
              </a:rPr>
              <a:t>(</a:t>
            </a:r>
            <a:r>
              <a:rPr lang="en-US" sz="1600" dirty="0" err="1">
                <a:solidFill>
                  <a:srgbClr val="0000FF"/>
                </a:solidFill>
                <a:latin typeface="Lucida Console"/>
              </a:rPr>
              <a:t>iris$Petal.Length</a:t>
            </a:r>
            <a:r>
              <a:rPr lang="en-US" sz="1600" dirty="0">
                <a:solidFill>
                  <a:srgbClr val="0000FF"/>
                </a:solidFill>
                <a:latin typeface="Lucida Console"/>
              </a:rPr>
              <a:t>, main="", col="gray", </a:t>
            </a:r>
            <a:r>
              <a:rPr lang="en-US" sz="1600" dirty="0" err="1">
                <a:solidFill>
                  <a:srgbClr val="0000FF"/>
                </a:solidFill>
                <a:latin typeface="Lucida Console"/>
              </a:rPr>
              <a:t>xlab</a:t>
            </a:r>
            <a:r>
              <a:rPr lang="en-US" sz="1600" dirty="0">
                <a:solidFill>
                  <a:srgbClr val="0000FF"/>
                </a:solidFill>
                <a:latin typeface="Lucida Console"/>
              </a:rPr>
              <a:t>="Petal length (cm)",</a:t>
            </a:r>
            <a:br>
              <a:rPr lang="en-US" sz="1600" dirty="0">
                <a:solidFill>
                  <a:srgbClr val="0000FF"/>
                </a:solidFill>
                <a:latin typeface="Lucida Console"/>
              </a:rPr>
            </a:br>
            <a:r>
              <a:rPr lang="en-US" sz="1600" dirty="0">
                <a:solidFill>
                  <a:srgbClr val="0000FF"/>
                </a:solidFill>
                <a:latin typeface="Lucida Console"/>
              </a:rPr>
              <a:t>     </a:t>
            </a:r>
            <a:r>
              <a:rPr lang="en-US" sz="1600" dirty="0" err="1">
                <a:solidFill>
                  <a:srgbClr val="FF0000"/>
                </a:solidFill>
                <a:latin typeface="Lucida Console"/>
              </a:rPr>
              <a:t>freq</a:t>
            </a:r>
            <a:r>
              <a:rPr lang="en-US" sz="1600" dirty="0">
                <a:solidFill>
                  <a:srgbClr val="FF0000"/>
                </a:solidFill>
                <a:latin typeface="Lucida Console"/>
              </a:rPr>
              <a:t>=F</a:t>
            </a:r>
            <a:r>
              <a:rPr lang="en-US" sz="1600" dirty="0">
                <a:solidFill>
                  <a:srgbClr val="0000FF"/>
                </a:solidFill>
                <a:latin typeface="Lucida Console"/>
              </a:rPr>
              <a:t>)</a:t>
            </a:r>
            <a:br>
              <a:rPr lang="en-US" sz="1600" dirty="0">
                <a:solidFill>
                  <a:srgbClr val="0000FF"/>
                </a:solidFill>
                <a:latin typeface="Lucida Console"/>
              </a:rPr>
            </a:br>
            <a:r>
              <a:rPr lang="en-US" sz="1600" dirty="0">
                <a:solidFill>
                  <a:srgbClr val="0000FF"/>
                </a:solidFill>
                <a:latin typeface="Lucida Console"/>
              </a:rPr>
              <a:t>lines(</a:t>
            </a:r>
            <a:r>
              <a:rPr lang="en-US" sz="1600" b="1" dirty="0">
                <a:solidFill>
                  <a:srgbClr val="FF0000"/>
                </a:solidFill>
                <a:latin typeface="Lucida Console"/>
              </a:rPr>
              <a:t>density</a:t>
            </a:r>
            <a:r>
              <a:rPr lang="en-US" sz="1600" dirty="0">
                <a:solidFill>
                  <a:srgbClr val="0000FF"/>
                </a:solidFill>
                <a:latin typeface="Lucida Console"/>
              </a:rPr>
              <a:t>(</a:t>
            </a:r>
            <a:r>
              <a:rPr lang="en-US" sz="1600" dirty="0" err="1">
                <a:solidFill>
                  <a:srgbClr val="0000FF"/>
                </a:solidFill>
                <a:latin typeface="Lucida Console"/>
              </a:rPr>
              <a:t>iris$Petal.Length</a:t>
            </a:r>
            <a:r>
              <a:rPr lang="en-US" sz="1600" dirty="0">
                <a:solidFill>
                  <a:srgbClr val="0000FF"/>
                </a:solidFill>
                <a:latin typeface="Lucida Console"/>
              </a:rPr>
              <a:t>), </a:t>
            </a:r>
            <a:r>
              <a:rPr lang="en-US" sz="1600" dirty="0" err="1">
                <a:solidFill>
                  <a:srgbClr val="0000FF"/>
                </a:solidFill>
                <a:latin typeface="Lucida Console"/>
              </a:rPr>
              <a:t>lwd</a:t>
            </a:r>
            <a:r>
              <a:rPr lang="en-US" sz="1600" dirty="0">
                <a:solidFill>
                  <a:srgbClr val="0000FF"/>
                </a:solidFill>
                <a:latin typeface="Lucida Console"/>
              </a:rPr>
              <a:t>=2, col="red")</a:t>
            </a:r>
            <a:br>
              <a:rPr lang="en-US" sz="1600" dirty="0">
                <a:solidFill>
                  <a:srgbClr val="0000FF"/>
                </a:solidFill>
                <a:latin typeface="Lucida Console"/>
              </a:rPr>
            </a:br>
            <a:r>
              <a:rPr lang="en-US" sz="1600" dirty="0">
                <a:solidFill>
                  <a:srgbClr val="0000FF"/>
                </a:solidFill>
                <a:latin typeface="Lucida Console"/>
              </a:rPr>
              <a:t>lines(</a:t>
            </a:r>
            <a:r>
              <a:rPr lang="en-US" sz="1600" b="1" dirty="0">
                <a:solidFill>
                  <a:srgbClr val="FF0000"/>
                </a:solidFill>
                <a:latin typeface="Lucida Console"/>
              </a:rPr>
              <a:t>density</a:t>
            </a:r>
            <a:r>
              <a:rPr lang="en-US" sz="1600" dirty="0">
                <a:solidFill>
                  <a:srgbClr val="0000FF"/>
                </a:solidFill>
                <a:latin typeface="Lucida Console"/>
              </a:rPr>
              <a:t>(</a:t>
            </a:r>
            <a:r>
              <a:rPr lang="en-US" sz="1600" dirty="0" err="1">
                <a:solidFill>
                  <a:srgbClr val="0000FF"/>
                </a:solidFill>
                <a:latin typeface="Lucida Console"/>
              </a:rPr>
              <a:t>iris$Petal.Length,</a:t>
            </a:r>
            <a:r>
              <a:rPr lang="en-US" sz="1600" dirty="0" err="1">
                <a:solidFill>
                  <a:srgbClr val="FF0000"/>
                </a:solidFill>
                <a:latin typeface="Lucida Console"/>
              </a:rPr>
              <a:t>adjust</a:t>
            </a:r>
            <a:r>
              <a:rPr lang="en-US" sz="1600" dirty="0">
                <a:solidFill>
                  <a:srgbClr val="FF0000"/>
                </a:solidFill>
                <a:latin typeface="Lucida Console"/>
              </a:rPr>
              <a:t>=0.4</a:t>
            </a:r>
            <a:r>
              <a:rPr lang="en-US" sz="1600" dirty="0">
                <a:solidFill>
                  <a:srgbClr val="0000FF"/>
                </a:solidFill>
                <a:latin typeface="Lucida Console"/>
              </a:rPr>
              <a:t>), </a:t>
            </a:r>
            <a:r>
              <a:rPr lang="en-US" sz="1600" dirty="0" err="1">
                <a:solidFill>
                  <a:srgbClr val="0000FF"/>
                </a:solidFill>
                <a:latin typeface="Lucida Console"/>
              </a:rPr>
              <a:t>lwd</a:t>
            </a:r>
            <a:r>
              <a:rPr lang="en-US" sz="1600" dirty="0">
                <a:solidFill>
                  <a:srgbClr val="0000FF"/>
                </a:solidFill>
                <a:latin typeface="Lucida Console"/>
              </a:rPr>
              <a:t>=2, col="blue")</a:t>
            </a:r>
            <a:br>
              <a:rPr lang="en-US" sz="1600" dirty="0">
                <a:solidFill>
                  <a:srgbClr val="0000FF"/>
                </a:solidFill>
                <a:latin typeface="Lucida Console"/>
              </a:rPr>
            </a:br>
            <a:r>
              <a:rPr lang="en-US" sz="1600" dirty="0">
                <a:solidFill>
                  <a:srgbClr val="0000FF"/>
                </a:solidFill>
                <a:latin typeface="Lucida Console"/>
              </a:rPr>
              <a:t>lines(</a:t>
            </a:r>
            <a:r>
              <a:rPr lang="en-US" sz="1600" b="1" dirty="0">
                <a:solidFill>
                  <a:srgbClr val="FF0000"/>
                </a:solidFill>
                <a:latin typeface="Lucida Console"/>
              </a:rPr>
              <a:t>density</a:t>
            </a:r>
            <a:r>
              <a:rPr lang="en-US" sz="1600" dirty="0">
                <a:solidFill>
                  <a:srgbClr val="0000FF"/>
                </a:solidFill>
                <a:latin typeface="Lucida Console"/>
              </a:rPr>
              <a:t>(</a:t>
            </a:r>
            <a:r>
              <a:rPr lang="en-US" sz="1600" dirty="0" err="1">
                <a:solidFill>
                  <a:srgbClr val="0000FF"/>
                </a:solidFill>
                <a:latin typeface="Lucida Console"/>
              </a:rPr>
              <a:t>iris$Petal.Length,</a:t>
            </a:r>
            <a:r>
              <a:rPr lang="en-US" sz="1600" dirty="0" err="1">
                <a:solidFill>
                  <a:srgbClr val="FF0000"/>
                </a:solidFill>
                <a:latin typeface="Lucida Console"/>
              </a:rPr>
              <a:t>adjust</a:t>
            </a:r>
            <a:r>
              <a:rPr lang="en-US" sz="1600" dirty="0">
                <a:solidFill>
                  <a:srgbClr val="FF0000"/>
                </a:solidFill>
                <a:latin typeface="Lucida Console"/>
              </a:rPr>
              <a:t>=2</a:t>
            </a:r>
            <a:r>
              <a:rPr lang="en-US" sz="1600" dirty="0">
                <a:solidFill>
                  <a:srgbClr val="0000FF"/>
                </a:solidFill>
                <a:latin typeface="Lucida Console"/>
              </a:rPr>
              <a:t>), </a:t>
            </a:r>
            <a:r>
              <a:rPr lang="en-US" sz="1600" dirty="0" err="1">
                <a:solidFill>
                  <a:srgbClr val="0000FF"/>
                </a:solidFill>
                <a:latin typeface="Lucida Console"/>
              </a:rPr>
              <a:t>lwd</a:t>
            </a:r>
            <a:r>
              <a:rPr lang="en-US" sz="1600" dirty="0">
                <a:solidFill>
                  <a:srgbClr val="0000FF"/>
                </a:solidFill>
                <a:latin typeface="Lucida Console"/>
              </a:rPr>
              <a:t>=2, col="green3")</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5950" y="2054408"/>
            <a:ext cx="5819774" cy="4651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152775" y="2667000"/>
            <a:ext cx="1199367" cy="646331"/>
          </a:xfrm>
          <a:prstGeom prst="rect">
            <a:avLst/>
          </a:prstGeom>
          <a:noFill/>
        </p:spPr>
        <p:txBody>
          <a:bodyPr wrap="none" rtlCol="0">
            <a:spAutoFit/>
          </a:bodyPr>
          <a:lstStyle/>
          <a:p>
            <a:r>
              <a:rPr lang="en-US" dirty="0">
                <a:solidFill>
                  <a:srgbClr val="0133BF"/>
                </a:solidFill>
              </a:rPr>
              <a:t>Smaller </a:t>
            </a:r>
          </a:p>
          <a:p>
            <a:r>
              <a:rPr lang="en-US" dirty="0">
                <a:solidFill>
                  <a:srgbClr val="0133BF"/>
                </a:solidFill>
              </a:rPr>
              <a:t>bandwidth</a:t>
            </a:r>
          </a:p>
        </p:txBody>
      </p:sp>
      <p:sp>
        <p:nvSpPr>
          <p:cNvPr id="6" name="TextBox 5"/>
          <p:cNvSpPr txBox="1"/>
          <p:nvPr/>
        </p:nvSpPr>
        <p:spPr>
          <a:xfrm>
            <a:off x="3419475" y="4200525"/>
            <a:ext cx="1199367" cy="646331"/>
          </a:xfrm>
          <a:prstGeom prst="rect">
            <a:avLst/>
          </a:prstGeom>
          <a:noFill/>
        </p:spPr>
        <p:txBody>
          <a:bodyPr wrap="none" rtlCol="0">
            <a:spAutoFit/>
          </a:bodyPr>
          <a:lstStyle/>
          <a:p>
            <a:r>
              <a:rPr lang="en-US" dirty="0">
                <a:solidFill>
                  <a:srgbClr val="C00000"/>
                </a:solidFill>
              </a:rPr>
              <a:t>Default</a:t>
            </a:r>
          </a:p>
          <a:p>
            <a:r>
              <a:rPr lang="en-US" dirty="0">
                <a:solidFill>
                  <a:srgbClr val="C00000"/>
                </a:solidFill>
              </a:rPr>
              <a:t>bandwidth</a:t>
            </a:r>
          </a:p>
        </p:txBody>
      </p:sp>
      <p:sp>
        <p:nvSpPr>
          <p:cNvPr id="7" name="TextBox 6"/>
          <p:cNvSpPr txBox="1"/>
          <p:nvPr/>
        </p:nvSpPr>
        <p:spPr>
          <a:xfrm>
            <a:off x="6991350" y="4695825"/>
            <a:ext cx="1199367" cy="646331"/>
          </a:xfrm>
          <a:prstGeom prst="rect">
            <a:avLst/>
          </a:prstGeom>
          <a:noFill/>
        </p:spPr>
        <p:txBody>
          <a:bodyPr wrap="none" rtlCol="0">
            <a:spAutoFit/>
          </a:bodyPr>
          <a:lstStyle/>
          <a:p>
            <a:r>
              <a:rPr lang="en-US" dirty="0">
                <a:solidFill>
                  <a:srgbClr val="00B050"/>
                </a:solidFill>
              </a:rPr>
              <a:t>Higher</a:t>
            </a:r>
          </a:p>
          <a:p>
            <a:r>
              <a:rPr lang="en-US" dirty="0">
                <a:solidFill>
                  <a:srgbClr val="00B050"/>
                </a:solidFill>
              </a:rPr>
              <a:t>bandwidth</a:t>
            </a:r>
          </a:p>
        </p:txBody>
      </p:sp>
    </p:spTree>
    <p:extLst>
      <p:ext uri="{BB962C8B-B14F-4D97-AF65-F5344CB8AC3E}">
        <p14:creationId xmlns:p14="http://schemas.microsoft.com/office/powerpoint/2010/main" val="4212007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useful plots</a:t>
            </a:r>
          </a:p>
        </p:txBody>
      </p:sp>
      <p:graphicFrame>
        <p:nvGraphicFramePr>
          <p:cNvPr id="4" name="Group 45"/>
          <p:cNvGraphicFramePr>
            <a:graphicFrameLocks noGrp="1"/>
          </p:cNvGraphicFramePr>
          <p:nvPr>
            <p:ph idx="1"/>
            <p:extLst>
              <p:ext uri="{D42A27DB-BD31-4B8C-83A1-F6EECF244321}">
                <p14:modId xmlns:p14="http://schemas.microsoft.com/office/powerpoint/2010/main" val="3917231547"/>
              </p:ext>
            </p:extLst>
          </p:nvPr>
        </p:nvGraphicFramePr>
        <p:xfrm>
          <a:off x="438150" y="1581150"/>
          <a:ext cx="8562975" cy="4572000"/>
        </p:xfrm>
        <a:graphic>
          <a:graphicData uri="http://schemas.openxmlformats.org/drawingml/2006/table">
            <a:tbl>
              <a:tblPr/>
              <a:tblGrid>
                <a:gridCol w="6257925">
                  <a:extLst>
                    <a:ext uri="{9D8B030D-6E8A-4147-A177-3AD203B41FA5}">
                      <a16:colId xmlns:a16="http://schemas.microsoft.com/office/drawing/2014/main" val="20000"/>
                    </a:ext>
                  </a:extLst>
                </a:gridCol>
                <a:gridCol w="2305050">
                  <a:extLst>
                    <a:ext uri="{9D8B030D-6E8A-4147-A177-3AD203B41FA5}">
                      <a16:colId xmlns:a16="http://schemas.microsoft.com/office/drawing/2014/main" val="20001"/>
                    </a:ext>
                  </a:extLst>
                </a:gridCol>
              </a:tblGrid>
              <a:tr h="452438">
                <a:tc>
                  <a:txBody>
                    <a:bodyPr/>
                    <a:lstStyle/>
                    <a:p>
                      <a:pPr marL="0" marR="0" lvl="0" indent="0" algn="l" defTabSz="914400" rtl="0" eaLnBrk="0" fontAlgn="base" latinLnBrk="0" hangingPunct="0">
                        <a:lnSpc>
                          <a:spcPct val="100000"/>
                        </a:lnSpc>
                        <a:spcBef>
                          <a:spcPct val="20000"/>
                        </a:spcBef>
                        <a:spcAft>
                          <a:spcPct val="25000"/>
                        </a:spcAft>
                        <a:buClrTx/>
                        <a:buSzTx/>
                        <a:buFontTx/>
                        <a:buNone/>
                        <a:tabLst/>
                      </a:pPr>
                      <a:r>
                        <a:rPr kumimoji="0" lang="en-US" sz="2400" b="1" i="0" u="none" strike="noStrike" cap="none" normalizeH="0" baseline="0" dirty="0">
                          <a:ln>
                            <a:noFill/>
                          </a:ln>
                          <a:solidFill>
                            <a:schemeClr val="tx1"/>
                          </a:solidFill>
                          <a:effectLst/>
                          <a:latin typeface="+mn-lt"/>
                        </a:rPr>
                        <a:t>Plot</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25000"/>
                        </a:spcAft>
                        <a:buClrTx/>
                        <a:buSzTx/>
                        <a:buFontTx/>
                        <a:buNone/>
                        <a:tabLst/>
                      </a:pPr>
                      <a:r>
                        <a:rPr kumimoji="0" lang="en-US" sz="2400" b="1" i="0" u="none" strike="noStrike" cap="none" normalizeH="0" baseline="0" dirty="0">
                          <a:ln>
                            <a:noFill/>
                          </a:ln>
                          <a:solidFill>
                            <a:schemeClr val="tx1"/>
                          </a:solidFill>
                          <a:effectLst/>
                          <a:latin typeface="+mn-lt"/>
                        </a:rPr>
                        <a:t>R function</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438">
                <a:tc>
                  <a:txBody>
                    <a:bodyPr/>
                    <a:lstStyle/>
                    <a:p>
                      <a:pPr marL="0" marR="0" lvl="0" indent="0" algn="l" defTabSz="914400" rtl="0" eaLnBrk="0" fontAlgn="base" latinLnBrk="0" hangingPunct="0">
                        <a:lnSpc>
                          <a:spcPct val="100000"/>
                        </a:lnSpc>
                        <a:spcBef>
                          <a:spcPct val="20000"/>
                        </a:spcBef>
                        <a:spcAft>
                          <a:spcPct val="25000"/>
                        </a:spcAft>
                        <a:buClrTx/>
                        <a:buSzTx/>
                        <a:buFontTx/>
                        <a:buNone/>
                        <a:tabLst/>
                      </a:pPr>
                      <a:r>
                        <a:rPr kumimoji="0" lang="en-US" sz="2400" b="0" i="0" u="none" strike="noStrike" cap="none" normalizeH="0" baseline="0" dirty="0" err="1">
                          <a:ln>
                            <a:noFill/>
                          </a:ln>
                          <a:solidFill>
                            <a:schemeClr val="tx1"/>
                          </a:solidFill>
                          <a:effectLst/>
                          <a:latin typeface="+mn-lt"/>
                        </a:rPr>
                        <a:t>Barplot</a:t>
                      </a:r>
                      <a:endParaRPr kumimoji="0" lang="en-US" sz="2400" b="0" i="0" u="none" strike="noStrike" cap="none" normalizeH="0" baseline="0" dirty="0">
                        <a:ln>
                          <a:noFill/>
                        </a:ln>
                        <a:solidFill>
                          <a:schemeClr val="tx1"/>
                        </a:solidFill>
                        <a:effectLst/>
                        <a:latin typeface="+mn-lt"/>
                      </a:endParaRP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25000"/>
                        </a:spcAft>
                        <a:buClrTx/>
                        <a:buSzTx/>
                        <a:buFontTx/>
                        <a:buNone/>
                        <a:tabLst/>
                      </a:pPr>
                      <a:r>
                        <a:rPr kumimoji="0" lang="en-US" sz="2000" b="0" i="0" u="none" strike="noStrike" cap="none" normalizeH="0" baseline="0" dirty="0" err="1">
                          <a:ln>
                            <a:noFill/>
                          </a:ln>
                          <a:solidFill>
                            <a:schemeClr val="tx1"/>
                          </a:solidFill>
                          <a:effectLst/>
                          <a:latin typeface="Lucida Console" panose="020B0609040504020204" pitchFamily="49" charset="0"/>
                        </a:rPr>
                        <a:t>barplot</a:t>
                      </a:r>
                      <a:r>
                        <a:rPr kumimoji="0" lang="en-US" sz="2000" b="0" i="0" u="none" strike="noStrike" cap="none" normalizeH="0" baseline="0" dirty="0">
                          <a:ln>
                            <a:noFill/>
                          </a:ln>
                          <a:solidFill>
                            <a:schemeClr val="tx1"/>
                          </a:solidFill>
                          <a:effectLst/>
                          <a:latin typeface="Lucida Console" panose="020B0609040504020204" pitchFamily="49" charset="0"/>
                        </a:rPr>
                        <a:t>()</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2438">
                <a:tc>
                  <a:txBody>
                    <a:bodyPr/>
                    <a:lstStyle/>
                    <a:p>
                      <a:pPr marL="0" marR="0" lvl="0" indent="0" algn="l" defTabSz="914400" rtl="0" eaLnBrk="0" fontAlgn="base" latinLnBrk="0" hangingPunct="0">
                        <a:lnSpc>
                          <a:spcPct val="100000"/>
                        </a:lnSpc>
                        <a:spcBef>
                          <a:spcPct val="20000"/>
                        </a:spcBef>
                        <a:spcAft>
                          <a:spcPct val="25000"/>
                        </a:spcAft>
                        <a:buClrTx/>
                        <a:buSzTx/>
                        <a:buFontTx/>
                        <a:buNone/>
                        <a:tabLst/>
                      </a:pPr>
                      <a:r>
                        <a:rPr kumimoji="0" lang="en-US" sz="2400" b="0" i="0" u="none" strike="noStrike" cap="none" normalizeH="0" baseline="0" dirty="0">
                          <a:ln>
                            <a:noFill/>
                          </a:ln>
                          <a:solidFill>
                            <a:schemeClr val="tx1"/>
                          </a:solidFill>
                          <a:effectLst/>
                          <a:latin typeface="+mn-lt"/>
                        </a:rPr>
                        <a:t>Contour lines of two-dimensional distribution</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25000"/>
                        </a:spcAft>
                        <a:buClrTx/>
                        <a:buSzTx/>
                        <a:buFontTx/>
                        <a:buNone/>
                        <a:tabLst/>
                      </a:pPr>
                      <a:r>
                        <a:rPr kumimoji="0" lang="en-US" sz="2000" b="0" i="0" u="none" strike="noStrike" cap="none" normalizeH="0" baseline="0" dirty="0">
                          <a:ln>
                            <a:noFill/>
                          </a:ln>
                          <a:solidFill>
                            <a:schemeClr val="tx1"/>
                          </a:solidFill>
                          <a:effectLst/>
                          <a:latin typeface="Lucida Console" panose="020B0609040504020204" pitchFamily="49" charset="0"/>
                        </a:rPr>
                        <a:t>contour()</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2438">
                <a:tc>
                  <a:txBody>
                    <a:bodyPr/>
                    <a:lstStyle/>
                    <a:p>
                      <a:pPr marL="0" marR="0" lvl="0" indent="0" algn="l" defTabSz="914400" rtl="0" eaLnBrk="0" fontAlgn="base" latinLnBrk="0" hangingPunct="0">
                        <a:lnSpc>
                          <a:spcPct val="100000"/>
                        </a:lnSpc>
                        <a:spcBef>
                          <a:spcPct val="20000"/>
                        </a:spcBef>
                        <a:spcAft>
                          <a:spcPct val="25000"/>
                        </a:spcAft>
                        <a:buClrTx/>
                        <a:buSzTx/>
                        <a:buFontTx/>
                        <a:buNone/>
                        <a:tabLst/>
                      </a:pPr>
                      <a:r>
                        <a:rPr kumimoji="0" lang="en-US" sz="2400" b="0" i="0" u="none" strike="noStrike" cap="none" normalizeH="0" baseline="0" dirty="0">
                          <a:ln>
                            <a:noFill/>
                          </a:ln>
                          <a:solidFill>
                            <a:schemeClr val="tx1"/>
                          </a:solidFill>
                          <a:effectLst/>
                          <a:latin typeface="+mn-lt"/>
                        </a:rPr>
                        <a:t>Plot of two variables conditioned on the other</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25000"/>
                        </a:spcAft>
                        <a:buClrTx/>
                        <a:buSzTx/>
                        <a:buFontTx/>
                        <a:buNone/>
                        <a:tabLst/>
                      </a:pPr>
                      <a:r>
                        <a:rPr kumimoji="0" lang="en-US" sz="2000" b="0" i="0" u="none" strike="noStrike" cap="none" normalizeH="0" baseline="0" dirty="0" err="1">
                          <a:ln>
                            <a:noFill/>
                          </a:ln>
                          <a:solidFill>
                            <a:schemeClr val="tx1"/>
                          </a:solidFill>
                          <a:effectLst/>
                          <a:latin typeface="Lucida Console" panose="020B0609040504020204" pitchFamily="49" charset="0"/>
                        </a:rPr>
                        <a:t>coplot</a:t>
                      </a:r>
                      <a:r>
                        <a:rPr kumimoji="0" lang="en-US" sz="2000" b="0" i="0" u="none" strike="noStrike" cap="none" normalizeH="0" baseline="0" dirty="0">
                          <a:ln>
                            <a:noFill/>
                          </a:ln>
                          <a:solidFill>
                            <a:schemeClr val="tx1"/>
                          </a:solidFill>
                          <a:effectLst/>
                          <a:latin typeface="Lucida Console" panose="020B0609040504020204" pitchFamily="49" charset="0"/>
                        </a:rPr>
                        <a:t>()</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4025">
                <a:tc>
                  <a:txBody>
                    <a:bodyPr/>
                    <a:lstStyle/>
                    <a:p>
                      <a:pPr marL="0" marR="0" lvl="0" indent="0" algn="l" defTabSz="914400" rtl="0" eaLnBrk="0" fontAlgn="base" latinLnBrk="0" hangingPunct="0">
                        <a:lnSpc>
                          <a:spcPct val="100000"/>
                        </a:lnSpc>
                        <a:spcBef>
                          <a:spcPct val="20000"/>
                        </a:spcBef>
                        <a:spcAft>
                          <a:spcPct val="25000"/>
                        </a:spcAft>
                        <a:buClrTx/>
                        <a:buSzTx/>
                        <a:buFontTx/>
                        <a:buNone/>
                        <a:tabLst/>
                      </a:pPr>
                      <a:r>
                        <a:rPr kumimoji="0" lang="en-US" sz="2400" b="0" i="0" u="none" strike="noStrike" cap="none" normalizeH="0" baseline="0" dirty="0">
                          <a:ln>
                            <a:noFill/>
                          </a:ln>
                          <a:solidFill>
                            <a:schemeClr val="tx1"/>
                          </a:solidFill>
                          <a:effectLst/>
                          <a:latin typeface="+mn-lt"/>
                        </a:rPr>
                        <a:t>Represent 3-D using shaded squares</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25000"/>
                        </a:spcAft>
                        <a:buClrTx/>
                        <a:buSzTx/>
                        <a:buFontTx/>
                        <a:buNone/>
                        <a:tabLst/>
                      </a:pPr>
                      <a:r>
                        <a:rPr kumimoji="0" lang="en-US" sz="2000" b="0" i="0" u="none" strike="noStrike" cap="none" normalizeH="0" baseline="0" dirty="0">
                          <a:ln>
                            <a:noFill/>
                          </a:ln>
                          <a:solidFill>
                            <a:schemeClr val="tx1"/>
                          </a:solidFill>
                          <a:effectLst/>
                          <a:latin typeface="Lucida Console" panose="020B0609040504020204" pitchFamily="49" charset="0"/>
                        </a:rPr>
                        <a:t>image()</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4025">
                <a:tc>
                  <a:txBody>
                    <a:bodyPr/>
                    <a:lstStyle/>
                    <a:p>
                      <a:pPr marL="0" marR="0" lvl="0" indent="0" algn="l" defTabSz="914400" rtl="0" eaLnBrk="0" fontAlgn="base" latinLnBrk="0" hangingPunct="0">
                        <a:lnSpc>
                          <a:spcPct val="100000"/>
                        </a:lnSpc>
                        <a:spcBef>
                          <a:spcPct val="20000"/>
                        </a:spcBef>
                        <a:spcAft>
                          <a:spcPct val="25000"/>
                        </a:spcAft>
                        <a:buClrTx/>
                        <a:buSzTx/>
                        <a:buFontTx/>
                        <a:buNone/>
                        <a:tabLst/>
                      </a:pPr>
                      <a:r>
                        <a:rPr kumimoji="0" lang="en-US" sz="2400" b="0" i="0" u="none" strike="noStrike" cap="none" normalizeH="0" baseline="0" dirty="0" err="1">
                          <a:ln>
                            <a:noFill/>
                          </a:ln>
                          <a:solidFill>
                            <a:schemeClr val="tx1"/>
                          </a:solidFill>
                          <a:effectLst/>
                          <a:latin typeface="+mn-lt"/>
                        </a:rPr>
                        <a:t>Dotchart</a:t>
                      </a:r>
                      <a:endParaRPr kumimoji="0" lang="en-US" sz="2400" b="0" i="0" u="none" strike="noStrike" cap="none" normalizeH="0" baseline="0" dirty="0">
                        <a:ln>
                          <a:noFill/>
                        </a:ln>
                        <a:solidFill>
                          <a:schemeClr val="tx1"/>
                        </a:solidFill>
                        <a:effectLst/>
                        <a:latin typeface="+mn-lt"/>
                      </a:endParaRP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25000"/>
                        </a:spcAft>
                        <a:buClrTx/>
                        <a:buSzTx/>
                        <a:buFontTx/>
                        <a:buNone/>
                        <a:tabLst/>
                      </a:pPr>
                      <a:r>
                        <a:rPr kumimoji="0" lang="en-US" sz="2000" b="0" i="0" u="none" strike="noStrike" cap="none" normalizeH="0" baseline="0" dirty="0" err="1">
                          <a:ln>
                            <a:noFill/>
                          </a:ln>
                          <a:solidFill>
                            <a:schemeClr val="tx1"/>
                          </a:solidFill>
                          <a:effectLst/>
                          <a:latin typeface="Lucida Console" panose="020B0609040504020204" pitchFamily="49" charset="0"/>
                        </a:rPr>
                        <a:t>dotchart</a:t>
                      </a:r>
                      <a:r>
                        <a:rPr kumimoji="0" lang="en-US" sz="2000" b="0" i="0" u="none" strike="noStrike" cap="none" normalizeH="0" baseline="0" dirty="0">
                          <a:ln>
                            <a:noFill/>
                          </a:ln>
                          <a:solidFill>
                            <a:schemeClr val="tx1"/>
                          </a:solidFill>
                          <a:effectLst/>
                          <a:latin typeface="Lucida Console" panose="020B0609040504020204" pitchFamily="49" charset="0"/>
                        </a:rPr>
                        <a:t>()</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2438">
                <a:tc>
                  <a:txBody>
                    <a:bodyPr/>
                    <a:lstStyle/>
                    <a:p>
                      <a:pPr marL="0" marR="0" lvl="0" indent="0" algn="l" defTabSz="914400" rtl="0" eaLnBrk="0" fontAlgn="base" latinLnBrk="0" hangingPunct="0">
                        <a:lnSpc>
                          <a:spcPct val="100000"/>
                        </a:lnSpc>
                        <a:spcBef>
                          <a:spcPct val="20000"/>
                        </a:spcBef>
                        <a:spcAft>
                          <a:spcPct val="25000"/>
                        </a:spcAft>
                        <a:buClrTx/>
                        <a:buSzTx/>
                        <a:buFontTx/>
                        <a:buNone/>
                        <a:tabLst/>
                      </a:pPr>
                      <a:r>
                        <a:rPr kumimoji="0" lang="en-US" sz="2400" b="0" i="0" u="none" strike="noStrike" cap="none" normalizeH="0" baseline="0" dirty="0">
                          <a:ln>
                            <a:noFill/>
                          </a:ln>
                          <a:solidFill>
                            <a:schemeClr val="tx1"/>
                          </a:solidFill>
                          <a:effectLst/>
                          <a:latin typeface="+mn-lt"/>
                        </a:rPr>
                        <a:t>Pie chart</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25000"/>
                        </a:spcAft>
                        <a:buClrTx/>
                        <a:buSzTx/>
                        <a:buFontTx/>
                        <a:buNone/>
                        <a:tabLst/>
                      </a:pPr>
                      <a:r>
                        <a:rPr kumimoji="0" lang="en-US" sz="2000" b="0" i="0" u="none" strike="noStrike" cap="none" normalizeH="0" baseline="0" dirty="0">
                          <a:ln>
                            <a:noFill/>
                          </a:ln>
                          <a:solidFill>
                            <a:schemeClr val="tx1"/>
                          </a:solidFill>
                          <a:effectLst/>
                          <a:latin typeface="Lucida Console" panose="020B0609040504020204" pitchFamily="49" charset="0"/>
                        </a:rPr>
                        <a:t>pie()</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2438">
                <a:tc>
                  <a:txBody>
                    <a:bodyPr/>
                    <a:lstStyle/>
                    <a:p>
                      <a:pPr marL="0" marR="0" lvl="0" indent="0" algn="l" defTabSz="914400" rtl="0" eaLnBrk="0" fontAlgn="base" latinLnBrk="0" hangingPunct="0">
                        <a:lnSpc>
                          <a:spcPct val="100000"/>
                        </a:lnSpc>
                        <a:spcBef>
                          <a:spcPct val="20000"/>
                        </a:spcBef>
                        <a:spcAft>
                          <a:spcPct val="25000"/>
                        </a:spcAft>
                        <a:buClrTx/>
                        <a:buSzTx/>
                        <a:buFontTx/>
                        <a:buNone/>
                        <a:tabLst/>
                      </a:pPr>
                      <a:r>
                        <a:rPr kumimoji="0" lang="en-US" sz="2400" b="0" i="0" u="none" strike="noStrike" cap="none" normalizeH="0" baseline="0" dirty="0">
                          <a:ln>
                            <a:noFill/>
                          </a:ln>
                          <a:solidFill>
                            <a:schemeClr val="tx1"/>
                          </a:solidFill>
                          <a:effectLst/>
                          <a:latin typeface="+mn-lt"/>
                        </a:rPr>
                        <a:t>3-dimensional surface plot</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25000"/>
                        </a:spcAft>
                        <a:buClrTx/>
                        <a:buSzTx/>
                        <a:buFontTx/>
                        <a:buNone/>
                        <a:tabLst/>
                      </a:pPr>
                      <a:r>
                        <a:rPr kumimoji="0" lang="en-US" sz="2000" b="0" i="0" u="none" strike="noStrike" cap="none" normalizeH="0" baseline="0" dirty="0" err="1">
                          <a:ln>
                            <a:noFill/>
                          </a:ln>
                          <a:solidFill>
                            <a:schemeClr val="tx1"/>
                          </a:solidFill>
                          <a:effectLst/>
                          <a:latin typeface="Lucida Console" panose="020B0609040504020204" pitchFamily="49" charset="0"/>
                        </a:rPr>
                        <a:t>persp</a:t>
                      </a:r>
                      <a:r>
                        <a:rPr kumimoji="0" lang="en-US" sz="2000" b="0" i="0" u="none" strike="noStrike" cap="none" normalizeH="0" baseline="0" dirty="0">
                          <a:ln>
                            <a:noFill/>
                          </a:ln>
                          <a:solidFill>
                            <a:schemeClr val="tx1"/>
                          </a:solidFill>
                          <a:effectLst/>
                          <a:latin typeface="Lucida Console" panose="020B0609040504020204" pitchFamily="49" charset="0"/>
                        </a:rPr>
                        <a:t>()</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2438">
                <a:tc>
                  <a:txBody>
                    <a:bodyPr/>
                    <a:lstStyle/>
                    <a:p>
                      <a:pPr marL="0" marR="0" lvl="0" indent="0" algn="l" defTabSz="914400" rtl="0" eaLnBrk="0" fontAlgn="base" latinLnBrk="0" hangingPunct="0">
                        <a:lnSpc>
                          <a:spcPct val="100000"/>
                        </a:lnSpc>
                        <a:spcBef>
                          <a:spcPct val="20000"/>
                        </a:spcBef>
                        <a:spcAft>
                          <a:spcPct val="25000"/>
                        </a:spcAft>
                        <a:buClrTx/>
                        <a:buSzTx/>
                        <a:buFontTx/>
                        <a:buNone/>
                        <a:tabLst/>
                      </a:pPr>
                      <a:r>
                        <a:rPr kumimoji="0" lang="en-US" sz="2400" b="0" i="0" u="none" strike="noStrike" cap="none" normalizeH="0" baseline="0" dirty="0" err="1">
                          <a:ln>
                            <a:noFill/>
                          </a:ln>
                          <a:solidFill>
                            <a:schemeClr val="tx1"/>
                          </a:solidFill>
                          <a:effectLst/>
                          <a:latin typeface="+mn-lt"/>
                        </a:rPr>
                        <a:t>Quantile-quantile</a:t>
                      </a:r>
                      <a:r>
                        <a:rPr kumimoji="0" lang="en-US" sz="2400" b="0" i="0" u="none" strike="noStrike" cap="none" normalizeH="0" baseline="0" dirty="0">
                          <a:ln>
                            <a:noFill/>
                          </a:ln>
                          <a:solidFill>
                            <a:schemeClr val="tx1"/>
                          </a:solidFill>
                          <a:effectLst/>
                          <a:latin typeface="+mn-lt"/>
                        </a:rPr>
                        <a:t> plot</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25000"/>
                        </a:spcAft>
                        <a:buClrTx/>
                        <a:buSzTx/>
                        <a:buFontTx/>
                        <a:buNone/>
                        <a:tabLst/>
                      </a:pPr>
                      <a:r>
                        <a:rPr kumimoji="0" lang="en-US" sz="2000" b="0" i="0" u="none" strike="noStrike" cap="none" normalizeH="0" baseline="0" dirty="0" err="1">
                          <a:ln>
                            <a:noFill/>
                          </a:ln>
                          <a:solidFill>
                            <a:schemeClr val="tx1"/>
                          </a:solidFill>
                          <a:effectLst/>
                          <a:latin typeface="Lucida Console" panose="020B0609040504020204" pitchFamily="49" charset="0"/>
                        </a:rPr>
                        <a:t>qqplot</a:t>
                      </a:r>
                      <a:r>
                        <a:rPr kumimoji="0" lang="en-US" sz="2000" b="0" i="0" u="none" strike="noStrike" cap="none" normalizeH="0" baseline="0" dirty="0">
                          <a:ln>
                            <a:noFill/>
                          </a:ln>
                          <a:solidFill>
                            <a:schemeClr val="tx1"/>
                          </a:solidFill>
                          <a:effectLst/>
                          <a:latin typeface="Lucida Console" panose="020B0609040504020204" pitchFamily="49" charset="0"/>
                        </a:rPr>
                        <a:t>()</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52438">
                <a:tc>
                  <a:txBody>
                    <a:bodyPr/>
                    <a:lstStyle/>
                    <a:p>
                      <a:pPr marL="0" marR="0" lvl="0" indent="0" algn="l" defTabSz="914400" rtl="0" eaLnBrk="0" fontAlgn="base" latinLnBrk="0" hangingPunct="0">
                        <a:lnSpc>
                          <a:spcPct val="100000"/>
                        </a:lnSpc>
                        <a:spcBef>
                          <a:spcPct val="20000"/>
                        </a:spcBef>
                        <a:spcAft>
                          <a:spcPct val="25000"/>
                        </a:spcAft>
                        <a:buClrTx/>
                        <a:buSzTx/>
                        <a:buFontTx/>
                        <a:buNone/>
                        <a:tabLst/>
                      </a:pPr>
                      <a:r>
                        <a:rPr kumimoji="0" lang="en-US" sz="2400" b="0" i="0" u="none" strike="noStrike" cap="none" normalizeH="0" baseline="0" dirty="0" err="1">
                          <a:ln>
                            <a:noFill/>
                          </a:ln>
                          <a:solidFill>
                            <a:schemeClr val="tx1"/>
                          </a:solidFill>
                          <a:effectLst/>
                          <a:latin typeface="+mn-lt"/>
                        </a:rPr>
                        <a:t>Stripchart</a:t>
                      </a:r>
                      <a:endParaRPr kumimoji="0" lang="en-US" sz="2400" b="0" i="0" u="none" strike="noStrike" cap="none" normalizeH="0" baseline="0" dirty="0">
                        <a:ln>
                          <a:noFill/>
                        </a:ln>
                        <a:solidFill>
                          <a:schemeClr val="tx1"/>
                        </a:solidFill>
                        <a:effectLst/>
                        <a:latin typeface="+mn-lt"/>
                      </a:endParaRP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25000"/>
                        </a:spcAft>
                        <a:buClrTx/>
                        <a:buSzTx/>
                        <a:buFontTx/>
                        <a:buNone/>
                        <a:tabLst/>
                      </a:pPr>
                      <a:r>
                        <a:rPr kumimoji="0" lang="en-US" sz="2000" b="0" i="0" u="none" strike="noStrike" cap="none" normalizeH="0" baseline="0" dirty="0" err="1">
                          <a:ln>
                            <a:noFill/>
                          </a:ln>
                          <a:solidFill>
                            <a:schemeClr val="tx1"/>
                          </a:solidFill>
                          <a:effectLst/>
                          <a:latin typeface="Lucida Console" panose="020B0609040504020204" pitchFamily="49" charset="0"/>
                        </a:rPr>
                        <a:t>stripchart</a:t>
                      </a:r>
                      <a:r>
                        <a:rPr kumimoji="0" lang="en-US" sz="2000" b="0" i="0" u="none" strike="noStrike" cap="none" normalizeH="0" baseline="0" dirty="0">
                          <a:ln>
                            <a:noFill/>
                          </a:ln>
                          <a:solidFill>
                            <a:schemeClr val="tx1"/>
                          </a:solidFill>
                          <a:effectLst/>
                          <a:latin typeface="Lucida Console" panose="020B0609040504020204" pitchFamily="49" charset="0"/>
                        </a:rPr>
                        <a:t>()</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063275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 model assumptions met?</a:t>
            </a:r>
          </a:p>
        </p:txBody>
      </p:sp>
      <p:sp>
        <p:nvSpPr>
          <p:cNvPr id="3" name="Content Placeholder 2"/>
          <p:cNvSpPr>
            <a:spLocks noGrp="1"/>
          </p:cNvSpPr>
          <p:nvPr>
            <p:ph idx="1"/>
          </p:nvPr>
        </p:nvSpPr>
        <p:spPr/>
        <p:txBody>
          <a:bodyPr>
            <a:normAutofit/>
          </a:bodyPr>
          <a:lstStyle/>
          <a:p>
            <a:r>
              <a:rPr lang="en-US" dirty="0"/>
              <a:t>In the MASS library there are many functions</a:t>
            </a:r>
          </a:p>
          <a:p>
            <a:r>
              <a:rPr lang="en-US" dirty="0"/>
              <a:t>Are samples independent? (Sample design.)</a:t>
            </a:r>
          </a:p>
          <a:p>
            <a:r>
              <a:rPr lang="en-US" dirty="0"/>
              <a:t>Normally distributed?</a:t>
            </a:r>
          </a:p>
          <a:p>
            <a:pPr lvl="1"/>
            <a:r>
              <a:rPr lang="en-US" dirty="0"/>
              <a:t>Histograms, </a:t>
            </a:r>
            <a:r>
              <a:rPr lang="en-US" dirty="0" err="1"/>
              <a:t>qq</a:t>
            </a:r>
            <a:r>
              <a:rPr lang="en-US" dirty="0"/>
              <a:t>-plots: </a:t>
            </a:r>
            <a:r>
              <a:rPr lang="en-US" sz="2000" dirty="0" err="1">
                <a:solidFill>
                  <a:srgbClr val="0000FF"/>
                </a:solidFill>
                <a:latin typeface="Lucida Console"/>
              </a:rPr>
              <a:t>qqplot</a:t>
            </a:r>
            <a:r>
              <a:rPr lang="en-US" sz="2000" dirty="0">
                <a:solidFill>
                  <a:srgbClr val="0000FF"/>
                </a:solidFill>
                <a:latin typeface="Lucida Console"/>
              </a:rPr>
              <a:t>()</a:t>
            </a:r>
            <a:r>
              <a:rPr lang="en-US" dirty="0"/>
              <a:t> and </a:t>
            </a:r>
            <a:r>
              <a:rPr lang="en-US" sz="2000" dirty="0" err="1">
                <a:solidFill>
                  <a:srgbClr val="0000FF"/>
                </a:solidFill>
                <a:latin typeface="Lucida Console"/>
              </a:rPr>
              <a:t>qqline</a:t>
            </a:r>
            <a:r>
              <a:rPr lang="en-US" sz="2000" dirty="0">
                <a:solidFill>
                  <a:srgbClr val="0000FF"/>
                </a:solidFill>
                <a:latin typeface="Lucida Console"/>
              </a:rPr>
              <a:t>()</a:t>
            </a:r>
          </a:p>
          <a:p>
            <a:pPr lvl="1"/>
            <a:r>
              <a:rPr lang="en-US" dirty="0"/>
              <a:t>Kolmogorov-Smirnov normality test: </a:t>
            </a:r>
            <a:r>
              <a:rPr lang="en-US" sz="2000" dirty="0" err="1">
                <a:solidFill>
                  <a:srgbClr val="0000FF"/>
                </a:solidFill>
                <a:latin typeface="Lucida Console"/>
              </a:rPr>
              <a:t>ks.test</a:t>
            </a:r>
            <a:r>
              <a:rPr lang="en-US" sz="2000" dirty="0">
                <a:solidFill>
                  <a:srgbClr val="0000FF"/>
                </a:solidFill>
                <a:latin typeface="Lucida Console"/>
              </a:rPr>
              <a:t>()</a:t>
            </a:r>
          </a:p>
          <a:p>
            <a:pPr lvl="1"/>
            <a:r>
              <a:rPr lang="en-US" dirty="0"/>
              <a:t>Shapiro-</a:t>
            </a:r>
            <a:r>
              <a:rPr lang="en-US" dirty="0" err="1"/>
              <a:t>Wilk</a:t>
            </a:r>
            <a:r>
              <a:rPr lang="en-US" dirty="0"/>
              <a:t> normality test: </a:t>
            </a:r>
            <a:r>
              <a:rPr lang="en-US" sz="2000" dirty="0" err="1">
                <a:solidFill>
                  <a:srgbClr val="0000FF"/>
                </a:solidFill>
                <a:latin typeface="Lucida Console"/>
              </a:rPr>
              <a:t>shapiro.test</a:t>
            </a:r>
            <a:r>
              <a:rPr lang="en-US" sz="2000" dirty="0">
                <a:solidFill>
                  <a:srgbClr val="0000FF"/>
                </a:solidFill>
                <a:latin typeface="Lucida Console"/>
              </a:rPr>
              <a:t>()</a:t>
            </a:r>
          </a:p>
          <a:p>
            <a:r>
              <a:rPr lang="en-US" dirty="0"/>
              <a:t>Similar variance among samples?</a:t>
            </a:r>
          </a:p>
          <a:p>
            <a:pPr lvl="1"/>
            <a:r>
              <a:rPr lang="en-US" dirty="0"/>
              <a:t>Boxplots</a:t>
            </a:r>
          </a:p>
          <a:p>
            <a:pPr lvl="1"/>
            <a:r>
              <a:rPr lang="en-US" dirty="0"/>
              <a:t>Bartlett’s test for equal variance: </a:t>
            </a:r>
            <a:r>
              <a:rPr lang="en-US" sz="2000" dirty="0" err="1">
                <a:solidFill>
                  <a:srgbClr val="0000FF"/>
                </a:solidFill>
                <a:latin typeface="Lucida Console"/>
              </a:rPr>
              <a:t>bartlett.test</a:t>
            </a:r>
            <a:r>
              <a:rPr lang="en-US" sz="2000" dirty="0">
                <a:solidFill>
                  <a:srgbClr val="0000FF"/>
                </a:solidFill>
                <a:latin typeface="Lucida Console"/>
              </a:rPr>
              <a:t>()</a:t>
            </a:r>
          </a:p>
          <a:p>
            <a:pPr lvl="1"/>
            <a:r>
              <a:rPr lang="en-US" dirty="0" err="1"/>
              <a:t>Fligner</a:t>
            </a:r>
            <a:r>
              <a:rPr lang="en-US" dirty="0"/>
              <a:t>-Killeen test for equal variance: </a:t>
            </a:r>
            <a:r>
              <a:rPr lang="en-US" sz="2000" dirty="0" err="1">
                <a:solidFill>
                  <a:srgbClr val="0000FF"/>
                </a:solidFill>
                <a:latin typeface="Lucida Console"/>
              </a:rPr>
              <a:t>fligner.test</a:t>
            </a:r>
            <a:r>
              <a:rPr lang="en-US" sz="2000" dirty="0">
                <a:solidFill>
                  <a:srgbClr val="0000FF"/>
                </a:solidFill>
                <a:latin typeface="Lucida Console"/>
              </a:rPr>
              <a:t>()</a:t>
            </a:r>
          </a:p>
        </p:txBody>
      </p:sp>
    </p:spTree>
    <p:extLst>
      <p:ext uri="{BB962C8B-B14F-4D97-AF65-F5344CB8AC3E}">
        <p14:creationId xmlns:p14="http://schemas.microsoft.com/office/powerpoint/2010/main" val="1557670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distributions in R</a:t>
            </a:r>
          </a:p>
        </p:txBody>
      </p:sp>
      <p:sp>
        <p:nvSpPr>
          <p:cNvPr id="3" name="Content Placeholder 2"/>
          <p:cNvSpPr>
            <a:spLocks noGrp="1"/>
          </p:cNvSpPr>
          <p:nvPr>
            <p:ph idx="1"/>
          </p:nvPr>
        </p:nvSpPr>
        <p:spPr/>
        <p:txBody>
          <a:bodyPr/>
          <a:lstStyle/>
          <a:p>
            <a:r>
              <a:rPr lang="en-US" dirty="0"/>
              <a:t>R includes a comprehensive set of probability distributions that can be used to simulate and model data</a:t>
            </a:r>
          </a:p>
          <a:p>
            <a:r>
              <a:rPr lang="en-US" dirty="0"/>
              <a:t>If the function for the probability model is named </a:t>
            </a:r>
            <a:r>
              <a:rPr lang="en-US" sz="2400" dirty="0">
                <a:latin typeface="Lucida Console" panose="020B0609040504020204" pitchFamily="49" charset="0"/>
              </a:rPr>
              <a:t>xxx</a:t>
            </a:r>
            <a:endParaRPr lang="en-US" sz="2000" dirty="0">
              <a:latin typeface="Lucida Console" panose="020B0609040504020204" pitchFamily="49" charset="0"/>
            </a:endParaRPr>
          </a:p>
          <a:p>
            <a:pPr lvl="1"/>
            <a:r>
              <a:rPr lang="en-US" sz="2000" dirty="0" err="1">
                <a:latin typeface="Lucida Console" panose="020B0609040504020204" pitchFamily="49" charset="0"/>
              </a:rPr>
              <a:t>pxxx</a:t>
            </a:r>
            <a:r>
              <a:rPr lang="en-US" dirty="0"/>
              <a:t>: evaluate the cumulative distribution P(</a:t>
            </a:r>
            <a:r>
              <a:rPr lang="en-US" i="1" dirty="0"/>
              <a:t>X</a:t>
            </a:r>
            <a:r>
              <a:rPr lang="en-US" dirty="0"/>
              <a:t> ≤ </a:t>
            </a:r>
            <a:r>
              <a:rPr lang="en-US" i="1" dirty="0"/>
              <a:t>x</a:t>
            </a:r>
            <a:r>
              <a:rPr lang="en-US" dirty="0"/>
              <a:t>)</a:t>
            </a:r>
          </a:p>
          <a:p>
            <a:pPr lvl="1"/>
            <a:r>
              <a:rPr lang="en-US" sz="2000" dirty="0">
                <a:latin typeface="Lucida Console" panose="020B0609040504020204" pitchFamily="49" charset="0"/>
              </a:rPr>
              <a:t>dxxx</a:t>
            </a:r>
            <a:r>
              <a:rPr lang="en-US" dirty="0"/>
              <a:t>: evaluate the probability mass/density function f(</a:t>
            </a:r>
            <a:r>
              <a:rPr lang="en-US" i="1" dirty="0"/>
              <a:t>x</a:t>
            </a:r>
            <a:r>
              <a:rPr lang="en-US" dirty="0"/>
              <a:t>)</a:t>
            </a:r>
          </a:p>
          <a:p>
            <a:pPr lvl="1"/>
            <a:r>
              <a:rPr lang="en-US" sz="2000" dirty="0" err="1">
                <a:latin typeface="Lucida Console" panose="020B0609040504020204" pitchFamily="49" charset="0"/>
              </a:rPr>
              <a:t>qxxx</a:t>
            </a:r>
            <a:r>
              <a:rPr lang="en-US" dirty="0"/>
              <a:t>: evaluate the </a:t>
            </a:r>
            <a:r>
              <a:rPr lang="en-US" dirty="0" err="1"/>
              <a:t>quantile</a:t>
            </a:r>
            <a:r>
              <a:rPr lang="en-US" dirty="0"/>
              <a:t> </a:t>
            </a:r>
            <a:r>
              <a:rPr lang="en-US" i="1" dirty="0"/>
              <a:t>q</a:t>
            </a:r>
            <a:r>
              <a:rPr lang="en-US" dirty="0"/>
              <a:t>, the smallest </a:t>
            </a:r>
            <a:r>
              <a:rPr lang="en-US" i="1" dirty="0"/>
              <a:t>x</a:t>
            </a:r>
            <a:r>
              <a:rPr lang="en-US" dirty="0"/>
              <a:t> such that       P(</a:t>
            </a:r>
            <a:r>
              <a:rPr lang="en-US" i="1" dirty="0"/>
              <a:t>X</a:t>
            </a:r>
            <a:r>
              <a:rPr lang="en-US" dirty="0"/>
              <a:t> ≤ </a:t>
            </a:r>
            <a:r>
              <a:rPr lang="en-US" i="1" dirty="0"/>
              <a:t>x</a:t>
            </a:r>
            <a:r>
              <a:rPr lang="en-US" dirty="0"/>
              <a:t>) &gt; </a:t>
            </a:r>
            <a:r>
              <a:rPr lang="en-US" i="1" dirty="0"/>
              <a:t>q</a:t>
            </a:r>
          </a:p>
          <a:p>
            <a:pPr lvl="1"/>
            <a:r>
              <a:rPr lang="en-US" sz="2000" dirty="0" err="1">
                <a:latin typeface="Lucida Console" panose="020B0609040504020204" pitchFamily="49" charset="0"/>
              </a:rPr>
              <a:t>rxxx</a:t>
            </a:r>
            <a:r>
              <a:rPr lang="en-US" dirty="0"/>
              <a:t>: generate random values from the model xxx</a:t>
            </a:r>
          </a:p>
        </p:txBody>
      </p:sp>
      <p:sp>
        <p:nvSpPr>
          <p:cNvPr id="5" name="TextBox 4"/>
          <p:cNvSpPr txBox="1"/>
          <p:nvPr/>
        </p:nvSpPr>
        <p:spPr>
          <a:xfrm>
            <a:off x="4222142" y="6019137"/>
            <a:ext cx="4611756" cy="369332"/>
          </a:xfrm>
          <a:prstGeom prst="rect">
            <a:avLst/>
          </a:prstGeom>
          <a:noFill/>
          <a:ln>
            <a:solidFill>
              <a:srgbClr val="FF0000"/>
            </a:solidFill>
          </a:ln>
        </p:spPr>
        <p:txBody>
          <a:bodyPr wrap="square" rtlCol="0">
            <a:spAutoFit/>
          </a:bodyPr>
          <a:lstStyle/>
          <a:p>
            <a:r>
              <a:rPr lang="en-US" dirty="0"/>
              <a:t>Mass for discrete </a:t>
            </a:r>
            <a:r>
              <a:rPr lang="en-US" dirty="0" err="1"/>
              <a:t>r.v</a:t>
            </a:r>
            <a:r>
              <a:rPr lang="en-US" dirty="0"/>
              <a:t>., density for continuous</a:t>
            </a:r>
          </a:p>
        </p:txBody>
      </p:sp>
      <p:cxnSp>
        <p:nvCxnSpPr>
          <p:cNvPr id="7" name="Straight Arrow Connector 6"/>
          <p:cNvCxnSpPr>
            <a:stCxn id="5" idx="0"/>
          </p:cNvCxnSpPr>
          <p:nvPr/>
        </p:nvCxnSpPr>
        <p:spPr>
          <a:xfrm flipH="1" flipV="1">
            <a:off x="5796501" y="4452730"/>
            <a:ext cx="731519" cy="156640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281596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Probability distributions in R</a:t>
            </a:r>
          </a:p>
        </p:txBody>
      </p:sp>
      <p:graphicFrame>
        <p:nvGraphicFramePr>
          <p:cNvPr id="4" name="Group 96"/>
          <p:cNvGraphicFramePr>
            <a:graphicFrameLocks noGrp="1"/>
          </p:cNvGraphicFramePr>
          <p:nvPr>
            <p:ph idx="1"/>
            <p:extLst>
              <p:ext uri="{D42A27DB-BD31-4B8C-83A1-F6EECF244321}">
                <p14:modId xmlns:p14="http://schemas.microsoft.com/office/powerpoint/2010/main" val="489748598"/>
              </p:ext>
            </p:extLst>
          </p:nvPr>
        </p:nvGraphicFramePr>
        <p:xfrm>
          <a:off x="2273319" y="1104908"/>
          <a:ext cx="4597362" cy="5562592"/>
        </p:xfrm>
        <a:graphic>
          <a:graphicData uri="http://schemas.openxmlformats.org/drawingml/2006/table">
            <a:tbl>
              <a:tblPr/>
              <a:tblGrid>
                <a:gridCol w="1530312">
                  <a:extLst>
                    <a:ext uri="{9D8B030D-6E8A-4147-A177-3AD203B41FA5}">
                      <a16:colId xmlns:a16="http://schemas.microsoft.com/office/drawing/2014/main" val="20000"/>
                    </a:ext>
                  </a:extLst>
                </a:gridCol>
                <a:gridCol w="1076325">
                  <a:extLst>
                    <a:ext uri="{9D8B030D-6E8A-4147-A177-3AD203B41FA5}">
                      <a16:colId xmlns:a16="http://schemas.microsoft.com/office/drawing/2014/main" val="20001"/>
                    </a:ext>
                  </a:extLst>
                </a:gridCol>
                <a:gridCol w="1990725">
                  <a:extLst>
                    <a:ext uri="{9D8B030D-6E8A-4147-A177-3AD203B41FA5}">
                      <a16:colId xmlns:a16="http://schemas.microsoft.com/office/drawing/2014/main" val="20002"/>
                    </a:ext>
                  </a:extLst>
                </a:gridCol>
              </a:tblGrid>
              <a:tr h="292768">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25000"/>
                        </a:spcAft>
                        <a:buClrTx/>
                        <a:buSzTx/>
                        <a:buFontTx/>
                        <a:buNone/>
                        <a:tabLst/>
                      </a:pPr>
                      <a:r>
                        <a:rPr kumimoji="0" lang="en-US" altLang="en-US" sz="1300" b="1" i="0" u="none" strike="noStrike" cap="none" normalizeH="0" baseline="0" dirty="0">
                          <a:ln>
                            <a:noFill/>
                          </a:ln>
                          <a:solidFill>
                            <a:schemeClr val="tx1"/>
                          </a:solidFill>
                          <a:effectLst/>
                          <a:latin typeface="+mj-lt"/>
                          <a:ea typeface="ＭＳ Ｐゴシック" pitchFamily="34" charset="-128"/>
                        </a:rPr>
                        <a:t>Distribution</a:t>
                      </a:r>
                    </a:p>
                  </a:txBody>
                  <a:tcPr marL="87835" marR="87835" marT="43911" marB="43911"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25000"/>
                        </a:spcAft>
                        <a:buClrTx/>
                        <a:buSzTx/>
                        <a:buFontTx/>
                        <a:buNone/>
                        <a:tabLst/>
                      </a:pPr>
                      <a:r>
                        <a:rPr kumimoji="0" lang="en-US" altLang="en-US" sz="1300" b="1" i="0" u="none" strike="noStrike" cap="none" normalizeH="0" baseline="0" dirty="0">
                          <a:ln>
                            <a:noFill/>
                          </a:ln>
                          <a:solidFill>
                            <a:schemeClr val="tx1"/>
                          </a:solidFill>
                          <a:effectLst/>
                          <a:latin typeface="+mj-lt"/>
                          <a:ea typeface="ＭＳ Ｐゴシック" pitchFamily="34" charset="-128"/>
                        </a:rPr>
                        <a:t>R name</a:t>
                      </a:r>
                    </a:p>
                  </a:txBody>
                  <a:tcPr marL="87835" marR="87835" marT="43911" marB="4391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25000"/>
                        </a:spcAft>
                        <a:buClrTx/>
                        <a:buSzTx/>
                        <a:buFontTx/>
                        <a:buNone/>
                        <a:tabLst/>
                      </a:pPr>
                      <a:r>
                        <a:rPr kumimoji="0" lang="en-US" altLang="en-US" sz="1300" b="1" i="0" u="none" strike="noStrike" cap="none" normalizeH="0" baseline="0" dirty="0">
                          <a:ln>
                            <a:noFill/>
                          </a:ln>
                          <a:solidFill>
                            <a:schemeClr val="tx1"/>
                          </a:solidFill>
                          <a:effectLst/>
                          <a:latin typeface="+mj-lt"/>
                          <a:ea typeface="ＭＳ Ｐゴシック" pitchFamily="34" charset="-128"/>
                        </a:rPr>
                        <a:t>Additional arguments</a:t>
                      </a:r>
                    </a:p>
                  </a:txBody>
                  <a:tcPr marL="87835" marR="87835" marT="43911" marB="43911"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2768">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kumimoji="0" lang="en-US" altLang="en-US" sz="1300" b="0" i="0" u="none" strike="noStrike" cap="none" normalizeH="0" baseline="0" dirty="0">
                          <a:ln>
                            <a:noFill/>
                          </a:ln>
                          <a:solidFill>
                            <a:schemeClr val="tx1"/>
                          </a:solidFill>
                          <a:effectLst/>
                          <a:latin typeface="+mj-lt"/>
                          <a:ea typeface="ＭＳ Ｐゴシック" pitchFamily="34" charset="-128"/>
                        </a:rPr>
                        <a:t>beta</a:t>
                      </a:r>
                    </a:p>
                  </a:txBody>
                  <a:tcPr marL="87835" marR="87835" marT="43911" marB="43911"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lang="en-US" altLang="en-US" sz="1200" kern="1200" dirty="0">
                          <a:solidFill>
                            <a:srgbClr val="0000FF"/>
                          </a:solidFill>
                          <a:latin typeface="Lucida Console"/>
                          <a:ea typeface="+mn-ea"/>
                          <a:cs typeface="+mn-cs"/>
                        </a:rPr>
                        <a:t>beta</a:t>
                      </a:r>
                    </a:p>
                  </a:txBody>
                  <a:tcPr marL="87835" marR="87835" marT="43911" marB="4391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kumimoji="0" lang="en-US" altLang="en-US" sz="1200" b="0" i="0" u="none" strike="noStrike" cap="none" normalizeH="0" baseline="0">
                          <a:ln>
                            <a:noFill/>
                          </a:ln>
                          <a:solidFill>
                            <a:schemeClr val="tx1"/>
                          </a:solidFill>
                          <a:effectLst/>
                          <a:latin typeface="Lucida Console" panose="020B0609040504020204" pitchFamily="49" charset="0"/>
                          <a:ea typeface="ＭＳ Ｐゴシック" pitchFamily="34" charset="-128"/>
                        </a:rPr>
                        <a:t>shape1, shape2</a:t>
                      </a:r>
                    </a:p>
                  </a:txBody>
                  <a:tcPr marL="87835" marR="87835" marT="43911" marB="43911"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2768">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kumimoji="0" lang="en-US" altLang="en-US" sz="1300" b="0" i="0" u="none" strike="noStrike" cap="none" normalizeH="0" baseline="0" dirty="0">
                          <a:ln>
                            <a:noFill/>
                          </a:ln>
                          <a:solidFill>
                            <a:schemeClr val="tx1"/>
                          </a:solidFill>
                          <a:effectLst/>
                          <a:latin typeface="+mj-lt"/>
                          <a:ea typeface="ＭＳ Ｐゴシック" pitchFamily="34" charset="-128"/>
                        </a:rPr>
                        <a:t>binomial</a:t>
                      </a:r>
                    </a:p>
                  </a:txBody>
                  <a:tcPr marL="87835" marR="87835" marT="43911" marB="43911"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lang="en-US" altLang="en-US" sz="1200" kern="1200" dirty="0" err="1">
                          <a:solidFill>
                            <a:srgbClr val="0000FF"/>
                          </a:solidFill>
                          <a:latin typeface="Lucida Console"/>
                          <a:ea typeface="+mn-ea"/>
                          <a:cs typeface="+mn-cs"/>
                        </a:rPr>
                        <a:t>binom</a:t>
                      </a:r>
                      <a:endParaRPr lang="en-US" altLang="en-US" sz="1200" kern="1200" dirty="0">
                        <a:solidFill>
                          <a:srgbClr val="0000FF"/>
                        </a:solidFill>
                        <a:latin typeface="Lucida Console"/>
                        <a:ea typeface="+mn-ea"/>
                        <a:cs typeface="+mn-cs"/>
                      </a:endParaRPr>
                    </a:p>
                  </a:txBody>
                  <a:tcPr marL="87835" marR="87835" marT="43911" marB="4391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kumimoji="0" lang="en-US" altLang="en-US" sz="1200" b="0" i="0" u="none" strike="noStrike" cap="none" normalizeH="0" baseline="0">
                          <a:ln>
                            <a:noFill/>
                          </a:ln>
                          <a:solidFill>
                            <a:schemeClr val="tx1"/>
                          </a:solidFill>
                          <a:effectLst/>
                          <a:latin typeface="Lucida Console" panose="020B0609040504020204" pitchFamily="49" charset="0"/>
                          <a:ea typeface="ＭＳ Ｐゴシック" pitchFamily="34" charset="-128"/>
                        </a:rPr>
                        <a:t>size, prob</a:t>
                      </a:r>
                    </a:p>
                  </a:txBody>
                  <a:tcPr marL="87835" marR="87835" marT="43911" marB="43911"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2768">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kumimoji="0" lang="en-US" altLang="en-US" sz="1300" b="0" i="0" u="none" strike="noStrike" cap="none" normalizeH="0" baseline="0" dirty="0">
                          <a:ln>
                            <a:noFill/>
                          </a:ln>
                          <a:solidFill>
                            <a:schemeClr val="tx1"/>
                          </a:solidFill>
                          <a:effectLst/>
                          <a:latin typeface="+mj-lt"/>
                          <a:ea typeface="ＭＳ Ｐゴシック" pitchFamily="34" charset="-128"/>
                        </a:rPr>
                        <a:t>Cauchy</a:t>
                      </a:r>
                    </a:p>
                  </a:txBody>
                  <a:tcPr marL="87835" marR="87835" marT="43911" marB="43911"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lang="en-US" altLang="en-US" sz="1200" kern="1200" dirty="0" err="1">
                          <a:solidFill>
                            <a:srgbClr val="0000FF"/>
                          </a:solidFill>
                          <a:latin typeface="Lucida Console"/>
                          <a:ea typeface="+mn-ea"/>
                          <a:cs typeface="+mn-cs"/>
                        </a:rPr>
                        <a:t>cauchy</a:t>
                      </a:r>
                      <a:endParaRPr lang="en-US" altLang="en-US" sz="1200" kern="1200" dirty="0">
                        <a:solidFill>
                          <a:srgbClr val="0000FF"/>
                        </a:solidFill>
                        <a:latin typeface="Lucida Console"/>
                        <a:ea typeface="+mn-ea"/>
                        <a:cs typeface="+mn-cs"/>
                      </a:endParaRPr>
                    </a:p>
                  </a:txBody>
                  <a:tcPr marL="87835" marR="87835" marT="43911" marB="4391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kumimoji="0" lang="en-US" altLang="en-US" sz="1200" b="0" i="0" u="none" strike="noStrike" cap="none" normalizeH="0" baseline="0">
                          <a:ln>
                            <a:noFill/>
                          </a:ln>
                          <a:solidFill>
                            <a:schemeClr val="tx1"/>
                          </a:solidFill>
                          <a:effectLst/>
                          <a:latin typeface="Lucida Console" panose="020B0609040504020204" pitchFamily="49" charset="0"/>
                          <a:ea typeface="ＭＳ Ｐゴシック" pitchFamily="34" charset="-128"/>
                        </a:rPr>
                        <a:t>location, scale</a:t>
                      </a:r>
                    </a:p>
                  </a:txBody>
                  <a:tcPr marL="87835" marR="87835" marT="43911" marB="43911"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2768">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kumimoji="0" lang="en-US" altLang="en-US" sz="1300" b="0" i="0" u="none" strike="noStrike" cap="none" normalizeH="0" baseline="0" dirty="0">
                          <a:ln>
                            <a:noFill/>
                          </a:ln>
                          <a:solidFill>
                            <a:schemeClr val="tx1"/>
                          </a:solidFill>
                          <a:effectLst/>
                          <a:latin typeface="+mj-lt"/>
                          <a:ea typeface="ＭＳ Ｐゴシック" pitchFamily="34" charset="-128"/>
                        </a:rPr>
                        <a:t>chi-squared</a:t>
                      </a:r>
                    </a:p>
                  </a:txBody>
                  <a:tcPr marL="87835" marR="87835" marT="43911" marB="43911"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lang="en-US" altLang="en-US" sz="1200" kern="1200" dirty="0" err="1">
                          <a:solidFill>
                            <a:srgbClr val="0000FF"/>
                          </a:solidFill>
                          <a:latin typeface="Lucida Console"/>
                          <a:ea typeface="+mn-ea"/>
                          <a:cs typeface="+mn-cs"/>
                        </a:rPr>
                        <a:t>chisq</a:t>
                      </a:r>
                      <a:endParaRPr lang="en-US" altLang="en-US" sz="1200" kern="1200" dirty="0">
                        <a:solidFill>
                          <a:srgbClr val="0000FF"/>
                        </a:solidFill>
                        <a:latin typeface="Lucida Console"/>
                        <a:ea typeface="+mn-ea"/>
                        <a:cs typeface="+mn-cs"/>
                      </a:endParaRPr>
                    </a:p>
                  </a:txBody>
                  <a:tcPr marL="87835" marR="87835" marT="43911" marB="4391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kumimoji="0" lang="en-US" altLang="en-US" sz="1200" b="0" i="0" u="none" strike="noStrike" cap="none" normalizeH="0" baseline="0">
                          <a:ln>
                            <a:noFill/>
                          </a:ln>
                          <a:solidFill>
                            <a:schemeClr val="tx1"/>
                          </a:solidFill>
                          <a:effectLst/>
                          <a:latin typeface="Lucida Console" panose="020B0609040504020204" pitchFamily="49" charset="0"/>
                          <a:ea typeface="ＭＳ Ｐゴシック" pitchFamily="34" charset="-128"/>
                        </a:rPr>
                        <a:t>df</a:t>
                      </a:r>
                    </a:p>
                  </a:txBody>
                  <a:tcPr marL="87835" marR="87835" marT="43911" marB="43911"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2768">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kumimoji="0" lang="en-US" altLang="en-US" sz="1300" b="0" i="0" u="none" strike="noStrike" cap="none" normalizeH="0" baseline="0" dirty="0">
                          <a:ln>
                            <a:noFill/>
                          </a:ln>
                          <a:solidFill>
                            <a:schemeClr val="tx1"/>
                          </a:solidFill>
                          <a:effectLst/>
                          <a:latin typeface="+mj-lt"/>
                          <a:ea typeface="ＭＳ Ｐゴシック" pitchFamily="34" charset="-128"/>
                        </a:rPr>
                        <a:t>exponential</a:t>
                      </a:r>
                    </a:p>
                  </a:txBody>
                  <a:tcPr marL="87835" marR="87835" marT="43911" marB="43911"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lang="en-US" altLang="en-US" sz="1200" kern="1200" dirty="0" err="1">
                          <a:solidFill>
                            <a:srgbClr val="0000FF"/>
                          </a:solidFill>
                          <a:latin typeface="Lucida Console"/>
                          <a:ea typeface="+mn-ea"/>
                          <a:cs typeface="+mn-cs"/>
                        </a:rPr>
                        <a:t>exp</a:t>
                      </a:r>
                      <a:endParaRPr lang="en-US" altLang="en-US" sz="1200" kern="1200" dirty="0">
                        <a:solidFill>
                          <a:srgbClr val="0000FF"/>
                        </a:solidFill>
                        <a:latin typeface="Lucida Console"/>
                        <a:ea typeface="+mn-ea"/>
                        <a:cs typeface="+mn-cs"/>
                      </a:endParaRPr>
                    </a:p>
                  </a:txBody>
                  <a:tcPr marL="87835" marR="87835" marT="43911" marB="4391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kumimoji="0" lang="en-US" altLang="en-US" sz="1200" b="0" i="0" u="none" strike="noStrike" cap="none" normalizeH="0" baseline="0">
                          <a:ln>
                            <a:noFill/>
                          </a:ln>
                          <a:solidFill>
                            <a:schemeClr val="tx1"/>
                          </a:solidFill>
                          <a:effectLst/>
                          <a:latin typeface="Lucida Console" panose="020B0609040504020204" pitchFamily="49" charset="0"/>
                          <a:ea typeface="ＭＳ Ｐゴシック" pitchFamily="34" charset="-128"/>
                        </a:rPr>
                        <a:t>rate</a:t>
                      </a:r>
                    </a:p>
                  </a:txBody>
                  <a:tcPr marL="87835" marR="87835" marT="43911" marB="43911"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2768">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kumimoji="0" lang="en-US" altLang="en-US" sz="1300" b="0" i="0" u="none" strike="noStrike" cap="none" normalizeH="0" baseline="0" dirty="0">
                          <a:ln>
                            <a:noFill/>
                          </a:ln>
                          <a:solidFill>
                            <a:schemeClr val="tx1"/>
                          </a:solidFill>
                          <a:effectLst/>
                          <a:latin typeface="+mj-lt"/>
                          <a:ea typeface="ＭＳ Ｐゴシック" pitchFamily="34" charset="-128"/>
                        </a:rPr>
                        <a:t>F</a:t>
                      </a:r>
                    </a:p>
                  </a:txBody>
                  <a:tcPr marL="87835" marR="87835" marT="43911" marB="43911"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lang="en-US" altLang="en-US" sz="1200" kern="1200" dirty="0">
                          <a:solidFill>
                            <a:srgbClr val="0000FF"/>
                          </a:solidFill>
                          <a:latin typeface="Lucida Console"/>
                          <a:ea typeface="+mn-ea"/>
                          <a:cs typeface="+mn-cs"/>
                        </a:rPr>
                        <a:t>f</a:t>
                      </a:r>
                    </a:p>
                  </a:txBody>
                  <a:tcPr marL="87835" marR="87835" marT="43911" marB="4391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kumimoji="0" lang="en-US" altLang="en-US" sz="1200" b="0" i="0" u="none" strike="noStrike" cap="none" normalizeH="0" baseline="0">
                          <a:ln>
                            <a:noFill/>
                          </a:ln>
                          <a:solidFill>
                            <a:schemeClr val="tx1"/>
                          </a:solidFill>
                          <a:effectLst/>
                          <a:latin typeface="Lucida Console" panose="020B0609040504020204" pitchFamily="49" charset="0"/>
                          <a:ea typeface="ＭＳ Ｐゴシック" pitchFamily="34" charset="-128"/>
                        </a:rPr>
                        <a:t>df1, df2</a:t>
                      </a:r>
                    </a:p>
                  </a:txBody>
                  <a:tcPr marL="87835" marR="87835" marT="43911" marB="43911"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2768">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kumimoji="0" lang="en-US" altLang="en-US" sz="1300" b="0" i="0" u="none" strike="noStrike" cap="none" normalizeH="0" baseline="0" dirty="0">
                          <a:ln>
                            <a:noFill/>
                          </a:ln>
                          <a:solidFill>
                            <a:schemeClr val="tx1"/>
                          </a:solidFill>
                          <a:effectLst/>
                          <a:latin typeface="+mj-lt"/>
                          <a:ea typeface="ＭＳ Ｐゴシック" pitchFamily="34" charset="-128"/>
                        </a:rPr>
                        <a:t>gamma</a:t>
                      </a:r>
                    </a:p>
                  </a:txBody>
                  <a:tcPr marL="87835" marR="87835" marT="43911" marB="43911"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lang="en-US" altLang="en-US" sz="1200" kern="1200" dirty="0">
                          <a:solidFill>
                            <a:srgbClr val="0000FF"/>
                          </a:solidFill>
                          <a:latin typeface="Lucida Console"/>
                          <a:ea typeface="+mn-ea"/>
                          <a:cs typeface="+mn-cs"/>
                        </a:rPr>
                        <a:t>gamma</a:t>
                      </a:r>
                    </a:p>
                  </a:txBody>
                  <a:tcPr marL="87835" marR="87835" marT="43911" marB="4391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kumimoji="0" lang="en-US" altLang="en-US" sz="1200" b="0" i="0" u="none" strike="noStrike" cap="none" normalizeH="0" baseline="0">
                          <a:ln>
                            <a:noFill/>
                          </a:ln>
                          <a:solidFill>
                            <a:schemeClr val="tx1"/>
                          </a:solidFill>
                          <a:effectLst/>
                          <a:latin typeface="Lucida Console" panose="020B0609040504020204" pitchFamily="49" charset="0"/>
                          <a:ea typeface="ＭＳ Ｐゴシック" pitchFamily="34" charset="-128"/>
                        </a:rPr>
                        <a:t>shape, scale</a:t>
                      </a:r>
                    </a:p>
                  </a:txBody>
                  <a:tcPr marL="87835" marR="87835" marT="43911" marB="43911"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2768">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kumimoji="0" lang="en-US" altLang="en-US" sz="1300" b="0" i="0" u="none" strike="noStrike" cap="none" normalizeH="0" baseline="0" dirty="0">
                          <a:ln>
                            <a:noFill/>
                          </a:ln>
                          <a:solidFill>
                            <a:schemeClr val="tx1"/>
                          </a:solidFill>
                          <a:effectLst/>
                          <a:latin typeface="+mj-lt"/>
                          <a:ea typeface="ＭＳ Ｐゴシック" pitchFamily="34" charset="-128"/>
                        </a:rPr>
                        <a:t>geometric</a:t>
                      </a:r>
                    </a:p>
                  </a:txBody>
                  <a:tcPr marL="87835" marR="87835" marT="43911" marB="43911"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lang="en-US" altLang="en-US" sz="1200" kern="1200" dirty="0" err="1">
                          <a:solidFill>
                            <a:srgbClr val="0000FF"/>
                          </a:solidFill>
                          <a:latin typeface="Lucida Console"/>
                          <a:ea typeface="+mn-ea"/>
                          <a:cs typeface="+mn-cs"/>
                        </a:rPr>
                        <a:t>geom</a:t>
                      </a:r>
                      <a:endParaRPr lang="en-US" altLang="en-US" sz="1200" kern="1200" dirty="0">
                        <a:solidFill>
                          <a:srgbClr val="0000FF"/>
                        </a:solidFill>
                        <a:latin typeface="Lucida Console"/>
                        <a:ea typeface="+mn-ea"/>
                        <a:cs typeface="+mn-cs"/>
                      </a:endParaRPr>
                    </a:p>
                  </a:txBody>
                  <a:tcPr marL="87835" marR="87835" marT="43911" marB="4391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kumimoji="0" lang="en-US" altLang="en-US" sz="1200" b="0" i="0" u="none" strike="noStrike" cap="none" normalizeH="0" baseline="0">
                          <a:ln>
                            <a:noFill/>
                          </a:ln>
                          <a:solidFill>
                            <a:schemeClr val="tx1"/>
                          </a:solidFill>
                          <a:effectLst/>
                          <a:latin typeface="Lucida Console" panose="020B0609040504020204" pitchFamily="49" charset="0"/>
                          <a:ea typeface="ＭＳ Ｐゴシック" pitchFamily="34" charset="-128"/>
                        </a:rPr>
                        <a:t>prob</a:t>
                      </a:r>
                    </a:p>
                  </a:txBody>
                  <a:tcPr marL="87835" marR="87835" marT="43911" marB="43911"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2768">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kumimoji="0" lang="en-US" altLang="en-US" sz="1300" b="0" i="0" u="none" strike="noStrike" cap="none" normalizeH="0" baseline="0" dirty="0" err="1">
                          <a:ln>
                            <a:noFill/>
                          </a:ln>
                          <a:solidFill>
                            <a:schemeClr val="tx1"/>
                          </a:solidFill>
                          <a:effectLst/>
                          <a:latin typeface="+mj-lt"/>
                          <a:ea typeface="ＭＳ Ｐゴシック" pitchFamily="34" charset="-128"/>
                        </a:rPr>
                        <a:t>hypergeometric</a:t>
                      </a:r>
                      <a:endParaRPr kumimoji="0" lang="en-US" altLang="en-US" sz="1300" b="0" i="0" u="none" strike="noStrike" cap="none" normalizeH="0" baseline="0" dirty="0">
                        <a:ln>
                          <a:noFill/>
                        </a:ln>
                        <a:solidFill>
                          <a:schemeClr val="tx1"/>
                        </a:solidFill>
                        <a:effectLst/>
                        <a:latin typeface="+mj-lt"/>
                        <a:ea typeface="ＭＳ Ｐゴシック" pitchFamily="34" charset="-128"/>
                      </a:endParaRPr>
                    </a:p>
                  </a:txBody>
                  <a:tcPr marL="87835" marR="87835" marT="43911" marB="43911"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lang="en-US" altLang="en-US" sz="1200" kern="1200" dirty="0">
                          <a:solidFill>
                            <a:srgbClr val="0000FF"/>
                          </a:solidFill>
                          <a:latin typeface="Lucida Console"/>
                          <a:ea typeface="+mn-ea"/>
                          <a:cs typeface="+mn-cs"/>
                        </a:rPr>
                        <a:t>hyper</a:t>
                      </a:r>
                    </a:p>
                  </a:txBody>
                  <a:tcPr marL="87835" marR="87835" marT="43911" marB="4391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kumimoji="0" lang="en-US" altLang="en-US" sz="1200" b="0" i="0" u="none" strike="noStrike" cap="none" normalizeH="0" baseline="0">
                          <a:ln>
                            <a:noFill/>
                          </a:ln>
                          <a:solidFill>
                            <a:schemeClr val="tx1"/>
                          </a:solidFill>
                          <a:effectLst/>
                          <a:latin typeface="Lucida Console" panose="020B0609040504020204" pitchFamily="49" charset="0"/>
                          <a:ea typeface="ＭＳ Ｐゴシック" pitchFamily="34" charset="-128"/>
                        </a:rPr>
                        <a:t>m,n, k</a:t>
                      </a:r>
                    </a:p>
                  </a:txBody>
                  <a:tcPr marL="87835" marR="87835" marT="43911" marB="43911"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92768">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kumimoji="0" lang="en-US" altLang="en-US" sz="1300" b="0" i="0" u="none" strike="noStrike" cap="none" normalizeH="0" baseline="0" dirty="0">
                          <a:ln>
                            <a:noFill/>
                          </a:ln>
                          <a:solidFill>
                            <a:schemeClr val="tx1"/>
                          </a:solidFill>
                          <a:effectLst/>
                          <a:latin typeface="+mj-lt"/>
                          <a:ea typeface="ＭＳ Ｐゴシック" pitchFamily="34" charset="-128"/>
                        </a:rPr>
                        <a:t>lognormal</a:t>
                      </a:r>
                    </a:p>
                  </a:txBody>
                  <a:tcPr marL="87835" marR="87835" marT="43911" marB="43911"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lang="en-US" altLang="en-US" sz="1200" kern="1200" dirty="0" err="1">
                          <a:solidFill>
                            <a:srgbClr val="0000FF"/>
                          </a:solidFill>
                          <a:latin typeface="Lucida Console"/>
                          <a:ea typeface="+mn-ea"/>
                          <a:cs typeface="+mn-cs"/>
                        </a:rPr>
                        <a:t>lnorm</a:t>
                      </a:r>
                      <a:endParaRPr lang="en-US" altLang="en-US" sz="1200" kern="1200" dirty="0">
                        <a:solidFill>
                          <a:srgbClr val="0000FF"/>
                        </a:solidFill>
                        <a:latin typeface="Lucida Console"/>
                        <a:ea typeface="+mn-ea"/>
                        <a:cs typeface="+mn-cs"/>
                      </a:endParaRPr>
                    </a:p>
                  </a:txBody>
                  <a:tcPr marL="87835" marR="87835" marT="43911" marB="4391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kumimoji="0" lang="en-US" altLang="en-US" sz="1200" b="0" i="0" u="none" strike="noStrike" cap="none" normalizeH="0" baseline="0" dirty="0" err="1">
                          <a:ln>
                            <a:noFill/>
                          </a:ln>
                          <a:solidFill>
                            <a:schemeClr val="tx1"/>
                          </a:solidFill>
                          <a:effectLst/>
                          <a:latin typeface="Lucida Console" panose="020B0609040504020204" pitchFamily="49" charset="0"/>
                          <a:ea typeface="ＭＳ Ｐゴシック" pitchFamily="34" charset="-128"/>
                        </a:rPr>
                        <a:t>meanlog</a:t>
                      </a:r>
                      <a:r>
                        <a:rPr kumimoji="0" lang="en-US" altLang="en-US" sz="1200" b="0" i="0" u="none" strike="noStrike" cap="none" normalizeH="0" baseline="0" dirty="0">
                          <a:ln>
                            <a:noFill/>
                          </a:ln>
                          <a:solidFill>
                            <a:schemeClr val="tx1"/>
                          </a:solidFill>
                          <a:effectLst/>
                          <a:latin typeface="Lucida Console" panose="020B0609040504020204" pitchFamily="49" charset="0"/>
                          <a:ea typeface="ＭＳ Ｐゴシック" pitchFamily="34" charset="-128"/>
                        </a:rPr>
                        <a:t>, </a:t>
                      </a:r>
                      <a:r>
                        <a:rPr kumimoji="0" lang="en-US" altLang="en-US" sz="1200" b="0" i="0" u="none" strike="noStrike" cap="none" normalizeH="0" baseline="0" dirty="0" err="1">
                          <a:ln>
                            <a:noFill/>
                          </a:ln>
                          <a:solidFill>
                            <a:schemeClr val="tx1"/>
                          </a:solidFill>
                          <a:effectLst/>
                          <a:latin typeface="Lucida Console" panose="020B0609040504020204" pitchFamily="49" charset="0"/>
                          <a:ea typeface="ＭＳ Ｐゴシック" pitchFamily="34" charset="-128"/>
                        </a:rPr>
                        <a:t>sdlog</a:t>
                      </a:r>
                      <a:endParaRPr kumimoji="0" lang="en-US" altLang="en-US" sz="1200" b="0" i="0" u="none" strike="noStrike" cap="none" normalizeH="0" baseline="0" dirty="0">
                        <a:ln>
                          <a:noFill/>
                        </a:ln>
                        <a:solidFill>
                          <a:schemeClr val="tx1"/>
                        </a:solidFill>
                        <a:effectLst/>
                        <a:latin typeface="Lucida Console" panose="020B0609040504020204" pitchFamily="49" charset="0"/>
                        <a:ea typeface="ＭＳ Ｐゴシック" pitchFamily="34" charset="-128"/>
                      </a:endParaRPr>
                    </a:p>
                  </a:txBody>
                  <a:tcPr marL="87835" marR="87835" marT="43911" marB="43911"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92768">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kumimoji="0" lang="en-US" altLang="en-US" sz="1300" b="0" i="0" u="none" strike="noStrike" cap="none" normalizeH="0" baseline="0" dirty="0">
                          <a:ln>
                            <a:noFill/>
                          </a:ln>
                          <a:solidFill>
                            <a:schemeClr val="tx1"/>
                          </a:solidFill>
                          <a:effectLst/>
                          <a:latin typeface="+mj-lt"/>
                          <a:ea typeface="ＭＳ Ｐゴシック" pitchFamily="34" charset="-128"/>
                        </a:rPr>
                        <a:t>logistic</a:t>
                      </a:r>
                    </a:p>
                  </a:txBody>
                  <a:tcPr marL="87835" marR="87835" marT="43911" marB="43911"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lang="en-US" altLang="en-US" sz="1200" kern="1200" dirty="0" err="1">
                          <a:solidFill>
                            <a:srgbClr val="0000FF"/>
                          </a:solidFill>
                          <a:latin typeface="Lucida Console"/>
                          <a:ea typeface="+mn-ea"/>
                          <a:cs typeface="+mn-cs"/>
                        </a:rPr>
                        <a:t>logis</a:t>
                      </a:r>
                      <a:endParaRPr lang="en-US" altLang="en-US" sz="1200" kern="1200" dirty="0">
                        <a:solidFill>
                          <a:srgbClr val="0000FF"/>
                        </a:solidFill>
                        <a:latin typeface="Lucida Console"/>
                        <a:ea typeface="+mn-ea"/>
                        <a:cs typeface="+mn-cs"/>
                      </a:endParaRPr>
                    </a:p>
                  </a:txBody>
                  <a:tcPr marL="87835" marR="87835" marT="43911" marB="4391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kumimoji="0" lang="en-US" altLang="en-US" sz="1200" b="0" i="0" u="none" strike="noStrike" cap="none" normalizeH="0" baseline="0" dirty="0">
                          <a:ln>
                            <a:noFill/>
                          </a:ln>
                          <a:solidFill>
                            <a:schemeClr val="tx1"/>
                          </a:solidFill>
                          <a:effectLst/>
                          <a:latin typeface="Lucida Console" panose="020B0609040504020204" pitchFamily="49" charset="0"/>
                          <a:ea typeface="ＭＳ Ｐゴシック" pitchFamily="34" charset="-128"/>
                        </a:rPr>
                        <a:t>location, scale</a:t>
                      </a:r>
                    </a:p>
                  </a:txBody>
                  <a:tcPr marL="87835" marR="87835" marT="43911" marB="43911"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92768">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kumimoji="0" lang="en-US" altLang="en-US" sz="1300" b="0" i="0" u="none" strike="noStrike" cap="none" normalizeH="0" baseline="0" dirty="0">
                          <a:ln>
                            <a:noFill/>
                          </a:ln>
                          <a:solidFill>
                            <a:schemeClr val="tx1"/>
                          </a:solidFill>
                          <a:effectLst/>
                          <a:latin typeface="+mj-lt"/>
                          <a:ea typeface="ＭＳ Ｐゴシック" pitchFamily="34" charset="-128"/>
                        </a:rPr>
                        <a:t>negative binomial</a:t>
                      </a:r>
                    </a:p>
                  </a:txBody>
                  <a:tcPr marL="87835" marR="87835" marT="43911" marB="43911"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lang="en-US" altLang="en-US" sz="1200" kern="1200" dirty="0" err="1">
                          <a:solidFill>
                            <a:srgbClr val="0000FF"/>
                          </a:solidFill>
                          <a:latin typeface="Lucida Console"/>
                          <a:ea typeface="+mn-ea"/>
                          <a:cs typeface="+mn-cs"/>
                        </a:rPr>
                        <a:t>nbinom</a:t>
                      </a:r>
                      <a:endParaRPr lang="en-US" altLang="en-US" sz="1200" kern="1200" dirty="0">
                        <a:solidFill>
                          <a:srgbClr val="0000FF"/>
                        </a:solidFill>
                        <a:latin typeface="Lucida Console"/>
                        <a:ea typeface="+mn-ea"/>
                        <a:cs typeface="+mn-cs"/>
                      </a:endParaRPr>
                    </a:p>
                  </a:txBody>
                  <a:tcPr marL="87835" marR="87835" marT="43911" marB="4391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kumimoji="0" lang="en-US" altLang="en-US" sz="1200" b="0" i="0" u="none" strike="noStrike" cap="none" normalizeH="0" baseline="0" dirty="0">
                          <a:ln>
                            <a:noFill/>
                          </a:ln>
                          <a:solidFill>
                            <a:schemeClr val="tx1"/>
                          </a:solidFill>
                          <a:effectLst/>
                          <a:latin typeface="Lucida Console" panose="020B0609040504020204" pitchFamily="49" charset="0"/>
                          <a:ea typeface="ＭＳ Ｐゴシック" pitchFamily="34" charset="-128"/>
                        </a:rPr>
                        <a:t>size, </a:t>
                      </a:r>
                      <a:r>
                        <a:rPr kumimoji="0" lang="en-US" altLang="en-US" sz="1200" b="0" i="0" u="none" strike="noStrike" cap="none" normalizeH="0" baseline="0" dirty="0" err="1">
                          <a:ln>
                            <a:noFill/>
                          </a:ln>
                          <a:solidFill>
                            <a:schemeClr val="tx1"/>
                          </a:solidFill>
                          <a:effectLst/>
                          <a:latin typeface="Lucida Console" panose="020B0609040504020204" pitchFamily="49" charset="0"/>
                          <a:ea typeface="ＭＳ Ｐゴシック" pitchFamily="34" charset="-128"/>
                        </a:rPr>
                        <a:t>prob</a:t>
                      </a:r>
                      <a:endParaRPr kumimoji="0" lang="en-US" altLang="en-US" sz="1200" b="0" i="0" u="none" strike="noStrike" cap="none" normalizeH="0" baseline="0" dirty="0">
                        <a:ln>
                          <a:noFill/>
                        </a:ln>
                        <a:solidFill>
                          <a:schemeClr val="tx1"/>
                        </a:solidFill>
                        <a:effectLst/>
                        <a:latin typeface="Lucida Console" panose="020B0609040504020204" pitchFamily="49" charset="0"/>
                        <a:ea typeface="ＭＳ Ｐゴシック" pitchFamily="34" charset="-128"/>
                      </a:endParaRPr>
                    </a:p>
                  </a:txBody>
                  <a:tcPr marL="87835" marR="87835" marT="43911" marB="43911"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92768">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kumimoji="0" lang="en-US" altLang="en-US" sz="1300" b="0" i="0" u="none" strike="noStrike" cap="none" normalizeH="0" baseline="0" dirty="0">
                          <a:ln>
                            <a:noFill/>
                          </a:ln>
                          <a:solidFill>
                            <a:schemeClr val="tx1"/>
                          </a:solidFill>
                          <a:effectLst/>
                          <a:latin typeface="+mj-lt"/>
                          <a:ea typeface="ＭＳ Ｐゴシック" pitchFamily="34" charset="-128"/>
                        </a:rPr>
                        <a:t>normal</a:t>
                      </a:r>
                    </a:p>
                  </a:txBody>
                  <a:tcPr marL="87835" marR="87835" marT="43911" marB="43911"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lang="en-US" altLang="en-US" sz="1200" kern="1200" dirty="0">
                          <a:solidFill>
                            <a:srgbClr val="0000FF"/>
                          </a:solidFill>
                          <a:latin typeface="Lucida Console"/>
                          <a:ea typeface="+mn-ea"/>
                          <a:cs typeface="+mn-cs"/>
                        </a:rPr>
                        <a:t>norm</a:t>
                      </a:r>
                    </a:p>
                  </a:txBody>
                  <a:tcPr marL="87835" marR="87835" marT="43911" marB="4391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kumimoji="0" lang="en-US" altLang="en-US" sz="1200" b="0" i="0" u="none" strike="noStrike" cap="none" normalizeH="0" baseline="0" dirty="0" err="1">
                          <a:ln>
                            <a:noFill/>
                          </a:ln>
                          <a:solidFill>
                            <a:schemeClr val="tx1"/>
                          </a:solidFill>
                          <a:effectLst/>
                          <a:latin typeface="Lucida Console" panose="020B0609040504020204" pitchFamily="49" charset="0"/>
                          <a:ea typeface="ＭＳ Ｐゴシック" pitchFamily="34" charset="-128"/>
                        </a:rPr>
                        <a:t>mean,sd</a:t>
                      </a:r>
                      <a:endParaRPr kumimoji="0" lang="en-US" altLang="en-US" sz="1200" b="0" i="0" u="none" strike="noStrike" cap="none" normalizeH="0" baseline="0" dirty="0">
                        <a:ln>
                          <a:noFill/>
                        </a:ln>
                        <a:solidFill>
                          <a:schemeClr val="tx1"/>
                        </a:solidFill>
                        <a:effectLst/>
                        <a:latin typeface="Lucida Console" panose="020B0609040504020204" pitchFamily="49" charset="0"/>
                        <a:ea typeface="ＭＳ Ｐゴシック" pitchFamily="34" charset="-128"/>
                      </a:endParaRPr>
                    </a:p>
                  </a:txBody>
                  <a:tcPr marL="87835" marR="87835" marT="43911" marB="43911"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92768">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kumimoji="0" lang="en-US" altLang="en-US" sz="1300" b="0" i="0" u="none" strike="noStrike" cap="none" normalizeH="0" baseline="0" dirty="0">
                          <a:ln>
                            <a:noFill/>
                          </a:ln>
                          <a:solidFill>
                            <a:schemeClr val="tx1"/>
                          </a:solidFill>
                          <a:effectLst/>
                          <a:latin typeface="+mj-lt"/>
                          <a:ea typeface="ＭＳ Ｐゴシック" pitchFamily="34" charset="-128"/>
                        </a:rPr>
                        <a:t>Poisson</a:t>
                      </a:r>
                    </a:p>
                  </a:txBody>
                  <a:tcPr marL="87835" marR="87835" marT="43911" marB="43911"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lang="en-US" altLang="en-US" sz="1200" kern="1200" dirty="0" err="1">
                          <a:solidFill>
                            <a:srgbClr val="0000FF"/>
                          </a:solidFill>
                          <a:latin typeface="Lucida Console"/>
                          <a:ea typeface="+mn-ea"/>
                          <a:cs typeface="+mn-cs"/>
                        </a:rPr>
                        <a:t>pois</a:t>
                      </a:r>
                      <a:endParaRPr lang="en-US" altLang="en-US" sz="1200" kern="1200" dirty="0">
                        <a:solidFill>
                          <a:srgbClr val="0000FF"/>
                        </a:solidFill>
                        <a:latin typeface="Lucida Console"/>
                        <a:ea typeface="+mn-ea"/>
                        <a:cs typeface="+mn-cs"/>
                      </a:endParaRPr>
                    </a:p>
                  </a:txBody>
                  <a:tcPr marL="87835" marR="87835" marT="43911" marB="4391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kumimoji="0" lang="en-US" altLang="en-US" sz="1200" b="0" i="0" u="none" strike="noStrike" cap="none" normalizeH="0" baseline="0" dirty="0">
                          <a:ln>
                            <a:noFill/>
                          </a:ln>
                          <a:solidFill>
                            <a:schemeClr val="tx1"/>
                          </a:solidFill>
                          <a:effectLst/>
                          <a:latin typeface="Lucida Console" panose="020B0609040504020204" pitchFamily="49" charset="0"/>
                          <a:ea typeface="ＭＳ Ｐゴシック" pitchFamily="34" charset="-128"/>
                        </a:rPr>
                        <a:t>lambda</a:t>
                      </a:r>
                    </a:p>
                  </a:txBody>
                  <a:tcPr marL="87835" marR="87835" marT="43911" marB="43911"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92768">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kumimoji="0" lang="en-US" altLang="en-US" sz="1300" b="0" i="0" u="none" strike="noStrike" cap="none" normalizeH="0" baseline="0" dirty="0">
                          <a:ln>
                            <a:noFill/>
                          </a:ln>
                          <a:solidFill>
                            <a:schemeClr val="tx1"/>
                          </a:solidFill>
                          <a:effectLst/>
                          <a:latin typeface="+mj-lt"/>
                          <a:ea typeface="ＭＳ Ｐゴシック" pitchFamily="34" charset="-128"/>
                        </a:rPr>
                        <a:t>Student’s t</a:t>
                      </a:r>
                    </a:p>
                  </a:txBody>
                  <a:tcPr marL="87835" marR="87835" marT="43911" marB="43911"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lang="en-US" altLang="en-US" sz="1200" kern="1200" dirty="0">
                          <a:solidFill>
                            <a:srgbClr val="0000FF"/>
                          </a:solidFill>
                          <a:latin typeface="Lucida Console"/>
                          <a:ea typeface="+mn-ea"/>
                          <a:cs typeface="+mn-cs"/>
                        </a:rPr>
                        <a:t>t</a:t>
                      </a:r>
                    </a:p>
                  </a:txBody>
                  <a:tcPr marL="87835" marR="87835" marT="43911" marB="4391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kumimoji="0" lang="en-US" altLang="en-US" sz="1200" b="0" i="0" u="none" strike="noStrike" cap="none" normalizeH="0" baseline="0" dirty="0" err="1">
                          <a:ln>
                            <a:noFill/>
                          </a:ln>
                          <a:solidFill>
                            <a:schemeClr val="tx1"/>
                          </a:solidFill>
                          <a:effectLst/>
                          <a:latin typeface="Lucida Console" panose="020B0609040504020204" pitchFamily="49" charset="0"/>
                          <a:ea typeface="ＭＳ Ｐゴシック" pitchFamily="34" charset="-128"/>
                        </a:rPr>
                        <a:t>df</a:t>
                      </a:r>
                      <a:endParaRPr kumimoji="0" lang="en-US" altLang="en-US" sz="1200" b="0" i="0" u="none" strike="noStrike" cap="none" normalizeH="0" baseline="0" dirty="0">
                        <a:ln>
                          <a:noFill/>
                        </a:ln>
                        <a:solidFill>
                          <a:schemeClr val="tx1"/>
                        </a:solidFill>
                        <a:effectLst/>
                        <a:latin typeface="Lucida Console" panose="020B0609040504020204" pitchFamily="49" charset="0"/>
                        <a:ea typeface="ＭＳ Ｐゴシック" pitchFamily="34" charset="-128"/>
                      </a:endParaRPr>
                    </a:p>
                  </a:txBody>
                  <a:tcPr marL="87835" marR="87835" marT="43911" marB="43911"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92768">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kumimoji="0" lang="en-US" altLang="en-US" sz="1300" b="0" i="0" u="none" strike="noStrike" cap="none" normalizeH="0" baseline="0" dirty="0">
                          <a:ln>
                            <a:noFill/>
                          </a:ln>
                          <a:solidFill>
                            <a:schemeClr val="tx1"/>
                          </a:solidFill>
                          <a:effectLst/>
                          <a:latin typeface="+mj-lt"/>
                          <a:ea typeface="ＭＳ Ｐゴシック" pitchFamily="34" charset="-128"/>
                        </a:rPr>
                        <a:t>uniform</a:t>
                      </a:r>
                    </a:p>
                  </a:txBody>
                  <a:tcPr marL="87835" marR="87835" marT="43911" marB="43911"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lang="en-US" altLang="en-US" sz="1200" kern="1200" dirty="0" err="1">
                          <a:solidFill>
                            <a:srgbClr val="0000FF"/>
                          </a:solidFill>
                          <a:latin typeface="Lucida Console"/>
                          <a:ea typeface="+mn-ea"/>
                          <a:cs typeface="+mn-cs"/>
                        </a:rPr>
                        <a:t>unif</a:t>
                      </a:r>
                      <a:endParaRPr lang="en-US" altLang="en-US" sz="1200" kern="1200" dirty="0">
                        <a:solidFill>
                          <a:srgbClr val="0000FF"/>
                        </a:solidFill>
                        <a:latin typeface="Lucida Console"/>
                        <a:ea typeface="+mn-ea"/>
                        <a:cs typeface="+mn-cs"/>
                      </a:endParaRPr>
                    </a:p>
                  </a:txBody>
                  <a:tcPr marL="87835" marR="87835" marT="43911" marB="4391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kumimoji="0" lang="en-US" altLang="en-US" sz="1200" b="0" i="0" u="none" strike="noStrike" cap="none" normalizeH="0" baseline="0" dirty="0">
                          <a:ln>
                            <a:noFill/>
                          </a:ln>
                          <a:solidFill>
                            <a:schemeClr val="tx1"/>
                          </a:solidFill>
                          <a:effectLst/>
                          <a:latin typeface="Lucida Console" panose="020B0609040504020204" pitchFamily="49" charset="0"/>
                          <a:ea typeface="ＭＳ Ｐゴシック" pitchFamily="34" charset="-128"/>
                        </a:rPr>
                        <a:t>min, max</a:t>
                      </a:r>
                    </a:p>
                  </a:txBody>
                  <a:tcPr marL="87835" marR="87835" marT="43911" marB="43911"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92768">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kumimoji="0" lang="en-US" altLang="en-US" sz="1300" b="0" i="0" u="none" strike="noStrike" cap="none" normalizeH="0" baseline="0" dirty="0" err="1">
                          <a:ln>
                            <a:noFill/>
                          </a:ln>
                          <a:solidFill>
                            <a:schemeClr val="tx1"/>
                          </a:solidFill>
                          <a:effectLst/>
                          <a:latin typeface="+mj-lt"/>
                          <a:ea typeface="ＭＳ Ｐゴシック" pitchFamily="34" charset="-128"/>
                        </a:rPr>
                        <a:t>Weibull</a:t>
                      </a:r>
                      <a:endParaRPr kumimoji="0" lang="en-US" altLang="en-US" sz="1300" b="0" i="0" u="none" strike="noStrike" cap="none" normalizeH="0" baseline="0" dirty="0">
                        <a:ln>
                          <a:noFill/>
                        </a:ln>
                        <a:solidFill>
                          <a:schemeClr val="tx1"/>
                        </a:solidFill>
                        <a:effectLst/>
                        <a:latin typeface="+mj-lt"/>
                        <a:ea typeface="ＭＳ Ｐゴシック" pitchFamily="34" charset="-128"/>
                      </a:endParaRPr>
                    </a:p>
                  </a:txBody>
                  <a:tcPr marL="87835" marR="87835" marT="43911" marB="43911"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lang="en-US" altLang="en-US" sz="1200" kern="1200" dirty="0" err="1">
                          <a:solidFill>
                            <a:srgbClr val="0000FF"/>
                          </a:solidFill>
                          <a:latin typeface="Lucida Console"/>
                          <a:ea typeface="+mn-ea"/>
                          <a:cs typeface="+mn-cs"/>
                        </a:rPr>
                        <a:t>weibull</a:t>
                      </a:r>
                      <a:endParaRPr lang="en-US" altLang="en-US" sz="1200" kern="1200" dirty="0">
                        <a:solidFill>
                          <a:srgbClr val="0000FF"/>
                        </a:solidFill>
                        <a:latin typeface="Lucida Console"/>
                        <a:ea typeface="+mn-ea"/>
                        <a:cs typeface="+mn-cs"/>
                      </a:endParaRPr>
                    </a:p>
                  </a:txBody>
                  <a:tcPr marL="87835" marR="87835" marT="43911" marB="4391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kumimoji="0" lang="en-US" altLang="en-US" sz="1200" b="0" i="0" u="none" strike="noStrike" cap="none" normalizeH="0" baseline="0" dirty="0">
                          <a:ln>
                            <a:noFill/>
                          </a:ln>
                          <a:solidFill>
                            <a:schemeClr val="tx1"/>
                          </a:solidFill>
                          <a:effectLst/>
                          <a:latin typeface="Lucida Console" panose="020B0609040504020204" pitchFamily="49" charset="0"/>
                          <a:ea typeface="ＭＳ Ｐゴシック" pitchFamily="34" charset="-128"/>
                        </a:rPr>
                        <a:t>shape, scale</a:t>
                      </a:r>
                    </a:p>
                  </a:txBody>
                  <a:tcPr marL="87835" marR="87835" marT="43911" marB="43911"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92768">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kumimoji="0" lang="en-US" altLang="en-US" sz="1300" b="0" i="0" u="none" strike="noStrike" cap="none" normalizeH="0" baseline="0" dirty="0">
                          <a:ln>
                            <a:noFill/>
                          </a:ln>
                          <a:solidFill>
                            <a:schemeClr val="tx1"/>
                          </a:solidFill>
                          <a:effectLst/>
                          <a:latin typeface="+mj-lt"/>
                          <a:ea typeface="ＭＳ Ｐゴシック" pitchFamily="34" charset="-128"/>
                        </a:rPr>
                        <a:t>Wilcoxon</a:t>
                      </a:r>
                    </a:p>
                  </a:txBody>
                  <a:tcPr marL="87835" marR="87835" marT="43911" marB="43911"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lang="en-US" altLang="en-US" sz="1200" kern="1200" dirty="0" err="1">
                          <a:solidFill>
                            <a:srgbClr val="0000FF"/>
                          </a:solidFill>
                          <a:latin typeface="Lucida Console"/>
                          <a:ea typeface="+mn-ea"/>
                          <a:cs typeface="+mn-cs"/>
                        </a:rPr>
                        <a:t>wilcox</a:t>
                      </a:r>
                      <a:endParaRPr lang="en-US" altLang="en-US" sz="1200" kern="1200" dirty="0">
                        <a:solidFill>
                          <a:srgbClr val="0000FF"/>
                        </a:solidFill>
                        <a:latin typeface="Lucida Console"/>
                        <a:ea typeface="+mn-ea"/>
                        <a:cs typeface="+mn-cs"/>
                      </a:endParaRPr>
                    </a:p>
                  </a:txBody>
                  <a:tcPr marL="87835" marR="87835" marT="43911" marB="4391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ct val="25000"/>
                        </a:spcAft>
                        <a:defRPr>
                          <a:solidFill>
                            <a:schemeClr val="tx1"/>
                          </a:solidFill>
                          <a:latin typeface="Arial" pitchFamily="34" charset="0"/>
                          <a:ea typeface="ＭＳ Ｐゴシック" pitchFamily="34" charset="-128"/>
                        </a:defRPr>
                      </a:lvl1pPr>
                      <a:lvl2pPr marL="742950" indent="-285750" eaLnBrk="0" hangingPunct="0">
                        <a:spcBef>
                          <a:spcPct val="20000"/>
                        </a:spcBef>
                        <a:spcAft>
                          <a:spcPct val="25000"/>
                        </a:spcAft>
                        <a:defRPr sz="1600">
                          <a:solidFill>
                            <a:schemeClr val="tx1"/>
                          </a:solidFill>
                          <a:latin typeface="Arial" pitchFamily="34" charset="0"/>
                          <a:ea typeface="ＭＳ Ｐゴシック" pitchFamily="34" charset="-128"/>
                        </a:defRPr>
                      </a:lvl2pPr>
                      <a:lvl3pPr marL="1143000" indent="-228600" eaLnBrk="0" hangingPunct="0">
                        <a:spcBef>
                          <a:spcPct val="20000"/>
                        </a:spcBef>
                        <a:defRPr sz="1400">
                          <a:solidFill>
                            <a:schemeClr val="tx1"/>
                          </a:solidFill>
                          <a:latin typeface="Arial" pitchFamily="34" charset="0"/>
                          <a:ea typeface="ＭＳ Ｐゴシック" pitchFamily="34" charset="-128"/>
                        </a:defRPr>
                      </a:lvl3pPr>
                      <a:lvl4pPr marL="1600200" indent="-228600" eaLnBrk="0" hangingPunct="0">
                        <a:spcBef>
                          <a:spcPct val="20000"/>
                        </a:spcBef>
                        <a:defRPr sz="1200">
                          <a:solidFill>
                            <a:schemeClr val="tx1"/>
                          </a:solidFill>
                          <a:latin typeface="Arial" pitchFamily="34" charset="0"/>
                          <a:ea typeface="ＭＳ Ｐゴシック" pitchFamily="34" charset="-128"/>
                        </a:defRPr>
                      </a:lvl4pPr>
                      <a:lvl5pPr marL="2057400" indent="-228600" eaLnBrk="0" hangingPunct="0">
                        <a:spcBef>
                          <a:spcPct val="20000"/>
                        </a:spcBef>
                        <a:defRPr sz="1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sz="10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kumimoji="0" lang="en-US" altLang="en-US" sz="1200" b="0" i="0" u="none" strike="noStrike" cap="none" normalizeH="0" baseline="0" dirty="0" err="1">
                          <a:ln>
                            <a:noFill/>
                          </a:ln>
                          <a:solidFill>
                            <a:schemeClr val="tx1"/>
                          </a:solidFill>
                          <a:effectLst/>
                          <a:latin typeface="Lucida Console" panose="020B0609040504020204" pitchFamily="49" charset="0"/>
                          <a:ea typeface="ＭＳ Ｐゴシック" pitchFamily="34" charset="-128"/>
                        </a:rPr>
                        <a:t>m,n</a:t>
                      </a:r>
                      <a:endParaRPr kumimoji="0" lang="en-US" altLang="en-US" sz="1200" b="0" i="0" u="none" strike="noStrike" cap="none" normalizeH="0" baseline="0" dirty="0">
                        <a:ln>
                          <a:noFill/>
                        </a:ln>
                        <a:solidFill>
                          <a:schemeClr val="tx1"/>
                        </a:solidFill>
                        <a:effectLst/>
                        <a:latin typeface="Lucida Console" panose="020B0609040504020204" pitchFamily="49" charset="0"/>
                        <a:ea typeface="ＭＳ Ｐゴシック" pitchFamily="34" charset="-128"/>
                      </a:endParaRPr>
                    </a:p>
                  </a:txBody>
                  <a:tcPr marL="87835" marR="87835" marT="43911" marB="43911"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4125338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normal distribution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743" y="1654634"/>
            <a:ext cx="8781143" cy="428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868557" y="6066845"/>
            <a:ext cx="5860111" cy="584775"/>
          </a:xfrm>
          <a:prstGeom prst="rect">
            <a:avLst/>
          </a:prstGeom>
          <a:noFill/>
        </p:spPr>
        <p:txBody>
          <a:bodyPr wrap="square" rtlCol="0">
            <a:spAutoFit/>
          </a:bodyPr>
          <a:lstStyle/>
          <a:p>
            <a:pPr algn="ctr"/>
            <a:r>
              <a:rPr lang="en-US" sz="3200" dirty="0"/>
              <a:t>What are axes here?</a:t>
            </a:r>
          </a:p>
        </p:txBody>
      </p:sp>
    </p:spTree>
    <p:extLst>
      <p:ext uri="{BB962C8B-B14F-4D97-AF65-F5344CB8AC3E}">
        <p14:creationId xmlns:p14="http://schemas.microsoft.com/office/powerpoint/2010/main" val="3960123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for normal distribution</a:t>
            </a:r>
          </a:p>
        </p:txBody>
      </p:sp>
      <p:sp>
        <p:nvSpPr>
          <p:cNvPr id="3" name="Content Placeholder 2"/>
          <p:cNvSpPr>
            <a:spLocks noGrp="1"/>
          </p:cNvSpPr>
          <p:nvPr>
            <p:ph idx="1"/>
          </p:nvPr>
        </p:nvSpPr>
        <p:spPr>
          <a:xfrm>
            <a:off x="457200" y="1447800"/>
            <a:ext cx="8382000" cy="5105400"/>
          </a:xfrm>
        </p:spPr>
        <p:txBody>
          <a:bodyPr/>
          <a:lstStyle/>
          <a:p>
            <a:r>
              <a:rPr lang="en-US" dirty="0"/>
              <a:t>Values of x for different </a:t>
            </a:r>
            <a:r>
              <a:rPr lang="en-US" dirty="0" err="1"/>
              <a:t>quantiles</a:t>
            </a:r>
            <a:endParaRPr lang="en-US" dirty="0"/>
          </a:p>
          <a:p>
            <a:pPr marL="0" indent="0">
              <a:buNone/>
            </a:pPr>
            <a:r>
              <a:rPr lang="en-US" sz="2000" dirty="0" err="1">
                <a:solidFill>
                  <a:schemeClr val="tx1">
                    <a:lumMod val="65000"/>
                    <a:lumOff val="35000"/>
                  </a:schemeClr>
                </a:solidFill>
                <a:latin typeface="Lucida Console" panose="020B0609040504020204" pitchFamily="49" charset="0"/>
              </a:rPr>
              <a:t>qnorm</a:t>
            </a:r>
            <a:r>
              <a:rPr lang="en-US" sz="2000" dirty="0">
                <a:solidFill>
                  <a:schemeClr val="tx1">
                    <a:lumMod val="65000"/>
                    <a:lumOff val="35000"/>
                  </a:schemeClr>
                </a:solidFill>
                <a:latin typeface="Lucida Console" panose="020B0609040504020204" pitchFamily="49" charset="0"/>
              </a:rPr>
              <a:t>(p, mean=0, </a:t>
            </a:r>
            <a:r>
              <a:rPr lang="en-US" sz="2000" dirty="0" err="1">
                <a:solidFill>
                  <a:schemeClr val="tx1">
                    <a:lumMod val="65000"/>
                    <a:lumOff val="35000"/>
                  </a:schemeClr>
                </a:solidFill>
                <a:latin typeface="Lucida Console" panose="020B0609040504020204" pitchFamily="49" charset="0"/>
              </a:rPr>
              <a:t>sd</a:t>
            </a:r>
            <a:r>
              <a:rPr lang="en-US" sz="2000" dirty="0">
                <a:solidFill>
                  <a:schemeClr val="tx1">
                    <a:lumMod val="65000"/>
                    <a:lumOff val="35000"/>
                  </a:schemeClr>
                </a:solidFill>
                <a:latin typeface="Lucida Console" panose="020B0609040504020204" pitchFamily="49" charset="0"/>
              </a:rPr>
              <a:t>=1, </a:t>
            </a:r>
            <a:r>
              <a:rPr lang="en-US" sz="2000" dirty="0" err="1">
                <a:solidFill>
                  <a:schemeClr val="tx1">
                    <a:lumMod val="65000"/>
                    <a:lumOff val="35000"/>
                  </a:schemeClr>
                </a:solidFill>
                <a:latin typeface="Lucida Console" panose="020B0609040504020204" pitchFamily="49" charset="0"/>
              </a:rPr>
              <a:t>lower.tail</a:t>
            </a:r>
            <a:r>
              <a:rPr lang="en-US" sz="2000" dirty="0">
                <a:solidFill>
                  <a:schemeClr val="tx1">
                    <a:lumMod val="65000"/>
                    <a:lumOff val="35000"/>
                  </a:schemeClr>
                </a:solidFill>
                <a:latin typeface="Lucida Console" panose="020B0609040504020204" pitchFamily="49" charset="0"/>
              </a:rPr>
              <a:t>=TRUE, </a:t>
            </a:r>
            <a:r>
              <a:rPr lang="en-US" sz="2000" dirty="0" err="1">
                <a:solidFill>
                  <a:schemeClr val="tx1">
                    <a:lumMod val="65000"/>
                    <a:lumOff val="35000"/>
                  </a:schemeClr>
                </a:solidFill>
                <a:latin typeface="Lucida Console" panose="020B0609040504020204" pitchFamily="49" charset="0"/>
              </a:rPr>
              <a:t>log.p</a:t>
            </a:r>
            <a:r>
              <a:rPr lang="en-US" sz="2000" dirty="0">
                <a:solidFill>
                  <a:schemeClr val="tx1">
                    <a:lumMod val="65000"/>
                    <a:lumOff val="35000"/>
                  </a:schemeClr>
                </a:solidFill>
                <a:latin typeface="Lucida Console" panose="020B0609040504020204" pitchFamily="49" charset="0"/>
              </a:rPr>
              <a:t>=FALSE)</a:t>
            </a:r>
          </a:p>
          <a:p>
            <a:pPr marL="0" indent="0">
              <a:buNone/>
            </a:pPr>
            <a:r>
              <a:rPr lang="fr-FR" sz="2000" dirty="0">
                <a:solidFill>
                  <a:srgbClr val="0000FF"/>
                </a:solidFill>
                <a:latin typeface="Lucida Console"/>
              </a:rPr>
              <a:t>&gt; </a:t>
            </a:r>
            <a:r>
              <a:rPr lang="fr-FR" sz="2000" dirty="0" err="1">
                <a:solidFill>
                  <a:srgbClr val="0000FF"/>
                </a:solidFill>
                <a:latin typeface="Lucida Console"/>
              </a:rPr>
              <a:t>quants</a:t>
            </a:r>
            <a:r>
              <a:rPr lang="fr-FR" sz="2000" dirty="0">
                <a:solidFill>
                  <a:srgbClr val="0000FF"/>
                </a:solidFill>
                <a:latin typeface="Lucida Console"/>
              </a:rPr>
              <a:t> &lt;- </a:t>
            </a:r>
            <a:r>
              <a:rPr lang="fr-FR" sz="2000" dirty="0" err="1">
                <a:solidFill>
                  <a:srgbClr val="0000FF"/>
                </a:solidFill>
                <a:latin typeface="Lucida Console"/>
              </a:rPr>
              <a:t>qnorm</a:t>
            </a:r>
            <a:r>
              <a:rPr lang="fr-FR" sz="2000" dirty="0">
                <a:solidFill>
                  <a:srgbClr val="0000FF"/>
                </a:solidFill>
                <a:latin typeface="Lucida Console"/>
              </a:rPr>
              <a:t>(c(0.01,0.025,0.05,0.95,0.975,0.99)) </a:t>
            </a:r>
          </a:p>
          <a:p>
            <a:pPr marL="0" indent="0">
              <a:buNone/>
            </a:pPr>
            <a:r>
              <a:rPr lang="fr-FR" sz="2000" dirty="0">
                <a:solidFill>
                  <a:srgbClr val="0000FF"/>
                </a:solidFill>
                <a:latin typeface="Lucida Console"/>
              </a:rPr>
              <a:t>&gt; round(quants,2) </a:t>
            </a:r>
          </a:p>
          <a:p>
            <a:pPr marL="0" indent="0">
              <a:buNone/>
            </a:pPr>
            <a:r>
              <a:rPr lang="fr-FR" sz="2000" dirty="0">
                <a:solidFill>
                  <a:srgbClr val="000000"/>
                </a:solidFill>
                <a:latin typeface="Lucida Console"/>
              </a:rPr>
              <a:t>[1] -2.33 -1.96 -1.64 1.64 1.96 2.33</a:t>
            </a:r>
          </a:p>
          <a:p>
            <a:pPr marL="0" indent="0">
              <a:buNone/>
            </a:pPr>
            <a:endParaRPr lang="en-US" sz="2000" dirty="0"/>
          </a:p>
          <a:p>
            <a:r>
              <a:rPr lang="en-US" dirty="0"/>
              <a:t>Probability of observing value x or smaller</a:t>
            </a:r>
          </a:p>
          <a:p>
            <a:pPr marL="0" indent="0">
              <a:buNone/>
            </a:pPr>
            <a:r>
              <a:rPr lang="en-US" altLang="en-US" sz="2000" dirty="0" err="1">
                <a:solidFill>
                  <a:schemeClr val="tx1">
                    <a:lumMod val="65000"/>
                    <a:lumOff val="35000"/>
                  </a:schemeClr>
                </a:solidFill>
                <a:latin typeface="Lucida Console" panose="020B0609040504020204" pitchFamily="49" charset="0"/>
              </a:rPr>
              <a:t>pnorm</a:t>
            </a:r>
            <a:r>
              <a:rPr lang="en-US" altLang="en-US" sz="2000" dirty="0">
                <a:solidFill>
                  <a:schemeClr val="tx1">
                    <a:lumMod val="65000"/>
                    <a:lumOff val="35000"/>
                  </a:schemeClr>
                </a:solidFill>
                <a:latin typeface="Lucida Console" panose="020B0609040504020204" pitchFamily="49" charset="0"/>
              </a:rPr>
              <a:t>(q, mean=0, </a:t>
            </a:r>
            <a:r>
              <a:rPr lang="en-US" altLang="en-US" sz="2000" dirty="0" err="1">
                <a:solidFill>
                  <a:schemeClr val="tx1">
                    <a:lumMod val="65000"/>
                    <a:lumOff val="35000"/>
                  </a:schemeClr>
                </a:solidFill>
                <a:latin typeface="Lucida Console" panose="020B0609040504020204" pitchFamily="49" charset="0"/>
              </a:rPr>
              <a:t>sd</a:t>
            </a:r>
            <a:r>
              <a:rPr lang="en-US" altLang="en-US" sz="2000" dirty="0">
                <a:solidFill>
                  <a:schemeClr val="tx1">
                    <a:lumMod val="65000"/>
                    <a:lumOff val="35000"/>
                  </a:schemeClr>
                </a:solidFill>
                <a:latin typeface="Lucida Console" panose="020B0609040504020204" pitchFamily="49" charset="0"/>
              </a:rPr>
              <a:t>=1, </a:t>
            </a:r>
            <a:r>
              <a:rPr lang="en-US" altLang="en-US" sz="2000" dirty="0" err="1">
                <a:solidFill>
                  <a:schemeClr val="tx1">
                    <a:lumMod val="65000"/>
                    <a:lumOff val="35000"/>
                  </a:schemeClr>
                </a:solidFill>
                <a:latin typeface="Lucida Console" panose="020B0609040504020204" pitchFamily="49" charset="0"/>
              </a:rPr>
              <a:t>lower.tail</a:t>
            </a:r>
            <a:r>
              <a:rPr lang="en-US" altLang="en-US" sz="2000" dirty="0">
                <a:solidFill>
                  <a:schemeClr val="tx1">
                    <a:lumMod val="65000"/>
                    <a:lumOff val="35000"/>
                  </a:schemeClr>
                </a:solidFill>
                <a:latin typeface="Lucida Console" panose="020B0609040504020204" pitchFamily="49" charset="0"/>
              </a:rPr>
              <a:t>=TRUE, </a:t>
            </a:r>
            <a:r>
              <a:rPr lang="en-US" altLang="en-US" sz="2000" dirty="0" err="1">
                <a:solidFill>
                  <a:schemeClr val="tx1">
                    <a:lumMod val="65000"/>
                    <a:lumOff val="35000"/>
                  </a:schemeClr>
                </a:solidFill>
                <a:latin typeface="Lucida Console" panose="020B0609040504020204" pitchFamily="49" charset="0"/>
              </a:rPr>
              <a:t>log.p</a:t>
            </a:r>
            <a:r>
              <a:rPr lang="en-US" altLang="en-US" sz="2000" dirty="0">
                <a:solidFill>
                  <a:schemeClr val="tx1">
                    <a:lumMod val="65000"/>
                    <a:lumOff val="35000"/>
                  </a:schemeClr>
                </a:solidFill>
                <a:latin typeface="Lucida Console" panose="020B0609040504020204" pitchFamily="49" charset="0"/>
              </a:rPr>
              <a:t>=FALSE)</a:t>
            </a:r>
            <a:r>
              <a:rPr lang="en-US" altLang="en-US" dirty="0">
                <a:latin typeface="Courier New" pitchFamily="49" charset="0"/>
                <a:ea typeface="ＭＳ Ｐゴシック" pitchFamily="34" charset="-128"/>
              </a:rPr>
              <a:t> </a:t>
            </a:r>
          </a:p>
          <a:p>
            <a:pPr marL="0" indent="0">
              <a:buNone/>
            </a:pPr>
            <a:r>
              <a:rPr lang="fr-FR" sz="2000" dirty="0">
                <a:solidFill>
                  <a:srgbClr val="0000FF"/>
                </a:solidFill>
                <a:latin typeface="Lucida Console"/>
              </a:rPr>
              <a:t>&gt; </a:t>
            </a:r>
            <a:r>
              <a:rPr lang="fr-FR" sz="2000" dirty="0" err="1">
                <a:solidFill>
                  <a:srgbClr val="0000FF"/>
                </a:solidFill>
                <a:latin typeface="Lucida Console"/>
              </a:rPr>
              <a:t>pnorm</a:t>
            </a:r>
            <a:r>
              <a:rPr lang="fr-FR" sz="2000" dirty="0">
                <a:solidFill>
                  <a:srgbClr val="0000FF"/>
                </a:solidFill>
                <a:latin typeface="Lucida Console"/>
              </a:rPr>
              <a:t>(</a:t>
            </a:r>
            <a:r>
              <a:rPr lang="fr-FR" sz="2000" dirty="0" err="1">
                <a:solidFill>
                  <a:srgbClr val="0000FF"/>
                </a:solidFill>
                <a:latin typeface="Lucida Console"/>
              </a:rPr>
              <a:t>quants</a:t>
            </a:r>
            <a:r>
              <a:rPr lang="fr-FR" sz="2000" dirty="0">
                <a:solidFill>
                  <a:srgbClr val="0000FF"/>
                </a:solidFill>
                <a:latin typeface="Lucida Console"/>
              </a:rPr>
              <a:t>) </a:t>
            </a:r>
          </a:p>
          <a:p>
            <a:pPr marL="0" indent="0">
              <a:buNone/>
            </a:pPr>
            <a:r>
              <a:rPr lang="fr-FR" sz="2000" dirty="0">
                <a:solidFill>
                  <a:srgbClr val="000000"/>
                </a:solidFill>
                <a:latin typeface="Lucida Console"/>
              </a:rPr>
              <a:t>[1] 0.010 0.025 0.050 0.950 0.975 0.990</a:t>
            </a:r>
          </a:p>
        </p:txBody>
      </p:sp>
    </p:spTree>
    <p:extLst>
      <p:ext uri="{BB962C8B-B14F-4D97-AF65-F5344CB8AC3E}">
        <p14:creationId xmlns:p14="http://schemas.microsoft.com/office/powerpoint/2010/main" val="2502369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normal</a:t>
            </a:r>
          </a:p>
        </p:txBody>
      </p:sp>
      <p:sp>
        <p:nvSpPr>
          <p:cNvPr id="3" name="Content Placeholder 2"/>
          <p:cNvSpPr>
            <a:spLocks noGrp="1"/>
          </p:cNvSpPr>
          <p:nvPr>
            <p:ph idx="1"/>
          </p:nvPr>
        </p:nvSpPr>
        <p:spPr/>
        <p:txBody>
          <a:bodyPr>
            <a:normAutofit/>
          </a:bodyPr>
          <a:lstStyle/>
          <a:p>
            <a:r>
              <a:rPr lang="en-US" dirty="0"/>
              <a:t>Density</a:t>
            </a:r>
          </a:p>
          <a:p>
            <a:pPr marL="0" indent="0">
              <a:buNone/>
            </a:pPr>
            <a:r>
              <a:rPr lang="en-US" altLang="en-US" sz="2000" dirty="0" err="1">
                <a:solidFill>
                  <a:schemeClr val="tx1">
                    <a:lumMod val="65000"/>
                    <a:lumOff val="35000"/>
                  </a:schemeClr>
                </a:solidFill>
                <a:latin typeface="Lucida Console"/>
              </a:rPr>
              <a:t>dnorm</a:t>
            </a:r>
            <a:r>
              <a:rPr lang="en-US" altLang="en-US" sz="2000" dirty="0">
                <a:solidFill>
                  <a:schemeClr val="tx1">
                    <a:lumMod val="65000"/>
                    <a:lumOff val="35000"/>
                  </a:schemeClr>
                </a:solidFill>
                <a:latin typeface="Lucida Console"/>
              </a:rPr>
              <a:t>(x, mean = 0, </a:t>
            </a:r>
            <a:r>
              <a:rPr lang="en-US" altLang="en-US" sz="2000" dirty="0" err="1">
                <a:solidFill>
                  <a:schemeClr val="tx1">
                    <a:lumMod val="65000"/>
                    <a:lumOff val="35000"/>
                  </a:schemeClr>
                </a:solidFill>
                <a:latin typeface="Lucida Console"/>
              </a:rPr>
              <a:t>sd</a:t>
            </a:r>
            <a:r>
              <a:rPr lang="en-US" altLang="en-US" sz="2000" dirty="0">
                <a:solidFill>
                  <a:schemeClr val="tx1">
                    <a:lumMod val="65000"/>
                    <a:lumOff val="35000"/>
                  </a:schemeClr>
                </a:solidFill>
                <a:latin typeface="Lucida Console"/>
              </a:rPr>
              <a:t> = 1, </a:t>
            </a:r>
            <a:r>
              <a:rPr lang="en-US" altLang="en-US" sz="2000" dirty="0" err="1">
                <a:solidFill>
                  <a:schemeClr val="tx1">
                    <a:lumMod val="65000"/>
                    <a:lumOff val="35000"/>
                  </a:schemeClr>
                </a:solidFill>
                <a:latin typeface="Lucida Console"/>
              </a:rPr>
              <a:t>log.p</a:t>
            </a:r>
            <a:r>
              <a:rPr lang="en-US" altLang="en-US" sz="2000" dirty="0">
                <a:solidFill>
                  <a:schemeClr val="tx1">
                    <a:lumMod val="65000"/>
                    <a:lumOff val="35000"/>
                  </a:schemeClr>
                </a:solidFill>
                <a:latin typeface="Lucida Console"/>
              </a:rPr>
              <a:t> = FALSE)</a:t>
            </a:r>
          </a:p>
          <a:p>
            <a:pPr marL="0" indent="0">
              <a:buNone/>
            </a:pPr>
            <a:r>
              <a:rPr lang="fr-FR" sz="2000" dirty="0">
                <a:solidFill>
                  <a:srgbClr val="0000FF"/>
                </a:solidFill>
                <a:latin typeface="Lucida Console"/>
              </a:rPr>
              <a:t>&gt; </a:t>
            </a:r>
            <a:r>
              <a:rPr lang="fr-FR" sz="2000" dirty="0" err="1">
                <a:solidFill>
                  <a:srgbClr val="0000FF"/>
                </a:solidFill>
                <a:latin typeface="Lucida Console"/>
              </a:rPr>
              <a:t>dnorm</a:t>
            </a:r>
            <a:r>
              <a:rPr lang="fr-FR" sz="2000" dirty="0">
                <a:solidFill>
                  <a:srgbClr val="0000FF"/>
                </a:solidFill>
                <a:latin typeface="Lucida Console"/>
              </a:rPr>
              <a:t>(</a:t>
            </a:r>
            <a:r>
              <a:rPr lang="fr-FR" sz="2000" dirty="0" err="1">
                <a:solidFill>
                  <a:srgbClr val="0000FF"/>
                </a:solidFill>
                <a:latin typeface="Lucida Console"/>
              </a:rPr>
              <a:t>quants</a:t>
            </a:r>
            <a:r>
              <a:rPr lang="fr-FR" sz="2000" dirty="0">
                <a:solidFill>
                  <a:srgbClr val="0000FF"/>
                </a:solidFill>
                <a:latin typeface="Lucida Console"/>
              </a:rPr>
              <a:t>) </a:t>
            </a:r>
          </a:p>
          <a:p>
            <a:pPr marL="0" indent="0">
              <a:buNone/>
            </a:pPr>
            <a:r>
              <a:rPr lang="fr-FR" sz="2000" dirty="0">
                <a:solidFill>
                  <a:srgbClr val="000000"/>
                </a:solidFill>
                <a:latin typeface="Lucida Console"/>
              </a:rPr>
              <a:t>[1] 0.02665214 0.05844507 0.10313564 0.10313564</a:t>
            </a:r>
          </a:p>
          <a:p>
            <a:pPr marL="0" indent="0">
              <a:buNone/>
            </a:pPr>
            <a:r>
              <a:rPr lang="fr-FR" sz="2000" dirty="0">
                <a:solidFill>
                  <a:srgbClr val="000000"/>
                </a:solidFill>
                <a:latin typeface="Lucida Console"/>
              </a:rPr>
              <a:t>[5] 0.05844507 0.02665214</a:t>
            </a:r>
          </a:p>
          <a:p>
            <a:pPr marL="0" indent="0">
              <a:buNone/>
            </a:pPr>
            <a:endParaRPr lang="en-US" sz="2000" dirty="0"/>
          </a:p>
          <a:p>
            <a:r>
              <a:rPr lang="en-US" dirty="0"/>
              <a:t>Generating random normal variables</a:t>
            </a:r>
          </a:p>
          <a:p>
            <a:pPr marL="0" indent="0">
              <a:buNone/>
            </a:pPr>
            <a:r>
              <a:rPr lang="en-US" altLang="en-US" sz="2000" dirty="0" err="1">
                <a:solidFill>
                  <a:schemeClr val="tx1">
                    <a:lumMod val="65000"/>
                    <a:lumOff val="35000"/>
                  </a:schemeClr>
                </a:solidFill>
                <a:latin typeface="Lucida Console"/>
              </a:rPr>
              <a:t>rnorm</a:t>
            </a:r>
            <a:r>
              <a:rPr lang="en-US" altLang="en-US" sz="2000" dirty="0">
                <a:solidFill>
                  <a:schemeClr val="tx1">
                    <a:lumMod val="65000"/>
                    <a:lumOff val="35000"/>
                  </a:schemeClr>
                </a:solidFill>
                <a:latin typeface="Lucida Console"/>
              </a:rPr>
              <a:t>(n, mean = 0, </a:t>
            </a:r>
            <a:r>
              <a:rPr lang="en-US" altLang="en-US" sz="2000" dirty="0" err="1">
                <a:solidFill>
                  <a:schemeClr val="tx1">
                    <a:lumMod val="65000"/>
                    <a:lumOff val="35000"/>
                  </a:schemeClr>
                </a:solidFill>
                <a:latin typeface="Lucida Console"/>
              </a:rPr>
              <a:t>sd</a:t>
            </a:r>
            <a:r>
              <a:rPr lang="en-US" altLang="en-US" sz="2000" dirty="0">
                <a:solidFill>
                  <a:schemeClr val="tx1">
                    <a:lumMod val="65000"/>
                    <a:lumOff val="35000"/>
                  </a:schemeClr>
                </a:solidFill>
                <a:latin typeface="Lucida Console"/>
              </a:rPr>
              <a:t> = 1)</a:t>
            </a:r>
          </a:p>
          <a:p>
            <a:pPr marL="0" indent="0">
              <a:buNone/>
            </a:pPr>
            <a:r>
              <a:rPr lang="pt-BR" sz="2000" dirty="0">
                <a:solidFill>
                  <a:srgbClr val="0000FF"/>
                </a:solidFill>
                <a:latin typeface="Lucida Console"/>
              </a:rPr>
              <a:t>&gt; rnorm(n=10) </a:t>
            </a:r>
          </a:p>
          <a:p>
            <a:pPr marL="0" indent="0">
              <a:buNone/>
            </a:pPr>
            <a:r>
              <a:rPr lang="pt-BR" sz="2000" dirty="0">
                <a:solidFill>
                  <a:srgbClr val="000000"/>
                </a:solidFill>
                <a:latin typeface="Lucida Console"/>
              </a:rPr>
              <a:t>[1] 1.91604284  0.41294905 -0.23959763 0.21590614</a:t>
            </a:r>
          </a:p>
          <a:p>
            <a:pPr marL="0" indent="0">
              <a:buNone/>
            </a:pPr>
            <a:r>
              <a:rPr lang="pt-BR" sz="2000" dirty="0">
                <a:solidFill>
                  <a:srgbClr val="000000"/>
                </a:solidFill>
                <a:latin typeface="Lucida Console"/>
              </a:rPr>
              <a:t>[5] 1.32797569 -0.19704848 -0.04746724 0.92903915 </a:t>
            </a:r>
          </a:p>
          <a:p>
            <a:pPr marL="0" indent="0">
              <a:buNone/>
            </a:pPr>
            <a:r>
              <a:rPr lang="pt-BR" sz="2000" dirty="0">
                <a:solidFill>
                  <a:srgbClr val="000000"/>
                </a:solidFill>
                <a:latin typeface="Lucida Console"/>
              </a:rPr>
              <a:t>[9] 0.37813679  0.45441023</a:t>
            </a:r>
            <a:endParaRPr lang="en-US" sz="2000" dirty="0"/>
          </a:p>
        </p:txBody>
      </p:sp>
      <p:sp>
        <p:nvSpPr>
          <p:cNvPr id="4" name="TextBox 3"/>
          <p:cNvSpPr txBox="1"/>
          <p:nvPr/>
        </p:nvSpPr>
        <p:spPr>
          <a:xfrm>
            <a:off x="3049544" y="2331275"/>
            <a:ext cx="4525370" cy="369332"/>
          </a:xfrm>
          <a:prstGeom prst="rect">
            <a:avLst/>
          </a:prstGeom>
          <a:noFill/>
        </p:spPr>
        <p:txBody>
          <a:bodyPr wrap="square" rtlCol="0">
            <a:spAutoFit/>
          </a:bodyPr>
          <a:lstStyle/>
          <a:p>
            <a:r>
              <a:rPr lang="en-US" dirty="0">
                <a:solidFill>
                  <a:srgbClr val="C00000"/>
                </a:solidFill>
              </a:rPr>
              <a:t>The height (“density”) of the normal curve</a:t>
            </a:r>
          </a:p>
        </p:txBody>
      </p:sp>
      <p:sp>
        <p:nvSpPr>
          <p:cNvPr id="5" name="TextBox 4"/>
          <p:cNvSpPr txBox="1"/>
          <p:nvPr/>
        </p:nvSpPr>
        <p:spPr>
          <a:xfrm>
            <a:off x="3049544" y="4647755"/>
            <a:ext cx="4525370" cy="369332"/>
          </a:xfrm>
          <a:prstGeom prst="rect">
            <a:avLst/>
          </a:prstGeom>
          <a:noFill/>
        </p:spPr>
        <p:txBody>
          <a:bodyPr wrap="square" rtlCol="0">
            <a:spAutoFit/>
          </a:bodyPr>
          <a:lstStyle/>
          <a:p>
            <a:r>
              <a:rPr lang="en-US" dirty="0">
                <a:solidFill>
                  <a:srgbClr val="C00000"/>
                </a:solidFill>
              </a:rPr>
              <a:t>Rerun and you get different values</a:t>
            </a:r>
          </a:p>
        </p:txBody>
      </p:sp>
    </p:spTree>
    <p:extLst>
      <p:ext uri="{BB962C8B-B14F-4D97-AF65-F5344CB8AC3E}">
        <p14:creationId xmlns:p14="http://schemas.microsoft.com/office/powerpoint/2010/main" val="3151273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number generation</a:t>
            </a:r>
          </a:p>
        </p:txBody>
      </p:sp>
      <p:sp>
        <p:nvSpPr>
          <p:cNvPr id="3" name="Content Placeholder 2"/>
          <p:cNvSpPr>
            <a:spLocks noGrp="1"/>
          </p:cNvSpPr>
          <p:nvPr>
            <p:ph idx="1"/>
          </p:nvPr>
        </p:nvSpPr>
        <p:spPr/>
        <p:txBody>
          <a:bodyPr/>
          <a:lstStyle/>
          <a:p>
            <a:r>
              <a:rPr lang="en-US" dirty="0"/>
              <a:t>Computers generate </a:t>
            </a:r>
            <a:r>
              <a:rPr lang="en-US" b="1" dirty="0"/>
              <a:t>pseudorandom </a:t>
            </a:r>
            <a:r>
              <a:rPr lang="en-US" dirty="0"/>
              <a:t>numbers using a sequence of specially chosen numbers and algorithms</a:t>
            </a:r>
          </a:p>
          <a:p>
            <a:r>
              <a:rPr lang="en-US" dirty="0"/>
              <a:t>Each sequence of numbers starts at a </a:t>
            </a:r>
            <a:r>
              <a:rPr lang="en-US" b="1" dirty="0"/>
              <a:t>random seed</a:t>
            </a:r>
            <a:r>
              <a:rPr lang="en-US" dirty="0"/>
              <a:t> with values in  </a:t>
            </a:r>
            <a:r>
              <a:rPr lang="en-US" sz="2000" dirty="0">
                <a:solidFill>
                  <a:srgbClr val="0000FF"/>
                </a:solidFill>
                <a:latin typeface="Lucida Console"/>
              </a:rPr>
              <a:t>.</a:t>
            </a:r>
            <a:r>
              <a:rPr lang="en-US" sz="2000" dirty="0" err="1">
                <a:solidFill>
                  <a:srgbClr val="0000FF"/>
                </a:solidFill>
                <a:latin typeface="Lucida Console"/>
              </a:rPr>
              <a:t>Random.seed</a:t>
            </a:r>
            <a:endParaRPr lang="en-US" sz="2000" dirty="0">
              <a:solidFill>
                <a:srgbClr val="0000FF"/>
              </a:solidFill>
              <a:latin typeface="Lucida Console"/>
            </a:endParaRPr>
          </a:p>
          <a:p>
            <a:r>
              <a:rPr lang="en-US" dirty="0"/>
              <a:t>By default the random sequence is initialized based on the start time of the program</a:t>
            </a:r>
          </a:p>
          <a:p>
            <a:r>
              <a:rPr lang="en-US" dirty="0"/>
              <a:t>For repeatable pseudorandom sequences first call </a:t>
            </a:r>
            <a:r>
              <a:rPr lang="en-US" sz="2000" dirty="0" err="1">
                <a:solidFill>
                  <a:srgbClr val="0000FF"/>
                </a:solidFill>
                <a:latin typeface="Lucida Console"/>
              </a:rPr>
              <a:t>set.seed</a:t>
            </a:r>
            <a:r>
              <a:rPr lang="en-US" sz="2000" dirty="0">
                <a:solidFill>
                  <a:srgbClr val="0000FF"/>
                </a:solidFill>
                <a:latin typeface="Lucida Console"/>
              </a:rPr>
              <a:t>(seed)</a:t>
            </a:r>
            <a:r>
              <a:rPr lang="en-US" dirty="0"/>
              <a:t> with </a:t>
            </a:r>
            <a:r>
              <a:rPr lang="en-US" sz="2000" dirty="0">
                <a:solidFill>
                  <a:srgbClr val="0000FF"/>
                </a:solidFill>
                <a:latin typeface="Lucida Console"/>
              </a:rPr>
              <a:t>seed</a:t>
            </a:r>
            <a:r>
              <a:rPr lang="en-US" dirty="0"/>
              <a:t> = any integer between </a:t>
            </a:r>
            <a:r>
              <a:rPr lang="en-US" altLang="en-US" dirty="0">
                <a:solidFill>
                  <a:srgbClr val="000000"/>
                </a:solidFill>
                <a:ea typeface="ＭＳ Ｐゴシック" pitchFamily="34" charset="-128"/>
              </a:rPr>
              <a:t>−2147483648 (-2</a:t>
            </a:r>
            <a:r>
              <a:rPr lang="en-US" altLang="en-US" baseline="30000" dirty="0">
                <a:solidFill>
                  <a:srgbClr val="000000"/>
                </a:solidFill>
                <a:ea typeface="ＭＳ Ｐゴシック" pitchFamily="34" charset="-128"/>
              </a:rPr>
              <a:t>31</a:t>
            </a:r>
            <a:r>
              <a:rPr lang="en-US" altLang="en-US" dirty="0">
                <a:solidFill>
                  <a:srgbClr val="000000"/>
                </a:solidFill>
                <a:ea typeface="ＭＳ Ｐゴシック" pitchFamily="34" charset="-128"/>
              </a:rPr>
              <a:t>) and 2147483647 (2</a:t>
            </a:r>
            <a:r>
              <a:rPr lang="en-US" altLang="en-US" baseline="30000" dirty="0">
                <a:solidFill>
                  <a:srgbClr val="000000"/>
                </a:solidFill>
                <a:ea typeface="ＭＳ Ｐゴシック" pitchFamily="34" charset="-128"/>
              </a:rPr>
              <a:t>31</a:t>
            </a:r>
            <a:r>
              <a:rPr lang="en-US" altLang="en-US" dirty="0">
                <a:solidFill>
                  <a:srgbClr val="000000"/>
                </a:solidFill>
                <a:ea typeface="ＭＳ Ｐゴシック" pitchFamily="34" charset="-128"/>
              </a:rPr>
              <a:t>-1)</a:t>
            </a:r>
            <a:endParaRPr lang="en-US" dirty="0"/>
          </a:p>
        </p:txBody>
      </p:sp>
    </p:spTree>
    <p:extLst>
      <p:ext uri="{BB962C8B-B14F-4D97-AF65-F5344CB8AC3E}">
        <p14:creationId xmlns:p14="http://schemas.microsoft.com/office/powerpoint/2010/main" val="2929397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Simulating data</a:t>
            </a:r>
          </a:p>
        </p:txBody>
      </p:sp>
      <p:sp>
        <p:nvSpPr>
          <p:cNvPr id="3" name="Content Placeholder 2"/>
          <p:cNvSpPr>
            <a:spLocks noGrp="1"/>
          </p:cNvSpPr>
          <p:nvPr>
            <p:ph idx="1"/>
          </p:nvPr>
        </p:nvSpPr>
        <p:spPr/>
        <p:txBody>
          <a:bodyPr>
            <a:normAutofit lnSpcReduction="10000"/>
          </a:bodyPr>
          <a:lstStyle/>
          <a:p>
            <a:r>
              <a:rPr lang="en-US" dirty="0"/>
              <a:t>When simulating data or working with random numbers, it is usually a good idea to use </a:t>
            </a:r>
            <a:r>
              <a:rPr lang="en-US" sz="2000" dirty="0" err="1">
                <a:solidFill>
                  <a:srgbClr val="0000FF"/>
                </a:solidFill>
                <a:latin typeface="Lucida Console"/>
              </a:rPr>
              <a:t>set.seed</a:t>
            </a:r>
            <a:r>
              <a:rPr lang="en-US" sz="2000" dirty="0">
                <a:solidFill>
                  <a:srgbClr val="0000FF"/>
                </a:solidFill>
                <a:latin typeface="Lucida Console"/>
              </a:rPr>
              <a:t>()</a:t>
            </a:r>
            <a:r>
              <a:rPr lang="en-US" dirty="0"/>
              <a:t> and save the script detailing which number was used</a:t>
            </a:r>
          </a:p>
          <a:p>
            <a:r>
              <a:rPr lang="en-US" dirty="0"/>
              <a:t>This ensures you can exactly repeat your results</a:t>
            </a:r>
          </a:p>
          <a:p>
            <a:pPr marL="0" indent="0">
              <a:buNone/>
            </a:pPr>
            <a:r>
              <a:rPr lang="en-US" sz="2000" dirty="0">
                <a:solidFill>
                  <a:srgbClr val="0000FF"/>
                </a:solidFill>
                <a:latin typeface="Lucida Console"/>
              </a:rPr>
              <a:t>&gt; </a:t>
            </a:r>
            <a:r>
              <a:rPr lang="en-US" sz="2000" dirty="0" err="1">
                <a:solidFill>
                  <a:srgbClr val="0000FF"/>
                </a:solidFill>
                <a:latin typeface="Lucida Console"/>
              </a:rPr>
              <a:t>set.seed</a:t>
            </a:r>
            <a:r>
              <a:rPr lang="en-US" sz="2000" dirty="0">
                <a:solidFill>
                  <a:srgbClr val="0000FF"/>
                </a:solidFill>
                <a:latin typeface="Lucida Console"/>
              </a:rPr>
              <a:t>(100) </a:t>
            </a:r>
          </a:p>
          <a:p>
            <a:pPr marL="0" indent="0">
              <a:buNone/>
            </a:pPr>
            <a:r>
              <a:rPr lang="en-US" sz="2000" dirty="0">
                <a:solidFill>
                  <a:srgbClr val="0000FF"/>
                </a:solidFill>
                <a:latin typeface="Lucida Console"/>
              </a:rPr>
              <a:t>&gt; </a:t>
            </a:r>
            <a:r>
              <a:rPr lang="en-US" sz="2000" dirty="0" err="1">
                <a:solidFill>
                  <a:srgbClr val="0000FF"/>
                </a:solidFill>
                <a:latin typeface="Lucida Console"/>
              </a:rPr>
              <a:t>rnorm</a:t>
            </a:r>
            <a:r>
              <a:rPr lang="en-US" sz="2000" dirty="0">
                <a:solidFill>
                  <a:srgbClr val="0000FF"/>
                </a:solidFill>
                <a:latin typeface="Lucida Console"/>
              </a:rPr>
              <a:t>(3) </a:t>
            </a:r>
          </a:p>
          <a:p>
            <a:pPr marL="0" indent="0">
              <a:buNone/>
            </a:pPr>
            <a:r>
              <a:rPr lang="en-US" sz="2000" dirty="0">
                <a:solidFill>
                  <a:srgbClr val="000000"/>
                </a:solidFill>
                <a:latin typeface="Lucida Console"/>
              </a:rPr>
              <a:t>[1] -0.50219235 0.13153117 -0.07891709 </a:t>
            </a:r>
          </a:p>
          <a:p>
            <a:pPr marL="0" indent="0">
              <a:buNone/>
            </a:pPr>
            <a:r>
              <a:rPr lang="en-US" sz="2000" dirty="0">
                <a:solidFill>
                  <a:srgbClr val="0000FF"/>
                </a:solidFill>
                <a:latin typeface="Lucida Console"/>
              </a:rPr>
              <a:t>&gt; </a:t>
            </a:r>
            <a:r>
              <a:rPr lang="en-US" sz="2000" dirty="0" err="1">
                <a:solidFill>
                  <a:srgbClr val="0000FF"/>
                </a:solidFill>
                <a:latin typeface="Lucida Console"/>
              </a:rPr>
              <a:t>rnorm</a:t>
            </a:r>
            <a:r>
              <a:rPr lang="en-US" sz="2000" dirty="0">
                <a:solidFill>
                  <a:srgbClr val="0000FF"/>
                </a:solidFill>
                <a:latin typeface="Lucida Console"/>
              </a:rPr>
              <a:t>(3) </a:t>
            </a:r>
          </a:p>
          <a:p>
            <a:pPr marL="0" indent="0">
              <a:buNone/>
            </a:pPr>
            <a:r>
              <a:rPr lang="en-US" sz="2000" dirty="0">
                <a:solidFill>
                  <a:srgbClr val="000000"/>
                </a:solidFill>
                <a:latin typeface="Lucida Console"/>
              </a:rPr>
              <a:t>[1] 0.8867848 0.1169713 0.3186301 </a:t>
            </a:r>
          </a:p>
          <a:p>
            <a:pPr marL="0" indent="0">
              <a:buNone/>
            </a:pPr>
            <a:r>
              <a:rPr lang="en-US" sz="2000" dirty="0">
                <a:solidFill>
                  <a:srgbClr val="0000FF"/>
                </a:solidFill>
                <a:latin typeface="Lucida Console"/>
              </a:rPr>
              <a:t>&gt; </a:t>
            </a:r>
            <a:r>
              <a:rPr lang="en-US" sz="2000" dirty="0" err="1">
                <a:solidFill>
                  <a:srgbClr val="0000FF"/>
                </a:solidFill>
                <a:latin typeface="Lucida Console"/>
              </a:rPr>
              <a:t>set.seed</a:t>
            </a:r>
            <a:r>
              <a:rPr lang="en-US" sz="2000" dirty="0">
                <a:solidFill>
                  <a:srgbClr val="0000FF"/>
                </a:solidFill>
                <a:latin typeface="Lucida Console"/>
              </a:rPr>
              <a:t>(100) </a:t>
            </a:r>
          </a:p>
          <a:p>
            <a:pPr marL="0" indent="0">
              <a:buNone/>
            </a:pPr>
            <a:r>
              <a:rPr lang="en-US" sz="2000" dirty="0">
                <a:solidFill>
                  <a:srgbClr val="0000FF"/>
                </a:solidFill>
                <a:latin typeface="Lucida Console"/>
              </a:rPr>
              <a:t>&gt; </a:t>
            </a:r>
            <a:r>
              <a:rPr lang="en-US" sz="2000" dirty="0" err="1">
                <a:solidFill>
                  <a:srgbClr val="0000FF"/>
                </a:solidFill>
                <a:latin typeface="Lucida Console"/>
              </a:rPr>
              <a:t>rnorm</a:t>
            </a:r>
            <a:r>
              <a:rPr lang="en-US" sz="2000" dirty="0">
                <a:solidFill>
                  <a:srgbClr val="0000FF"/>
                </a:solidFill>
                <a:latin typeface="Lucida Console"/>
              </a:rPr>
              <a:t>(3) </a:t>
            </a:r>
          </a:p>
          <a:p>
            <a:pPr marL="0" indent="0">
              <a:buNone/>
            </a:pPr>
            <a:r>
              <a:rPr lang="en-US" sz="2000" dirty="0">
                <a:solidFill>
                  <a:srgbClr val="000000"/>
                </a:solidFill>
                <a:latin typeface="Lucida Console"/>
              </a:rPr>
              <a:t>[1] -0.50219235 0.13153117 -0.07891709 </a:t>
            </a:r>
          </a:p>
          <a:p>
            <a:pPr marL="0" indent="0">
              <a:buNone/>
            </a:pPr>
            <a:r>
              <a:rPr lang="en-US" sz="2000" dirty="0">
                <a:solidFill>
                  <a:srgbClr val="0000FF"/>
                </a:solidFill>
                <a:latin typeface="Lucida Console"/>
              </a:rPr>
              <a:t>&gt; </a:t>
            </a:r>
            <a:r>
              <a:rPr lang="en-US" sz="2000" dirty="0" err="1">
                <a:solidFill>
                  <a:srgbClr val="0000FF"/>
                </a:solidFill>
                <a:latin typeface="Lucida Console"/>
              </a:rPr>
              <a:t>rnorm</a:t>
            </a:r>
            <a:r>
              <a:rPr lang="en-US" sz="2000" dirty="0">
                <a:solidFill>
                  <a:srgbClr val="0000FF"/>
                </a:solidFill>
                <a:latin typeface="Lucida Console"/>
              </a:rPr>
              <a:t>(3) </a:t>
            </a:r>
          </a:p>
          <a:p>
            <a:pPr marL="0" indent="0">
              <a:buNone/>
            </a:pPr>
            <a:r>
              <a:rPr lang="en-US" sz="2000" dirty="0">
                <a:solidFill>
                  <a:srgbClr val="000000"/>
                </a:solidFill>
                <a:latin typeface="Lucida Console"/>
              </a:rPr>
              <a:t>[1] 0.8867848 0.1169713 0.3186301</a:t>
            </a:r>
            <a:endParaRPr lang="en-US" dirty="0"/>
          </a:p>
        </p:txBody>
      </p:sp>
    </p:spTree>
    <p:extLst>
      <p:ext uri="{BB962C8B-B14F-4D97-AF65-F5344CB8AC3E}">
        <p14:creationId xmlns:p14="http://schemas.microsoft.com/office/powerpoint/2010/main" val="413735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9391</TotalTime>
  <Words>1398</Words>
  <Application>Microsoft Office PowerPoint</Application>
  <PresentationFormat>On-screen Show (4:3)</PresentationFormat>
  <Paragraphs>235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Courier New</vt:lpstr>
      <vt:lpstr>Lucida Console</vt:lpstr>
      <vt:lpstr>Office Theme</vt:lpstr>
      <vt:lpstr>Lecture 9 Intro to Statistics in R</vt:lpstr>
      <vt:lpstr>Outline</vt:lpstr>
      <vt:lpstr>Probability distributions in R</vt:lpstr>
      <vt:lpstr>Probability distributions in R</vt:lpstr>
      <vt:lpstr>Standard normal distribution</vt:lpstr>
      <vt:lpstr>Functions for normal distribution</vt:lpstr>
      <vt:lpstr>Standard normal</vt:lpstr>
      <vt:lpstr>Random number generation</vt:lpstr>
      <vt:lpstr>Simulating data</vt:lpstr>
      <vt:lpstr>The sample() function</vt:lpstr>
      <vt:lpstr>Using sample()</vt:lpstr>
      <vt:lpstr>Hands-on exercise 1</vt:lpstr>
      <vt:lpstr>Exploratory data analysis</vt:lpstr>
      <vt:lpstr>Recall the iris data</vt:lpstr>
      <vt:lpstr>pairs()</vt:lpstr>
      <vt:lpstr>PowerPoint Presentation</vt:lpstr>
      <vt:lpstr>Histograms</vt:lpstr>
      <vt:lpstr>hist(iris$Petal.Length, main="", col="gray",       xlab="Petal length (cm)")</vt:lpstr>
      <vt:lpstr>Separate plots by species</vt:lpstr>
      <vt:lpstr>Adding density curves</vt:lpstr>
      <vt:lpstr>hist(iris$Petal.Length, main="", col="gray", xlab="Petal length (cm)",      freq=F) lines(density(iris$Petal.Length), lwd=2, col="red") lines(density(iris$Petal.Length,adjust=0.4), lwd=2, col="blue") lines(density(iris$Petal.Length,adjust=2), lwd=2, col="green3")</vt:lpstr>
      <vt:lpstr>Other useful plots</vt:lpstr>
      <vt:lpstr>Are model assumptions 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FISH 552 Introduction to R Programming</dc:title>
  <dc:creator>Trevor Branch</dc:creator>
  <cp:lastModifiedBy>Kristin PJ</cp:lastModifiedBy>
  <cp:revision>458</cp:revision>
  <dcterms:created xsi:type="dcterms:W3CDTF">2013-09-18T21:00:03Z</dcterms:created>
  <dcterms:modified xsi:type="dcterms:W3CDTF">2019-10-23T02:38:24Z</dcterms:modified>
</cp:coreProperties>
</file>