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31" r:id="rId3"/>
    <p:sldId id="532" r:id="rId4"/>
    <p:sldId id="533" r:id="rId5"/>
    <p:sldId id="534" r:id="rId6"/>
    <p:sldId id="553" r:id="rId7"/>
    <p:sldId id="549" r:id="rId8"/>
    <p:sldId id="536" r:id="rId9"/>
    <p:sldId id="550" r:id="rId10"/>
    <p:sldId id="551" r:id="rId11"/>
    <p:sldId id="556" r:id="rId12"/>
    <p:sldId id="537" r:id="rId13"/>
    <p:sldId id="538" r:id="rId14"/>
    <p:sldId id="555" r:id="rId15"/>
    <p:sldId id="545" r:id="rId16"/>
    <p:sldId id="547" r:id="rId17"/>
    <p:sldId id="546" r:id="rId18"/>
    <p:sldId id="55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Lecture 2</a:t>
            </a:r>
            <a:br>
              <a:rPr lang="en-US" dirty="0"/>
            </a:br>
            <a:r>
              <a:rPr lang="en-US" dirty="0"/>
              <a:t>Loops and 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86200"/>
            <a:ext cx="67437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553 Advanced R</a:t>
            </a:r>
          </a:p>
          <a:p>
            <a:r>
              <a:rPr lang="en-US" dirty="0"/>
              <a:t>School of Aquatic and Fishery Sciences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there are 10,000 polar bears in year 2015 and they are declining at 9% per year, in what year will they fall below 500 individuals?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polar.loop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function(N, year=2015)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while (N&gt;500)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N &lt;- N*0.91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year &lt;- year+1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return(year)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polar.loop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(N=10000)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2047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829" y="4000500"/>
            <a:ext cx="267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Pro-tip: when you end up in an infinite loop with no stopping point, press &lt;ESC&gt; to stop it running!</a:t>
            </a:r>
          </a:p>
        </p:txBody>
      </p:sp>
    </p:spTree>
    <p:extLst>
      <p:ext uri="{BB962C8B-B14F-4D97-AF65-F5344CB8AC3E}">
        <p14:creationId xmlns:p14="http://schemas.microsoft.com/office/powerpoint/2010/main" val="394961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functions are special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already seen similar behavior as loops when we used </a:t>
            </a:r>
            <a:r>
              <a:rPr lang="en-US" dirty="0" err="1"/>
              <a:t>tapply</a:t>
            </a:r>
            <a:r>
              <a:rPr lang="en-US" dirty="0"/>
              <a:t> and apply.</a:t>
            </a:r>
          </a:p>
          <a:p>
            <a:r>
              <a:rPr lang="en-US" dirty="0"/>
              <a:t>This function loops through unique things (rows, columns, groups, ..) and returns something for each.</a:t>
            </a:r>
          </a:p>
          <a:p>
            <a:r>
              <a:rPr lang="en-US" dirty="0"/>
              <a:t>In general, use apply functions where possible as they tend to be faster, easier to read, don’t require or produce global variables </a:t>
            </a: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sapply</a:t>
            </a:r>
            <a:r>
              <a:rPr lang="en-US" dirty="0"/>
              <a:t> is even more like a for loop: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x1 &lt;-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sapply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(1:3, print)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x1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x2 &lt;-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sapply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(1:3, function(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) {i^2})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x2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5356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Often we need to check that our data are correct before proceeding with an analysis, for example we could not plot x and y if their lengths were different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plotxy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function(x, y)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if (length(x) == length(y))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plot(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else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print("Lengths of x and y are different")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plotxy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(x=1:5, y=5:1)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plotxy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(x=1:5, y=4:1)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[1] "Lengths of x and y are different"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9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generic if-statement is: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(condition)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#statements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dirty="0"/>
              <a:t>Also possible to do an “else” and “if else” construct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(condition1)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#statements1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 else if (condition2){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#statements2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 else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#statements3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Lucida Console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639833" y="2297927"/>
            <a:ext cx="1040990" cy="17631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18228" y="2352059"/>
            <a:ext cx="327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Only executes #statements if condition is TRUE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77609" y="4567885"/>
            <a:ext cx="1040990" cy="17631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6004" y="4622017"/>
            <a:ext cx="327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Breaks after running statements for a TRUE condition. Last “else” has no condition so always runs if nothing before it was TRUE</a:t>
            </a:r>
          </a:p>
        </p:txBody>
      </p:sp>
    </p:spTree>
    <p:extLst>
      <p:ext uri="{BB962C8B-B14F-4D97-AF65-F5344CB8AC3E}">
        <p14:creationId xmlns:p14="http://schemas.microsoft.com/office/powerpoint/2010/main" val="90552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Conditions in an if-statement are based on Boolean operators (</a:t>
            </a:r>
            <a:r>
              <a:rPr lang="en-US" b="1" dirty="0"/>
              <a:t>must evaluate to TRUE or FALSE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dirty="0"/>
              <a:t> Boolean equals (</a:t>
            </a:r>
            <a:r>
              <a:rPr lang="en-US" b="1" u="sng" dirty="0"/>
              <a:t>don’t use</a:t>
            </a:r>
            <a:r>
              <a:rPr lang="en-US" dirty="0"/>
              <a:t> =)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!=, &gt;=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&lt;=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&lt;</a:t>
            </a:r>
            <a:r>
              <a:rPr lang="en-US" dirty="0"/>
              <a:t> 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|</a:t>
            </a:r>
            <a:r>
              <a:rPr lang="en-US" dirty="0"/>
              <a:t>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&amp;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conditions in if-statements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(x==5)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(x==5 &amp; y==7)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(x==5 | y&gt;=17)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(x %in% c(1,2,3,5))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(!found)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if (!is.na(x) &amp; y==3)  </a:t>
            </a:r>
          </a:p>
        </p:txBody>
      </p:sp>
    </p:spTree>
    <p:extLst>
      <p:ext uri="{BB962C8B-B14F-4D97-AF65-F5344CB8AC3E}">
        <p14:creationId xmlns:p14="http://schemas.microsoft.com/office/powerpoint/2010/main" val="189633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if-then-else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548"/>
            <a:ext cx="8229600" cy="5580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sum.bigger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function(x, y)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if(length(x) != length(y))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print("not equal lengths")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else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if (sum(x) &gt; sum(y))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print("x bigger")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else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print("x smaller or equal")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sum.bigger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(x=1:5, y=6:10)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"x smaller or equal"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028257" y="3009552"/>
            <a:ext cx="246743" cy="2149302"/>
          </a:xfrm>
          <a:prstGeom prst="rightBrac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70535" y="3510995"/>
            <a:ext cx="2636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Calling an if-then-else statement within an if-then-else statement. Line indentation is critical!</a:t>
            </a:r>
          </a:p>
        </p:txBody>
      </p:sp>
    </p:spTree>
    <p:extLst>
      <p:ext uri="{BB962C8B-B14F-4D97-AF65-F5344CB8AC3E}">
        <p14:creationId xmlns:p14="http://schemas.microsoft.com/office/powerpoint/2010/main" val="342072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find yourself writing a multiple “nested” if statement</a:t>
            </a:r>
          </a:p>
          <a:p>
            <a:r>
              <a:rPr lang="en-US" dirty="0"/>
              <a:t>For example, if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x==1</a:t>
            </a:r>
            <a:r>
              <a:rPr lang="en-US" dirty="0"/>
              <a:t> then do something, else if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x==2</a:t>
            </a:r>
            <a:r>
              <a:rPr lang="en-US" dirty="0"/>
              <a:t> then do something, else if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x==3</a:t>
            </a:r>
            <a:r>
              <a:rPr lang="en-US" dirty="0"/>
              <a:t> then do a third thing, else if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x==4</a:t>
            </a:r>
            <a:r>
              <a:rPr lang="en-US" dirty="0"/>
              <a:t> then do a fourth thing... </a:t>
            </a:r>
          </a:p>
          <a:p>
            <a:r>
              <a:rPr lang="en-US" dirty="0"/>
              <a:t>Instead, use a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switch</a:t>
            </a:r>
            <a:r>
              <a:rPr lang="en-US" dirty="0"/>
              <a:t> statement</a:t>
            </a:r>
          </a:p>
          <a:p>
            <a:r>
              <a:rPr lang="en-US" dirty="0"/>
              <a:t>This evaluates the first parameter, and does different things depending on its value</a:t>
            </a:r>
          </a:p>
          <a:p>
            <a:r>
              <a:rPr lang="en-US" dirty="0"/>
              <a:t>Switch statements are </a:t>
            </a:r>
            <a:r>
              <a:rPr lang="en-US" u="sng" dirty="0"/>
              <a:t>rarely used</a:t>
            </a:r>
            <a:r>
              <a:rPr lang="en-US" dirty="0"/>
              <a:t> but very useful when needed</a:t>
            </a:r>
          </a:p>
        </p:txBody>
      </p:sp>
    </p:spTree>
    <p:extLst>
      <p:ext uri="{BB962C8B-B14F-4D97-AF65-F5344CB8AC3E}">
        <p14:creationId xmlns:p14="http://schemas.microsoft.com/office/powerpoint/2010/main" val="393555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statement: text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533"/>
            <a:ext cx="8229600" cy="5291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require(stats)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centre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function(x, type)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return(switch(type,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mean = mean(x),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median = median(x),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trimmed = mean(x, trim = .1),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"No function matches")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rcauchy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(10)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centre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(x, "mean")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0.09228939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centre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(x, "median")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-0.4580926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centre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(x, "unknown")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"No elements match"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5946" y="3821591"/>
            <a:ext cx="40085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like writing: 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if (type=="mean")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temp &lt;- mean(x)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} else if (type=="median")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temp &lt;- median(x)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} else if (type=="trimmed")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temp &lt;- mean(x, trim=.1)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} else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temp &lt;- "No function matches"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return(temp)</a:t>
            </a:r>
          </a:p>
        </p:txBody>
      </p:sp>
    </p:spTree>
    <p:extLst>
      <p:ext uri="{BB962C8B-B14F-4D97-AF65-F5344CB8AC3E}">
        <p14:creationId xmlns:p14="http://schemas.microsoft.com/office/powerpoint/2010/main" val="279723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statement: number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533"/>
            <a:ext cx="8229600" cy="5291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alternatives &lt;- function(x, value)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return(switch(value,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"You chose option 1",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x^3,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"Option 3")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alternatives(x=3,value=1) 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[1] "You chose option 1" 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alternatives(x=3,value=2) 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[1] 27 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alternatives(x=3,value=3) 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[1] "Option 3"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6887" y="3821591"/>
            <a:ext cx="3347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 numbers, it returns the argument of switch after the value</a:t>
            </a:r>
            <a:endParaRPr lang="en-US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6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1831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problem</a:t>
            </a:r>
          </a:p>
          <a:p>
            <a:pPr lvl="1"/>
            <a:r>
              <a:rPr lang="en-US" dirty="0"/>
              <a:t>We have data on age and weights for some animals ("lect2.csv")</a:t>
            </a:r>
          </a:p>
          <a:p>
            <a:pPr lvl="1"/>
            <a:r>
              <a:rPr lang="en-US" dirty="0"/>
              <a:t>The number of data points for each animal is not the same</a:t>
            </a:r>
          </a:p>
          <a:p>
            <a:pPr lvl="1"/>
            <a:r>
              <a:rPr lang="en-US" dirty="0"/>
              <a:t>We want to regress weight on age for each animal</a:t>
            </a:r>
          </a:p>
          <a:p>
            <a:pPr lvl="1"/>
            <a:r>
              <a:rPr lang="en-US" dirty="0"/>
              <a:t>We want to plot the slopes using a histogram</a:t>
            </a:r>
          </a:p>
          <a:p>
            <a:r>
              <a:rPr lang="en-US" dirty="0"/>
              <a:t>You could do this line by line in a script... painful! Instead devise a part-by-part strategy</a:t>
            </a:r>
          </a:p>
          <a:p>
            <a:pPr lvl="1"/>
            <a:r>
              <a:rPr lang="en-US" dirty="0"/>
              <a:t>Read in the data</a:t>
            </a:r>
          </a:p>
          <a:p>
            <a:pPr lvl="1"/>
            <a:r>
              <a:rPr lang="en-US" dirty="0"/>
              <a:t>For each animal </a:t>
            </a:r>
            <a:r>
              <a:rPr lang="en-US" dirty="0">
                <a:solidFill>
                  <a:srgbClr val="C00000"/>
                </a:solidFill>
              </a:rPr>
              <a:t>using a loop</a:t>
            </a:r>
          </a:p>
          <a:p>
            <a:pPr lvl="2"/>
            <a:r>
              <a:rPr lang="en-US" dirty="0"/>
              <a:t>Check if there are two or more data points</a:t>
            </a:r>
          </a:p>
          <a:p>
            <a:pPr lvl="2"/>
            <a:r>
              <a:rPr lang="en-US" dirty="0"/>
              <a:t>If yes, regress length on age for that animal</a:t>
            </a:r>
          </a:p>
          <a:p>
            <a:pPr lvl="2"/>
            <a:r>
              <a:rPr lang="en-US" dirty="0"/>
              <a:t>Store the slope</a:t>
            </a:r>
          </a:p>
          <a:p>
            <a:pPr lvl="1"/>
            <a:r>
              <a:rPr lang="en-US" dirty="0"/>
              <a:t>Plot a histogram of the slopes of each regression</a:t>
            </a:r>
          </a:p>
        </p:txBody>
      </p:sp>
    </p:spTree>
    <p:extLst>
      <p:ext uri="{BB962C8B-B14F-4D97-AF65-F5344CB8AC3E}">
        <p14:creationId xmlns:p14="http://schemas.microsoft.com/office/powerpoint/2010/main" val="242559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vector operations can do many things, and are quick, often we need to repeat things</a:t>
            </a:r>
          </a:p>
          <a:p>
            <a:r>
              <a:rPr lang="en-US" dirty="0"/>
              <a:t>Loops in R are of this 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set)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#do something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r>
              <a:rPr lang="en-US" dirty="0"/>
              <a:t>This is a very flexible structure, try the following: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(from=1,to=5,by=1)) { print(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1:100) { print(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c("1","N","L")) { print(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0940" y="2880538"/>
            <a:ext cx="5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is a </a:t>
            </a:r>
            <a:r>
              <a:rPr lang="en-US" b="1" dirty="0">
                <a:solidFill>
                  <a:srgbClr val="C00000"/>
                </a:solidFill>
              </a:rPr>
              <a:t>counter</a:t>
            </a:r>
            <a:r>
              <a:rPr lang="en-US" dirty="0">
                <a:solidFill>
                  <a:srgbClr val="C00000"/>
                </a:solidFill>
              </a:rPr>
              <a:t>, conventionally we use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for counters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1251" y="4856572"/>
            <a:ext cx="40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By far the most common </a:t>
            </a:r>
            <a:r>
              <a:rPr lang="en-US" dirty="0" err="1">
                <a:solidFill>
                  <a:srgbClr val="C00000"/>
                </a:solidFill>
              </a:rPr>
              <a:t>useage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Looping: what is happening?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Lucida Console"/>
              </a:rPr>
              <a:t>line 1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c(1,4,5,8)) {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line 2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print(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line 3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line 4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print(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Step Line   Value of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Output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1    1            1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2    2            1       1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3    1            4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4    2            4       4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5    1            5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6    2            5       5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7    1            8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8    2            8       8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9    4            8       8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1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need to calculate the mean petal and sepal lengths for every species in the </a:t>
            </a:r>
            <a:r>
              <a:rPr lang="en-US" b="1" dirty="0"/>
              <a:t>iris</a:t>
            </a:r>
            <a:r>
              <a:rPr lang="en-US" dirty="0"/>
              <a:t> data set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loop.iris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 (data=iris)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unique(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data$Species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meanSepalLength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mean(data[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data$Species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,]$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meanPetalLength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mean(data[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data$Species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,]$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Petal.Length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cat(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meanSepalLength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meanPetalLength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"\n")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loop.iris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4000" y="5595652"/>
            <a:ext cx="623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 tip: everything inside the function is </a:t>
            </a:r>
            <a:r>
              <a:rPr lang="en-US" b="1" dirty="0">
                <a:solidFill>
                  <a:srgbClr val="C00000"/>
                </a:solidFill>
              </a:rPr>
              <a:t>indented</a:t>
            </a:r>
            <a:r>
              <a:rPr lang="en-US" dirty="0">
                <a:solidFill>
                  <a:srgbClr val="C00000"/>
                </a:solidFill>
              </a:rPr>
              <a:t> three spaces, inside the loop by six spaces, allowing reader to easily see which statements are contained within each section of code</a:t>
            </a:r>
          </a:p>
        </p:txBody>
      </p:sp>
    </p:spTree>
    <p:extLst>
      <p:ext uri="{BB962C8B-B14F-4D97-AF65-F5344CB8AC3E}">
        <p14:creationId xmlns:p14="http://schemas.microsoft.com/office/powerpoint/2010/main" val="10362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way I use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8576733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species &lt;- sort(unique(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iris$Species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nspecies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length(species)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mean.lengths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vector(length=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nspecies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1:nspecies)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iris[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iris$Species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==species[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],]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plot(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hist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species.data$Sepal.Length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mean.lengths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mean(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species.data$Sepal.Length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print(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mean.lengths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cat("Running species 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,"\n")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1377" y="1447800"/>
            <a:ext cx="324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Species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1377" y="1817132"/>
            <a:ext cx="324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species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3336" y="2186464"/>
            <a:ext cx="245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Store answers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8332" y="2670721"/>
            <a:ext cx="457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Extract all data for this particular species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4048" y="3893642"/>
            <a:ext cx="37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Mean sepal length for this species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6054" y="3284566"/>
            <a:ext cx="173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Plot the data</a:t>
            </a:r>
          </a:p>
        </p:txBody>
      </p:sp>
    </p:spTree>
    <p:extLst>
      <p:ext uri="{BB962C8B-B14F-4D97-AF65-F5344CB8AC3E}">
        <p14:creationId xmlns:p14="http://schemas.microsoft.com/office/powerpoint/2010/main" val="174469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398"/>
            <a:ext cx="8229600" cy="45901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sin.period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function(period)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xvals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(from=0, to=2*pi, length=100)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yvals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sin(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xvals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/period)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plot(x=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xvals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yvals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type="l",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lty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=1,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lwd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sin.period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(period=1)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10342" y="1428451"/>
            <a:ext cx="160867" cy="567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3475" y="1136405"/>
            <a:ext cx="18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name of function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06685" y="1505737"/>
            <a:ext cx="355601" cy="43132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9625" y="1243785"/>
            <a:ext cx="290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arguments of function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206342" y="2270888"/>
            <a:ext cx="246743" cy="1488309"/>
          </a:xfrm>
          <a:prstGeom prst="rightBrac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53085" y="2267355"/>
            <a:ext cx="1453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 commands which can include calls to other functions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50114" y="1828778"/>
            <a:ext cx="602343" cy="21566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2457" y="1662627"/>
            <a:ext cx="290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start of the function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68867" y="3960345"/>
            <a:ext cx="782562" cy="14719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1429" y="3922875"/>
            <a:ext cx="290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the function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71209" y="4789712"/>
            <a:ext cx="180220" cy="4833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878" y="5273106"/>
            <a:ext cx="20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calling the function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994783" y="4789712"/>
            <a:ext cx="503160" cy="4833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5348" y="5150919"/>
            <a:ext cx="286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passing values to the function arguments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Function to modify</a:t>
            </a:r>
          </a:p>
        </p:txBody>
      </p:sp>
    </p:spTree>
    <p:extLst>
      <p:ext uri="{BB962C8B-B14F-4D97-AF65-F5344CB8AC3E}">
        <p14:creationId xmlns:p14="http://schemas.microsoft.com/office/powerpoint/2010/main" val="327669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7" y="244151"/>
            <a:ext cx="8403773" cy="652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8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152"/>
            <a:ext cx="8229600" cy="5105400"/>
          </a:xfrm>
        </p:spPr>
        <p:txBody>
          <a:bodyPr/>
          <a:lstStyle/>
          <a:p>
            <a:r>
              <a:rPr lang="en-US" dirty="0"/>
              <a:t>The while-loop is </a:t>
            </a:r>
            <a:r>
              <a:rPr lang="en-US" u="sng" dirty="0"/>
              <a:t>rarely used</a:t>
            </a:r>
            <a:r>
              <a:rPr lang="en-US" dirty="0"/>
              <a:t> because the for-loop can almost always be used for looping</a:t>
            </a:r>
          </a:p>
          <a:p>
            <a:r>
              <a:rPr lang="en-US" dirty="0"/>
              <a:t>But occasionally we don’t know how many times to execute the loop</a:t>
            </a:r>
          </a:p>
          <a:p>
            <a:r>
              <a:rPr lang="en-US" dirty="0"/>
              <a:t>In such cases we use a while loop, which executes a series of statements for as long as some condition remains true</a:t>
            </a:r>
          </a:p>
          <a:p>
            <a:r>
              <a:rPr lang="en-US" dirty="0"/>
              <a:t>The general syntax is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while (condition)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#statements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6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11468</TotalTime>
  <Words>1750</Words>
  <Application>Microsoft Office PowerPoint</Application>
  <PresentationFormat>On-screen Show (4:3)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Lucida Console</vt:lpstr>
      <vt:lpstr>Office Theme</vt:lpstr>
      <vt:lpstr>Lecture 2 Loops and conditions</vt:lpstr>
      <vt:lpstr>Programming</vt:lpstr>
      <vt:lpstr>Looping</vt:lpstr>
      <vt:lpstr>Looping: what is happening?</vt:lpstr>
      <vt:lpstr>Looping through species</vt:lpstr>
      <vt:lpstr>Most common way I use loops</vt:lpstr>
      <vt:lpstr>Function to modify</vt:lpstr>
      <vt:lpstr>PowerPoint Presentation</vt:lpstr>
      <vt:lpstr>The while-loop</vt:lpstr>
      <vt:lpstr>While-loop example</vt:lpstr>
      <vt:lpstr>The apply functions are special loops</vt:lpstr>
      <vt:lpstr>If statements</vt:lpstr>
      <vt:lpstr>Generic if statement</vt:lpstr>
      <vt:lpstr>Conditions</vt:lpstr>
      <vt:lpstr>Complicated if-then-else statements</vt:lpstr>
      <vt:lpstr>Switch statement</vt:lpstr>
      <vt:lpstr>Switch statement: text values</vt:lpstr>
      <vt:lpstr>Switch statement: number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Privitera-Johnson</cp:lastModifiedBy>
  <cp:revision>605</cp:revision>
  <dcterms:created xsi:type="dcterms:W3CDTF">2013-09-18T21:00:03Z</dcterms:created>
  <dcterms:modified xsi:type="dcterms:W3CDTF">2019-10-29T02:16:59Z</dcterms:modified>
</cp:coreProperties>
</file>