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71" r:id="rId3"/>
    <p:sldId id="576" r:id="rId4"/>
    <p:sldId id="577" r:id="rId5"/>
    <p:sldId id="578" r:id="rId6"/>
    <p:sldId id="593" r:id="rId7"/>
    <p:sldId id="594" r:id="rId8"/>
    <p:sldId id="579" r:id="rId9"/>
    <p:sldId id="580" r:id="rId10"/>
    <p:sldId id="581" r:id="rId11"/>
    <p:sldId id="582" r:id="rId12"/>
    <p:sldId id="588" r:id="rId13"/>
    <p:sldId id="587" r:id="rId14"/>
    <p:sldId id="618" r:id="rId15"/>
    <p:sldId id="619" r:id="rId16"/>
    <p:sldId id="589" r:id="rId17"/>
    <p:sldId id="590" r:id="rId18"/>
    <p:sldId id="620" r:id="rId19"/>
    <p:sldId id="595" r:id="rId20"/>
    <p:sldId id="591" r:id="rId21"/>
    <p:sldId id="62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92914" autoAdjust="0"/>
  </p:normalViewPr>
  <p:slideViewPr>
    <p:cSldViewPr snapToGrid="0">
      <p:cViewPr varScale="1">
        <p:scale>
          <a:sx n="48" d="100"/>
          <a:sy n="48" d="100"/>
        </p:scale>
        <p:origin x="48" y="10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C86A90-5B72-4336-A27F-3CB3E1153E2A}" type="datetimeFigureOut">
              <a:rPr lang="en-US" smtClean="0"/>
              <a:t>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C05FC-3C3B-43AB-83AC-C80B1FCE3523}" type="slidenum">
              <a:rPr lang="en-US" smtClean="0"/>
              <a:t>‹#›</a:t>
            </a:fld>
            <a:endParaRPr lang="en-US"/>
          </a:p>
        </p:txBody>
      </p:sp>
    </p:spTree>
    <p:extLst>
      <p:ext uri="{BB962C8B-B14F-4D97-AF65-F5344CB8AC3E}">
        <p14:creationId xmlns:p14="http://schemas.microsoft.com/office/powerpoint/2010/main" val="243453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File:Grace_Hopper_and_UNIVAC.jpg"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en.wikipedia.org/wiki/Admiral_Grace_Hopper" TargetMode="External"/><Relationship Id="rId4" Type="http://schemas.openxmlformats.org/officeDocument/2006/relationships/hyperlink" Target="http://en.wikipedia.org/wiki/Debugging"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mmons.wikimedia.org/wiki/File:H96566k.jp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history.navy.mil/photos/images/h96000/h96566kc.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Wikimedia</a:t>
            </a:r>
            <a:r>
              <a:rPr lang="en-US" baseline="0" dirty="0"/>
              <a:t> commons: </a:t>
            </a:r>
            <a:r>
              <a:rPr lang="en-US" dirty="0">
                <a:hlinkClick r:id="rId3"/>
              </a:rPr>
              <a:t>http://en.wikipedia.org/wiki/File:Grace_Hopper_and_UNIVAC.jpg</a:t>
            </a:r>
            <a:endParaRPr lang="en-US" dirty="0"/>
          </a:p>
          <a:p>
            <a:r>
              <a:rPr lang="en-US" dirty="0">
                <a:hlinkClick r:id="rId4"/>
              </a:rPr>
              <a:t>http://en.wikipedia.org/wiki/Debugging</a:t>
            </a:r>
            <a:endParaRPr lang="en-US" dirty="0"/>
          </a:p>
          <a:p>
            <a:r>
              <a:rPr lang="en-US" dirty="0">
                <a:hlinkClick r:id="rId5"/>
              </a:rPr>
              <a:t>http://en.wikipedia.org/wiki/Admiral_Grace_Hopper</a:t>
            </a:r>
            <a:endParaRPr lang="en-US" dirty="0"/>
          </a:p>
        </p:txBody>
      </p:sp>
      <p:sp>
        <p:nvSpPr>
          <p:cNvPr id="4" name="Slide Number Placeholder 3"/>
          <p:cNvSpPr>
            <a:spLocks noGrp="1"/>
          </p:cNvSpPr>
          <p:nvPr>
            <p:ph type="sldNum" sz="quarter" idx="10"/>
          </p:nvPr>
        </p:nvSpPr>
        <p:spPr/>
        <p:txBody>
          <a:bodyPr/>
          <a:lstStyle/>
          <a:p>
            <a:fld id="{1C0C05FC-3C3B-43AB-83AC-C80B1FCE3523}" type="slidenum">
              <a:rPr lang="en-US" smtClean="0"/>
              <a:t>3</a:t>
            </a:fld>
            <a:endParaRPr lang="en-US"/>
          </a:p>
        </p:txBody>
      </p:sp>
    </p:spTree>
    <p:extLst>
      <p:ext uri="{BB962C8B-B14F-4D97-AF65-F5344CB8AC3E}">
        <p14:creationId xmlns:p14="http://schemas.microsoft.com/office/powerpoint/2010/main" val="213433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http://commons.wikimedia.org/wiki/File:H96566k.jpg</a:t>
            </a:r>
            <a:endParaRPr lang="en-US" dirty="0"/>
          </a:p>
          <a:p>
            <a:endParaRPr lang="en-US" b="1" dirty="0">
              <a:effectLst/>
            </a:endParaRPr>
          </a:p>
          <a:p>
            <a:r>
              <a:rPr lang="en-US" b="1" dirty="0">
                <a:effectLst/>
              </a:rPr>
              <a:t>Description The First "Computer Bug"</a:t>
            </a:r>
            <a:r>
              <a:rPr lang="en-US" dirty="0">
                <a:effectLst/>
              </a:rPr>
              <a:t> Moth found trapped between points at Relay # 70, Panel F, of the Mark II Aiken Relay Calculator while it was being tested at Harvard University, 9 September 1947. The operators affixed the moth to the computer log, with the entry: "First actual case of bug being found". (The term "debugging" already existed; thus, finding an actual bug was an amusing occurrence.) In 1988, the log, with the moth still taped by the entry, was in the Naval Surface Warfare Center Computer Museum at Dahlgren, Virginia, which erroneously dated it 9 September </a:t>
            </a:r>
            <a:r>
              <a:rPr lang="en-US" i="1" dirty="0">
                <a:effectLst/>
              </a:rPr>
              <a:t>1945</a:t>
            </a:r>
            <a:r>
              <a:rPr lang="en-US" dirty="0">
                <a:effectLst/>
              </a:rPr>
              <a:t>. The Smithsonian Institute's National Museum of American History and other sources have the correct date of 9 September </a:t>
            </a:r>
            <a:r>
              <a:rPr lang="en-US" i="1" dirty="0">
                <a:effectLst/>
              </a:rPr>
              <a:t>1947</a:t>
            </a:r>
            <a:r>
              <a:rPr lang="en-US" dirty="0">
                <a:effectLst/>
              </a:rPr>
              <a:t> (Object ID: 1994.0191.01). The Harvard Mark II computer was not complete until the summer of 1947.</a:t>
            </a:r>
          </a:p>
          <a:p>
            <a:r>
              <a:rPr lang="en-US" b="1" dirty="0">
                <a:effectLst/>
              </a:rPr>
              <a:t>Removed caption read:</a:t>
            </a:r>
            <a:r>
              <a:rPr lang="en-US" dirty="0">
                <a:effectLst/>
              </a:rPr>
              <a:t> Photo # NH 96566-KB First Computer "Bug", 1945</a:t>
            </a:r>
          </a:p>
          <a:p>
            <a:r>
              <a:rPr lang="en-US" b="1" dirty="0">
                <a:effectLst/>
              </a:rPr>
              <a:t>Date</a:t>
            </a:r>
            <a:r>
              <a:rPr lang="en-US" dirty="0"/>
              <a:t>9 September 1947</a:t>
            </a:r>
            <a:r>
              <a:rPr lang="en-US" b="1" dirty="0">
                <a:effectLst/>
              </a:rPr>
              <a:t>Source</a:t>
            </a:r>
            <a:r>
              <a:rPr lang="en-US" dirty="0"/>
              <a:t>U.S. Naval Historical Center Online Library Photograph </a:t>
            </a:r>
            <a:r>
              <a:rPr lang="en-US" sz="1200" u="none" strike="noStrike" kern="1200" dirty="0">
                <a:solidFill>
                  <a:schemeClr val="tx1"/>
                </a:solidFill>
                <a:effectLst/>
                <a:latin typeface="+mn-lt"/>
                <a:ea typeface="+mn-ea"/>
                <a:cs typeface="+mn-cs"/>
                <a:hlinkClick r:id="rId4"/>
              </a:rPr>
              <a:t>NH 96566-KN</a:t>
            </a:r>
            <a:r>
              <a:rPr lang="en-US" b="1" dirty="0">
                <a:effectLst/>
              </a:rPr>
              <a:t>Author</a:t>
            </a:r>
            <a:r>
              <a:rPr lang="en-US" dirty="0"/>
              <a:t>Courtesy of the Naval Surface Warfare Center, Dahlgren, VA., 1988.</a:t>
            </a:r>
          </a:p>
        </p:txBody>
      </p:sp>
      <p:sp>
        <p:nvSpPr>
          <p:cNvPr id="4" name="Slide Number Placeholder 3"/>
          <p:cNvSpPr>
            <a:spLocks noGrp="1"/>
          </p:cNvSpPr>
          <p:nvPr>
            <p:ph type="sldNum" sz="quarter" idx="10"/>
          </p:nvPr>
        </p:nvSpPr>
        <p:spPr/>
        <p:txBody>
          <a:bodyPr/>
          <a:lstStyle/>
          <a:p>
            <a:fld id="{1C0C05FC-3C3B-43AB-83AC-C80B1FCE3523}" type="slidenum">
              <a:rPr lang="en-US" smtClean="0"/>
              <a:t>4</a:t>
            </a:fld>
            <a:endParaRPr lang="en-US"/>
          </a:p>
        </p:txBody>
      </p:sp>
    </p:spTree>
    <p:extLst>
      <p:ext uri="{BB962C8B-B14F-4D97-AF65-F5344CB8AC3E}">
        <p14:creationId xmlns:p14="http://schemas.microsoft.com/office/powerpoint/2010/main" val="3074368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Mouseover</a:t>
            </a:r>
            <a:r>
              <a:rPr lang="en-US" baseline="0" dirty="0"/>
              <a:t> text: MY RESULTS ARE A SIGNIFICANT IMPROVEMENT ON THE STATE OF THE AAAAAAAAAAAAAAAART</a:t>
            </a:r>
            <a:endParaRPr lang="en-US" dirty="0"/>
          </a:p>
        </p:txBody>
      </p:sp>
      <p:sp>
        <p:nvSpPr>
          <p:cNvPr id="4" name="Slide Number Placeholder 3"/>
          <p:cNvSpPr>
            <a:spLocks noGrp="1"/>
          </p:cNvSpPr>
          <p:nvPr>
            <p:ph type="sldNum" sz="quarter" idx="10"/>
          </p:nvPr>
        </p:nvSpPr>
        <p:spPr/>
        <p:txBody>
          <a:bodyPr/>
          <a:lstStyle/>
          <a:p>
            <a:fld id="{1C0C05FC-3C3B-43AB-83AC-C80B1FCE3523}" type="slidenum">
              <a:rPr lang="en-US" smtClean="0"/>
              <a:t>7</a:t>
            </a:fld>
            <a:endParaRPr lang="en-US"/>
          </a:p>
        </p:txBody>
      </p:sp>
    </p:spTree>
    <p:extLst>
      <p:ext uri="{BB962C8B-B14F-4D97-AF65-F5344CB8AC3E}">
        <p14:creationId xmlns:p14="http://schemas.microsoft.com/office/powerpoint/2010/main" val="315057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dv-r.had.co.nz/Exceptions-Debugging.html" TargetMode="External"/><Relationship Id="rId2" Type="http://schemas.openxmlformats.org/officeDocument/2006/relationships/hyperlink" Target="https://support.rstudio.com/hc/en-us/articles/205612627-Debugging-with-RStudio"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ananderson.ca/2013/08/23/debugging-r.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p>
            <a:r>
              <a:rPr lang="en-US" dirty="0"/>
              <a:t>Lecture 3</a:t>
            </a:r>
            <a:br>
              <a:rPr lang="en-US" dirty="0"/>
            </a:br>
            <a:r>
              <a:rPr lang="en-US" dirty="0"/>
              <a:t>Debugging R code</a:t>
            </a:r>
          </a:p>
        </p:txBody>
      </p:sp>
      <p:sp>
        <p:nvSpPr>
          <p:cNvPr id="3" name="Subtitle 2"/>
          <p:cNvSpPr>
            <a:spLocks noGrp="1"/>
          </p:cNvSpPr>
          <p:nvPr>
            <p:ph type="subTitle" idx="1"/>
          </p:nvPr>
        </p:nvSpPr>
        <p:spPr>
          <a:xfrm>
            <a:off x="1200150" y="4453489"/>
            <a:ext cx="6743700" cy="1752600"/>
          </a:xfrm>
        </p:spPr>
        <p:txBody>
          <a:bodyPr>
            <a:normAutofit fontScale="85000" lnSpcReduction="20000"/>
          </a:bodyPr>
          <a:lstStyle/>
          <a:p>
            <a:r>
              <a:rPr lang="en-US" dirty="0"/>
              <a:t>Kristin Privitera-Johnson</a:t>
            </a:r>
          </a:p>
          <a:p>
            <a:r>
              <a:rPr lang="en-US" dirty="0"/>
              <a:t>FISH 553 Advanced R</a:t>
            </a:r>
          </a:p>
          <a:p>
            <a:r>
              <a:rPr lang="en-US" dirty="0"/>
              <a:t>School of Aquatic and Fishery Sciences</a:t>
            </a:r>
          </a:p>
          <a:p>
            <a:r>
              <a:rPr lang="en-US" dirty="0"/>
              <a:t>University of Washington</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 a function: Make it global</a:t>
            </a:r>
          </a:p>
        </p:txBody>
      </p:sp>
      <p:sp>
        <p:nvSpPr>
          <p:cNvPr id="3" name="Content Placeholder 2"/>
          <p:cNvSpPr>
            <a:spLocks noGrp="1"/>
          </p:cNvSpPr>
          <p:nvPr>
            <p:ph idx="1"/>
          </p:nvPr>
        </p:nvSpPr>
        <p:spPr>
          <a:xfrm>
            <a:off x="457200" y="1885950"/>
            <a:ext cx="8229600" cy="4667250"/>
          </a:xfrm>
        </p:spPr>
        <p:txBody>
          <a:bodyPr/>
          <a:lstStyle/>
          <a:p>
            <a:pPr marL="0" indent="0">
              <a:buNone/>
            </a:pPr>
            <a:r>
              <a:rPr lang="es-ES" sz="2000" dirty="0" err="1">
                <a:solidFill>
                  <a:srgbClr val="0000FF"/>
                </a:solidFill>
                <a:latin typeface="Lucida Console"/>
              </a:rPr>
              <a:t>func</a:t>
            </a:r>
            <a:r>
              <a:rPr lang="es-ES" sz="2000" dirty="0">
                <a:solidFill>
                  <a:srgbClr val="0000FF"/>
                </a:solidFill>
                <a:latin typeface="Lucida Console"/>
              </a:rPr>
              <a:t> &lt;- </a:t>
            </a:r>
            <a:r>
              <a:rPr lang="es-ES" sz="2000" dirty="0" err="1">
                <a:solidFill>
                  <a:srgbClr val="0000FF"/>
                </a:solidFill>
                <a:latin typeface="Lucida Console"/>
              </a:rPr>
              <a:t>function</a:t>
            </a:r>
            <a:r>
              <a:rPr lang="es-ES" sz="2000" dirty="0">
                <a:solidFill>
                  <a:srgbClr val="0000FF"/>
                </a:solidFill>
                <a:latin typeface="Lucida Console"/>
              </a:rPr>
              <a:t>(x) {</a:t>
            </a:r>
          </a:p>
          <a:p>
            <a:pPr marL="0" indent="0">
              <a:buNone/>
            </a:pPr>
            <a:r>
              <a:rPr lang="es-ES" sz="2000" dirty="0">
                <a:solidFill>
                  <a:srgbClr val="0000FF"/>
                </a:solidFill>
                <a:latin typeface="Lucida Console"/>
              </a:rPr>
              <a:t>   y &lt;- 2*x^2</a:t>
            </a:r>
          </a:p>
          <a:p>
            <a:pPr marL="0" indent="0">
              <a:buNone/>
            </a:pPr>
            <a:r>
              <a:rPr lang="es-ES" sz="2000" dirty="0">
                <a:solidFill>
                  <a:srgbClr val="0000FF"/>
                </a:solidFill>
                <a:latin typeface="Lucida Console"/>
              </a:rPr>
              <a:t>   </a:t>
            </a:r>
            <a:r>
              <a:rPr lang="es-ES" sz="2000" dirty="0" err="1">
                <a:solidFill>
                  <a:srgbClr val="0000FF"/>
                </a:solidFill>
                <a:latin typeface="Lucida Console"/>
              </a:rPr>
              <a:t>return</a:t>
            </a:r>
            <a:r>
              <a:rPr lang="es-ES" sz="2000" dirty="0">
                <a:solidFill>
                  <a:srgbClr val="0000FF"/>
                </a:solidFill>
                <a:latin typeface="Lucida Console"/>
              </a:rPr>
              <a:t>(y)</a:t>
            </a:r>
          </a:p>
          <a:p>
            <a:pPr marL="0" indent="0">
              <a:buNone/>
            </a:pPr>
            <a:r>
              <a:rPr lang="es-ES" sz="2000" dirty="0">
                <a:solidFill>
                  <a:srgbClr val="0000FF"/>
                </a:solidFill>
                <a:latin typeface="Lucida Console"/>
              </a:rPr>
              <a:t>}</a:t>
            </a:r>
          </a:p>
          <a:p>
            <a:pPr marL="0" indent="0">
              <a:buNone/>
            </a:pPr>
            <a:r>
              <a:rPr lang="es-ES" sz="2000" dirty="0" err="1">
                <a:solidFill>
                  <a:srgbClr val="0000FF"/>
                </a:solidFill>
                <a:latin typeface="Lucida Console"/>
              </a:rPr>
              <a:t>func</a:t>
            </a:r>
            <a:r>
              <a:rPr lang="es-ES" sz="2000" dirty="0">
                <a:solidFill>
                  <a:srgbClr val="0000FF"/>
                </a:solidFill>
                <a:latin typeface="Lucida Console"/>
              </a:rPr>
              <a:t>(x=3)</a:t>
            </a:r>
          </a:p>
          <a:p>
            <a:pPr marL="0" indent="0">
              <a:buNone/>
            </a:pPr>
            <a:endParaRPr lang="es-ES" sz="2000" dirty="0">
              <a:solidFill>
                <a:srgbClr val="0000FF"/>
              </a:solidFill>
              <a:latin typeface="Lucida Console"/>
            </a:endParaRPr>
          </a:p>
          <a:p>
            <a:pPr marL="0" indent="0">
              <a:buNone/>
            </a:pPr>
            <a:r>
              <a:rPr lang="es-ES" sz="2000" dirty="0">
                <a:solidFill>
                  <a:srgbClr val="0000FF"/>
                </a:solidFill>
                <a:latin typeface="Lucida Console"/>
              </a:rPr>
              <a:t>x &lt;- 3</a:t>
            </a:r>
          </a:p>
          <a:p>
            <a:pPr marL="0" indent="0">
              <a:buNone/>
            </a:pPr>
            <a:r>
              <a:rPr lang="es-ES" sz="2000" dirty="0">
                <a:solidFill>
                  <a:srgbClr val="0000FF"/>
                </a:solidFill>
                <a:latin typeface="Lucida Console"/>
              </a:rPr>
              <a:t>y &lt;- 2*x^2</a:t>
            </a:r>
          </a:p>
          <a:p>
            <a:pPr marL="0" indent="0">
              <a:buNone/>
            </a:pPr>
            <a:r>
              <a:rPr lang="es-ES" sz="2000" dirty="0" err="1">
                <a:solidFill>
                  <a:srgbClr val="0000FF"/>
                </a:solidFill>
                <a:latin typeface="Lucida Console"/>
              </a:rPr>
              <a:t>print</a:t>
            </a:r>
            <a:r>
              <a:rPr lang="es-ES" sz="2000" dirty="0">
                <a:solidFill>
                  <a:srgbClr val="0000FF"/>
                </a:solidFill>
                <a:latin typeface="Lucida Console"/>
              </a:rPr>
              <a:t>(y)</a:t>
            </a:r>
          </a:p>
          <a:p>
            <a:pPr marL="0" indent="0">
              <a:buNone/>
            </a:pPr>
            <a:r>
              <a:rPr lang="es-ES" sz="2000" dirty="0">
                <a:solidFill>
                  <a:srgbClr val="0000FF"/>
                </a:solidFill>
                <a:latin typeface="Lucida Console"/>
              </a:rPr>
              <a:t>y &lt;- (2*x)^2</a:t>
            </a:r>
          </a:p>
          <a:p>
            <a:pPr marL="0" indent="0">
              <a:buNone/>
            </a:pPr>
            <a:r>
              <a:rPr lang="es-ES" sz="2000" dirty="0" err="1">
                <a:solidFill>
                  <a:srgbClr val="0000FF"/>
                </a:solidFill>
                <a:latin typeface="Lucida Console"/>
              </a:rPr>
              <a:t>print</a:t>
            </a:r>
            <a:r>
              <a:rPr lang="es-ES" sz="2000" dirty="0">
                <a:solidFill>
                  <a:srgbClr val="0000FF"/>
                </a:solidFill>
                <a:latin typeface="Lucida Console"/>
              </a:rPr>
              <a:t>(y)</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21387193"/>
              </p:ext>
            </p:extLst>
          </p:nvPr>
        </p:nvGraphicFramePr>
        <p:xfrm>
          <a:off x="4041774" y="1090613"/>
          <a:ext cx="1344611" cy="576262"/>
        </p:xfrm>
        <a:graphic>
          <a:graphicData uri="http://schemas.openxmlformats.org/presentationml/2006/ole">
            <mc:AlternateContent xmlns:mc="http://schemas.openxmlformats.org/markup-compatibility/2006">
              <mc:Choice xmlns:v="urn:schemas-microsoft-com:vml" Requires="v">
                <p:oleObj spid="_x0000_s3122" name="Equation" r:id="rId3" imgW="533160" imgH="228600" progId="Equation.DSMT4">
                  <p:embed/>
                </p:oleObj>
              </mc:Choice>
              <mc:Fallback>
                <p:oleObj name="Equation" r:id="rId3" imgW="533160" imgH="228600" progId="Equation.DSMT4">
                  <p:embed/>
                  <p:pic>
                    <p:nvPicPr>
                      <p:cNvPr id="0" name=""/>
                      <p:cNvPicPr/>
                      <p:nvPr/>
                    </p:nvPicPr>
                    <p:blipFill>
                      <a:blip r:embed="rId4"/>
                      <a:stretch>
                        <a:fillRect/>
                      </a:stretch>
                    </p:blipFill>
                    <p:spPr>
                      <a:xfrm>
                        <a:off x="4041774" y="1090613"/>
                        <a:ext cx="1344611" cy="576262"/>
                      </a:xfrm>
                      <a:prstGeom prst="rect">
                        <a:avLst/>
                      </a:prstGeom>
                    </p:spPr>
                  </p:pic>
                </p:oleObj>
              </mc:Fallback>
            </mc:AlternateContent>
          </a:graphicData>
        </a:graphic>
      </p:graphicFrame>
      <p:sp>
        <p:nvSpPr>
          <p:cNvPr id="5" name="Right Brace 4"/>
          <p:cNvSpPr/>
          <p:nvPr/>
        </p:nvSpPr>
        <p:spPr>
          <a:xfrm>
            <a:off x="2524125" y="4105275"/>
            <a:ext cx="161925" cy="185737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816003" y="4431212"/>
            <a:ext cx="4908772" cy="1200329"/>
          </a:xfrm>
          <a:prstGeom prst="rect">
            <a:avLst/>
          </a:prstGeom>
          <a:noFill/>
        </p:spPr>
        <p:txBody>
          <a:bodyPr wrap="square" rtlCol="0">
            <a:spAutoFit/>
          </a:bodyPr>
          <a:lstStyle/>
          <a:p>
            <a:r>
              <a:rPr lang="en-US" dirty="0">
                <a:solidFill>
                  <a:srgbClr val="C00000"/>
                </a:solidFill>
              </a:rPr>
              <a:t>Value of every variable is visible, but variables are global now. Instead, I usually start with lines of code and once I have tested each line, I convert the code into a function.</a:t>
            </a:r>
          </a:p>
        </p:txBody>
      </p:sp>
      <p:sp>
        <p:nvSpPr>
          <p:cNvPr id="7" name="Right Brace 6"/>
          <p:cNvSpPr/>
          <p:nvPr/>
        </p:nvSpPr>
        <p:spPr>
          <a:xfrm>
            <a:off x="4114800" y="1952625"/>
            <a:ext cx="161925" cy="185737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368578" y="2430962"/>
            <a:ext cx="4299172" cy="923330"/>
          </a:xfrm>
          <a:prstGeom prst="rect">
            <a:avLst/>
          </a:prstGeom>
          <a:noFill/>
        </p:spPr>
        <p:txBody>
          <a:bodyPr wrap="square" rtlCol="0">
            <a:spAutoFit/>
          </a:bodyPr>
          <a:lstStyle/>
          <a:p>
            <a:r>
              <a:rPr lang="en-US" dirty="0">
                <a:solidFill>
                  <a:srgbClr val="C00000"/>
                </a:solidFill>
              </a:rPr>
              <a:t>Variables inside functions are not available outside functions, so you can’t </a:t>
            </a:r>
            <a:r>
              <a:rPr lang="en-US" u="sng" dirty="0">
                <a:solidFill>
                  <a:srgbClr val="C00000"/>
                </a:solidFill>
              </a:rPr>
              <a:t>inspect</a:t>
            </a:r>
            <a:r>
              <a:rPr lang="en-US" dirty="0">
                <a:solidFill>
                  <a:srgbClr val="C00000"/>
                </a:solidFill>
              </a:rPr>
              <a:t> their values directly</a:t>
            </a:r>
          </a:p>
        </p:txBody>
      </p:sp>
    </p:spTree>
    <p:extLst>
      <p:ext uri="{BB962C8B-B14F-4D97-AF65-F5344CB8AC3E}">
        <p14:creationId xmlns:p14="http://schemas.microsoft.com/office/powerpoint/2010/main" val="423574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Liberal use of </a:t>
            </a:r>
            <a:r>
              <a:rPr lang="en-US" sz="3200" dirty="0">
                <a:solidFill>
                  <a:srgbClr val="0000FF"/>
                </a:solidFill>
                <a:latin typeface="Lucida Console"/>
                <a:ea typeface="+mn-ea"/>
                <a:cs typeface="+mn-cs"/>
              </a:rPr>
              <a:t>print()</a:t>
            </a:r>
            <a:r>
              <a:rPr lang="en-US" dirty="0"/>
              <a:t> or </a:t>
            </a:r>
            <a:r>
              <a:rPr lang="en-US" sz="3200" dirty="0">
                <a:solidFill>
                  <a:srgbClr val="0000FF"/>
                </a:solidFill>
                <a:latin typeface="Lucida Console"/>
                <a:ea typeface="+mn-ea"/>
                <a:cs typeface="+mn-cs"/>
              </a:rPr>
              <a:t>cat()</a:t>
            </a:r>
            <a:endParaRPr lang="en-US" sz="1600" dirty="0">
              <a:solidFill>
                <a:srgbClr val="0000FF"/>
              </a:solidFill>
              <a:latin typeface="Lucida Console"/>
              <a:ea typeface="+mn-ea"/>
              <a:cs typeface="+mn-cs"/>
            </a:endParaRPr>
          </a:p>
        </p:txBody>
      </p:sp>
      <p:sp>
        <p:nvSpPr>
          <p:cNvPr id="3" name="Content Placeholder 2"/>
          <p:cNvSpPr>
            <a:spLocks noGrp="1"/>
          </p:cNvSpPr>
          <p:nvPr>
            <p:ph idx="1"/>
          </p:nvPr>
        </p:nvSpPr>
        <p:spPr>
          <a:xfrm>
            <a:off x="457200" y="1276350"/>
            <a:ext cx="8229600" cy="5276849"/>
          </a:xfrm>
        </p:spPr>
        <p:txBody>
          <a:bodyPr numCol="2">
            <a:noAutofit/>
          </a:bodyPr>
          <a:lstStyle/>
          <a:p>
            <a:pPr marL="0" indent="0">
              <a:buNone/>
            </a:pPr>
            <a:r>
              <a:rPr lang="en-US" dirty="0">
                <a:latin typeface="+mj-lt"/>
              </a:rPr>
              <a:t>Function calls</a:t>
            </a:r>
          </a:p>
          <a:p>
            <a:pPr marL="0" indent="0">
              <a:buNone/>
            </a:pPr>
            <a:r>
              <a:rPr lang="en-US" sz="1600" dirty="0" err="1">
                <a:solidFill>
                  <a:srgbClr val="0000FF"/>
                </a:solidFill>
                <a:latin typeface="Lucida Console"/>
              </a:rPr>
              <a:t>read.data</a:t>
            </a:r>
            <a:r>
              <a:rPr lang="en-US" sz="1600" dirty="0">
                <a:solidFill>
                  <a:srgbClr val="0000FF"/>
                </a:solidFill>
                <a:latin typeface="Lucida Console"/>
              </a:rPr>
              <a:t> &lt;- function() {</a:t>
            </a:r>
          </a:p>
          <a:p>
            <a:pPr marL="0" indent="0">
              <a:buNone/>
              <a:tabLst>
                <a:tab pos="3829050" algn="l"/>
              </a:tabLst>
            </a:pPr>
            <a:r>
              <a:rPr lang="en-US" sz="1600" dirty="0">
                <a:solidFill>
                  <a:srgbClr val="0000FF"/>
                </a:solidFill>
                <a:latin typeface="Lucida Console"/>
              </a:rPr>
              <a:t>   print("inside </a:t>
            </a:r>
            <a:r>
              <a:rPr lang="en-US" sz="1600" dirty="0" err="1">
                <a:solidFill>
                  <a:srgbClr val="0000FF"/>
                </a:solidFill>
                <a:latin typeface="Lucida Console"/>
              </a:rPr>
              <a:t>read.data</a:t>
            </a:r>
            <a:r>
              <a:rPr lang="en-US" sz="1600" dirty="0">
                <a:solidFill>
                  <a:srgbClr val="0000FF"/>
                </a:solidFill>
                <a:latin typeface="Lucida Console"/>
              </a:rPr>
              <a:t>()")  </a:t>
            </a:r>
          </a:p>
          <a:p>
            <a:pPr marL="0" indent="0">
              <a:buNone/>
            </a:pPr>
            <a:r>
              <a:rPr lang="en-US" sz="1600" dirty="0">
                <a:solidFill>
                  <a:srgbClr val="0000FF"/>
                </a:solidFill>
                <a:latin typeface="Lucida Console"/>
              </a:rPr>
              <a:t>}</a:t>
            </a:r>
          </a:p>
          <a:p>
            <a:pPr marL="0" indent="0">
              <a:buNone/>
            </a:pPr>
            <a:r>
              <a:rPr lang="en-US" sz="1600" dirty="0" err="1">
                <a:solidFill>
                  <a:srgbClr val="0000FF"/>
                </a:solidFill>
                <a:latin typeface="Lucida Console"/>
              </a:rPr>
              <a:t>plot.fig</a:t>
            </a:r>
            <a:r>
              <a:rPr lang="en-US" sz="1600" dirty="0">
                <a:solidFill>
                  <a:srgbClr val="0000FF"/>
                </a:solidFill>
                <a:latin typeface="Lucida Console"/>
              </a:rPr>
              <a:t> &lt;- function() {</a:t>
            </a:r>
          </a:p>
          <a:p>
            <a:pPr marL="0" indent="0">
              <a:buNone/>
            </a:pPr>
            <a:r>
              <a:rPr lang="en-US" sz="1600" dirty="0">
                <a:solidFill>
                  <a:srgbClr val="0000FF"/>
                </a:solidFill>
                <a:latin typeface="Lucida Console"/>
              </a:rPr>
              <a:t>   print("inside </a:t>
            </a:r>
            <a:r>
              <a:rPr lang="en-US" sz="1600" dirty="0" err="1">
                <a:solidFill>
                  <a:srgbClr val="0000FF"/>
                </a:solidFill>
                <a:latin typeface="Lucida Console"/>
              </a:rPr>
              <a:t>plot.fig</a:t>
            </a:r>
            <a:r>
              <a:rPr lang="en-US" sz="1600" dirty="0">
                <a:solidFill>
                  <a:srgbClr val="0000FF"/>
                </a:solidFill>
                <a:latin typeface="Lucida Console"/>
              </a:rPr>
              <a:t>()")  </a:t>
            </a:r>
          </a:p>
          <a:p>
            <a:pPr marL="0" indent="0">
              <a:buNone/>
            </a:pPr>
            <a:r>
              <a:rPr lang="en-US" sz="1600" dirty="0">
                <a:solidFill>
                  <a:srgbClr val="0000FF"/>
                </a:solidFill>
                <a:latin typeface="Lucida Console"/>
              </a:rPr>
              <a:t>}</a:t>
            </a:r>
          </a:p>
          <a:p>
            <a:pPr marL="0" indent="0">
              <a:buNone/>
            </a:pPr>
            <a:r>
              <a:rPr lang="en-US" sz="1600" dirty="0">
                <a:solidFill>
                  <a:srgbClr val="0000FF"/>
                </a:solidFill>
                <a:latin typeface="Lucida Console"/>
              </a:rPr>
              <a:t>main &lt;- function() {</a:t>
            </a:r>
          </a:p>
          <a:p>
            <a:pPr marL="0" indent="0">
              <a:buNone/>
            </a:pPr>
            <a:r>
              <a:rPr lang="en-US" sz="1600" dirty="0">
                <a:solidFill>
                  <a:srgbClr val="0000FF"/>
                </a:solidFill>
                <a:latin typeface="Lucida Console"/>
              </a:rPr>
              <a:t>   print("before </a:t>
            </a:r>
            <a:r>
              <a:rPr lang="en-US" sz="1600" dirty="0" err="1">
                <a:solidFill>
                  <a:srgbClr val="0000FF"/>
                </a:solidFill>
                <a:latin typeface="Lucida Console"/>
              </a:rPr>
              <a:t>read.data</a:t>
            </a:r>
            <a:r>
              <a:rPr lang="en-US" sz="1600" dirty="0">
                <a:solidFill>
                  <a:srgbClr val="0000FF"/>
                </a:solidFill>
                <a:latin typeface="Lucida Console"/>
              </a:rPr>
              <a:t>()")</a:t>
            </a:r>
          </a:p>
          <a:p>
            <a:pPr marL="0" indent="0">
              <a:buNone/>
            </a:pPr>
            <a:r>
              <a:rPr lang="en-US" sz="1600" dirty="0">
                <a:solidFill>
                  <a:srgbClr val="0000FF"/>
                </a:solidFill>
                <a:latin typeface="Lucida Console"/>
              </a:rPr>
              <a:t>   </a:t>
            </a:r>
            <a:r>
              <a:rPr lang="en-US" sz="1600" dirty="0" err="1">
                <a:solidFill>
                  <a:srgbClr val="0000FF"/>
                </a:solidFill>
                <a:latin typeface="Lucida Console"/>
              </a:rPr>
              <a:t>read.data</a:t>
            </a:r>
            <a:r>
              <a:rPr lang="en-US" sz="1600" dirty="0">
                <a:solidFill>
                  <a:srgbClr val="0000FF"/>
                </a:solidFill>
                <a:latin typeface="Lucida Console"/>
              </a:rPr>
              <a:t>()</a:t>
            </a:r>
          </a:p>
          <a:p>
            <a:pPr marL="0" indent="0">
              <a:buNone/>
            </a:pPr>
            <a:r>
              <a:rPr lang="en-US" sz="1600" dirty="0">
                <a:solidFill>
                  <a:srgbClr val="0000FF"/>
                </a:solidFill>
                <a:latin typeface="Lucida Console"/>
              </a:rPr>
              <a:t>   print("before </a:t>
            </a:r>
            <a:r>
              <a:rPr lang="en-US" sz="1600" dirty="0" err="1">
                <a:solidFill>
                  <a:srgbClr val="0000FF"/>
                </a:solidFill>
                <a:latin typeface="Lucida Console"/>
              </a:rPr>
              <a:t>plot.fig</a:t>
            </a:r>
            <a:r>
              <a:rPr lang="en-US" sz="1600" dirty="0">
                <a:solidFill>
                  <a:srgbClr val="0000FF"/>
                </a:solidFill>
                <a:latin typeface="Lucida Console"/>
              </a:rPr>
              <a:t>()")</a:t>
            </a:r>
          </a:p>
          <a:p>
            <a:pPr marL="0" indent="0">
              <a:buNone/>
            </a:pPr>
            <a:r>
              <a:rPr lang="en-US" sz="1600" dirty="0">
                <a:solidFill>
                  <a:srgbClr val="0000FF"/>
                </a:solidFill>
                <a:latin typeface="Lucida Console"/>
              </a:rPr>
              <a:t>   </a:t>
            </a:r>
            <a:r>
              <a:rPr lang="en-US" sz="1600" dirty="0" err="1">
                <a:solidFill>
                  <a:srgbClr val="0000FF"/>
                </a:solidFill>
                <a:latin typeface="Lucida Console"/>
              </a:rPr>
              <a:t>plot.fig</a:t>
            </a:r>
            <a:r>
              <a:rPr lang="en-US" sz="1600" dirty="0">
                <a:solidFill>
                  <a:srgbClr val="0000FF"/>
                </a:solidFill>
                <a:latin typeface="Lucida Console"/>
              </a:rPr>
              <a:t>()</a:t>
            </a:r>
          </a:p>
          <a:p>
            <a:pPr marL="0" indent="0">
              <a:buNone/>
            </a:pPr>
            <a:r>
              <a:rPr lang="en-US" sz="1600" dirty="0">
                <a:solidFill>
                  <a:srgbClr val="0000FF"/>
                </a:solidFill>
                <a:latin typeface="Lucida Console"/>
              </a:rPr>
              <a:t>   print("before return")</a:t>
            </a:r>
          </a:p>
          <a:p>
            <a:pPr marL="0" indent="0">
              <a:buNone/>
            </a:pPr>
            <a:r>
              <a:rPr lang="en-US" sz="1600" dirty="0">
                <a:solidFill>
                  <a:srgbClr val="0000FF"/>
                </a:solidFill>
                <a:latin typeface="Lucida Console"/>
              </a:rPr>
              <a:t>   return(34)</a:t>
            </a:r>
          </a:p>
          <a:p>
            <a:pPr marL="0" indent="0">
              <a:buNone/>
            </a:pPr>
            <a:r>
              <a:rPr lang="en-US" sz="1600" dirty="0">
                <a:solidFill>
                  <a:srgbClr val="0000FF"/>
                </a:solidFill>
                <a:latin typeface="Lucida Console"/>
              </a:rPr>
              <a:t>}</a:t>
            </a:r>
          </a:p>
          <a:p>
            <a:pPr marL="0" indent="0">
              <a:buNone/>
            </a:pPr>
            <a:endParaRPr lang="en-US" sz="1600" dirty="0">
              <a:latin typeface="Lucida Console"/>
            </a:endParaRPr>
          </a:p>
          <a:p>
            <a:pPr marL="0" indent="0">
              <a:buNone/>
            </a:pPr>
            <a:r>
              <a:rPr lang="en-US" dirty="0">
                <a:latin typeface="+mj-lt"/>
              </a:rPr>
              <a:t>Results</a:t>
            </a:r>
          </a:p>
          <a:p>
            <a:pPr marL="0" indent="0">
              <a:buNone/>
            </a:pPr>
            <a:r>
              <a:rPr lang="en-US" sz="1600" dirty="0">
                <a:solidFill>
                  <a:srgbClr val="0000FF"/>
                </a:solidFill>
                <a:latin typeface="Lucida Console"/>
              </a:rPr>
              <a:t>&gt; main()</a:t>
            </a:r>
          </a:p>
          <a:p>
            <a:pPr marL="0" indent="0">
              <a:buNone/>
            </a:pPr>
            <a:r>
              <a:rPr lang="en-US" sz="1600" dirty="0">
                <a:latin typeface="Lucida Console"/>
              </a:rPr>
              <a:t>[1] "before </a:t>
            </a:r>
            <a:r>
              <a:rPr lang="en-US" sz="1600" dirty="0" err="1">
                <a:latin typeface="Lucida Console"/>
              </a:rPr>
              <a:t>read.data</a:t>
            </a:r>
            <a:r>
              <a:rPr lang="en-US" sz="1600" dirty="0">
                <a:latin typeface="Lucida Console"/>
              </a:rPr>
              <a:t>()" </a:t>
            </a:r>
          </a:p>
          <a:p>
            <a:pPr marL="0" indent="0">
              <a:buNone/>
            </a:pPr>
            <a:r>
              <a:rPr lang="en-US" sz="1600" dirty="0">
                <a:latin typeface="Lucida Console"/>
              </a:rPr>
              <a:t>[1] "inside </a:t>
            </a:r>
            <a:r>
              <a:rPr lang="en-US" sz="1600" dirty="0" err="1">
                <a:latin typeface="Lucida Console"/>
              </a:rPr>
              <a:t>read.data</a:t>
            </a:r>
            <a:r>
              <a:rPr lang="en-US" sz="1600" dirty="0">
                <a:latin typeface="Lucida Console"/>
              </a:rPr>
              <a:t>()" </a:t>
            </a:r>
          </a:p>
          <a:p>
            <a:pPr marL="0" indent="0">
              <a:buNone/>
            </a:pPr>
            <a:r>
              <a:rPr lang="en-US" sz="1600" dirty="0">
                <a:latin typeface="Lucida Console"/>
              </a:rPr>
              <a:t>[1] "before </a:t>
            </a:r>
            <a:r>
              <a:rPr lang="en-US" sz="1600" dirty="0" err="1">
                <a:latin typeface="Lucida Console"/>
              </a:rPr>
              <a:t>plot.fig</a:t>
            </a:r>
            <a:r>
              <a:rPr lang="en-US" sz="1600" dirty="0">
                <a:latin typeface="Lucida Console"/>
              </a:rPr>
              <a:t>()" </a:t>
            </a:r>
          </a:p>
          <a:p>
            <a:pPr marL="0" indent="0">
              <a:buNone/>
            </a:pPr>
            <a:r>
              <a:rPr lang="en-US" sz="1600" dirty="0">
                <a:latin typeface="Lucida Console"/>
              </a:rPr>
              <a:t>[1] "inside </a:t>
            </a:r>
            <a:r>
              <a:rPr lang="en-US" sz="1600" dirty="0" err="1">
                <a:latin typeface="Lucida Console"/>
              </a:rPr>
              <a:t>plot.fig</a:t>
            </a:r>
            <a:r>
              <a:rPr lang="en-US" sz="1600" dirty="0">
                <a:latin typeface="Lucida Console"/>
              </a:rPr>
              <a:t>()" </a:t>
            </a:r>
          </a:p>
          <a:p>
            <a:pPr marL="0" indent="0">
              <a:buNone/>
            </a:pPr>
            <a:r>
              <a:rPr lang="en-US" sz="1600" dirty="0">
                <a:latin typeface="Lucida Console"/>
              </a:rPr>
              <a:t>[1] "before return" </a:t>
            </a:r>
          </a:p>
          <a:p>
            <a:pPr marL="0" indent="0">
              <a:buNone/>
            </a:pPr>
            <a:r>
              <a:rPr lang="en-US" sz="1600" dirty="0">
                <a:latin typeface="Lucida Console"/>
              </a:rPr>
              <a:t>[1] 34</a:t>
            </a:r>
          </a:p>
        </p:txBody>
      </p:sp>
      <p:sp>
        <p:nvSpPr>
          <p:cNvPr id="4" name="TextBox 3"/>
          <p:cNvSpPr txBox="1"/>
          <p:nvPr/>
        </p:nvSpPr>
        <p:spPr>
          <a:xfrm>
            <a:off x="4706223" y="4127384"/>
            <a:ext cx="3749880" cy="1938992"/>
          </a:xfrm>
          <a:prstGeom prst="rect">
            <a:avLst/>
          </a:prstGeom>
          <a:noFill/>
        </p:spPr>
        <p:txBody>
          <a:bodyPr wrap="square" rtlCol="0">
            <a:spAutoFit/>
          </a:bodyPr>
          <a:lstStyle/>
          <a:p>
            <a:r>
              <a:rPr lang="en-US" sz="2400" dirty="0">
                <a:solidFill>
                  <a:srgbClr val="C00000"/>
                </a:solidFill>
              </a:rPr>
              <a:t>This method is called </a:t>
            </a:r>
            <a:r>
              <a:rPr lang="en-US" sz="2400" u="sng" dirty="0">
                <a:solidFill>
                  <a:srgbClr val="C00000"/>
                </a:solidFill>
              </a:rPr>
              <a:t>top-down programming</a:t>
            </a:r>
            <a:r>
              <a:rPr lang="en-US" sz="2400" dirty="0">
                <a:solidFill>
                  <a:srgbClr val="C00000"/>
                </a:solidFill>
              </a:rPr>
              <a:t>: setting up function stubs that call other functions, before fleshing out the functions.</a:t>
            </a:r>
          </a:p>
        </p:txBody>
      </p:sp>
    </p:spTree>
    <p:extLst>
      <p:ext uri="{BB962C8B-B14F-4D97-AF65-F5344CB8AC3E}">
        <p14:creationId xmlns:p14="http://schemas.microsoft.com/office/powerpoint/2010/main" val="280901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own error messages</a:t>
            </a:r>
          </a:p>
        </p:txBody>
      </p:sp>
      <p:sp>
        <p:nvSpPr>
          <p:cNvPr id="3" name="Content Placeholder 2"/>
          <p:cNvSpPr>
            <a:spLocks noGrp="1"/>
          </p:cNvSpPr>
          <p:nvPr>
            <p:ph idx="1"/>
          </p:nvPr>
        </p:nvSpPr>
        <p:spPr/>
        <p:txBody>
          <a:bodyPr>
            <a:normAutofit lnSpcReduction="10000"/>
          </a:bodyPr>
          <a:lstStyle/>
          <a:p>
            <a:r>
              <a:rPr lang="en-US" dirty="0"/>
              <a:t>Sometimes you want to create code that is bullet-proof, for example if handing your code to a new R user or publishing your own R package.</a:t>
            </a:r>
          </a:p>
          <a:p>
            <a:r>
              <a:rPr lang="en-US" dirty="0"/>
              <a:t>It may seem obvious to you that your code can only handle positive integers, but the user may give it a text string, a real number, or a negative number</a:t>
            </a:r>
          </a:p>
          <a:p>
            <a:r>
              <a:rPr lang="en-US" dirty="0"/>
              <a:t>The </a:t>
            </a:r>
            <a:r>
              <a:rPr lang="en-US" sz="2000" dirty="0">
                <a:solidFill>
                  <a:srgbClr val="0000FF"/>
                </a:solidFill>
                <a:latin typeface="Lucida Console"/>
              </a:rPr>
              <a:t>stop()</a:t>
            </a:r>
            <a:r>
              <a:rPr lang="en-US" dirty="0"/>
              <a:t> command creates an error message</a:t>
            </a:r>
          </a:p>
          <a:p>
            <a:pPr marL="0" indent="0">
              <a:buNone/>
            </a:pPr>
            <a:r>
              <a:rPr lang="en-US" sz="1900" dirty="0">
                <a:solidFill>
                  <a:srgbClr val="0000FF"/>
                </a:solidFill>
                <a:latin typeface="Lucida Console"/>
              </a:rPr>
              <a:t>func1 &lt;- function(x) {</a:t>
            </a:r>
          </a:p>
          <a:p>
            <a:pPr marL="0" indent="0">
              <a:buNone/>
            </a:pPr>
            <a:r>
              <a:rPr lang="en-US" sz="1900" dirty="0">
                <a:solidFill>
                  <a:srgbClr val="0000FF"/>
                </a:solidFill>
                <a:latin typeface="Lucida Console"/>
              </a:rPr>
              <a:t>   if (x &lt; 0) {</a:t>
            </a:r>
          </a:p>
          <a:p>
            <a:pPr marL="0" indent="0">
              <a:buNone/>
            </a:pPr>
            <a:r>
              <a:rPr lang="en-US" sz="1900" dirty="0">
                <a:solidFill>
                  <a:srgbClr val="0000FF"/>
                </a:solidFill>
                <a:latin typeface="Lucida Console"/>
              </a:rPr>
              <a:t>      stop("x needs to be a positive integer")</a:t>
            </a:r>
          </a:p>
          <a:p>
            <a:pPr marL="0" indent="0">
              <a:buNone/>
            </a:pPr>
            <a:r>
              <a:rPr lang="en-US" sz="1900" dirty="0">
                <a:solidFill>
                  <a:srgbClr val="0000FF"/>
                </a:solidFill>
                <a:latin typeface="Lucida Console"/>
              </a:rPr>
              <a:t>   }</a:t>
            </a:r>
          </a:p>
          <a:p>
            <a:pPr marL="0" indent="0">
              <a:buNone/>
            </a:pPr>
            <a:r>
              <a:rPr lang="en-US" sz="1900" dirty="0">
                <a:solidFill>
                  <a:srgbClr val="0000FF"/>
                </a:solidFill>
                <a:latin typeface="Lucida Console"/>
              </a:rPr>
              <a:t>   return(</a:t>
            </a:r>
            <a:r>
              <a:rPr lang="en-US" sz="1900" dirty="0" err="1">
                <a:solidFill>
                  <a:srgbClr val="0000FF"/>
                </a:solidFill>
                <a:latin typeface="Lucida Console"/>
              </a:rPr>
              <a:t>sqrt</a:t>
            </a:r>
            <a:r>
              <a:rPr lang="en-US" sz="1900" dirty="0">
                <a:solidFill>
                  <a:srgbClr val="0000FF"/>
                </a:solidFill>
                <a:latin typeface="Lucida Console"/>
              </a:rPr>
              <a:t>(x))</a:t>
            </a:r>
          </a:p>
          <a:p>
            <a:pPr marL="0" indent="0">
              <a:buNone/>
            </a:pPr>
            <a:r>
              <a:rPr lang="en-US" sz="1900" dirty="0">
                <a:solidFill>
                  <a:srgbClr val="0000FF"/>
                </a:solidFill>
                <a:latin typeface="Lucida Console"/>
              </a:rPr>
              <a:t>}</a:t>
            </a:r>
          </a:p>
        </p:txBody>
      </p:sp>
      <p:sp>
        <p:nvSpPr>
          <p:cNvPr id="4" name="TextBox 3">
            <a:extLst>
              <a:ext uri="{FF2B5EF4-FFF2-40B4-BE49-F238E27FC236}">
                <a16:creationId xmlns:a16="http://schemas.microsoft.com/office/drawing/2014/main" id="{3F49C045-3C28-49C1-8D13-BBFBD8122F5E}"/>
              </a:ext>
            </a:extLst>
          </p:cNvPr>
          <p:cNvSpPr txBox="1"/>
          <p:nvPr/>
        </p:nvSpPr>
        <p:spPr>
          <a:xfrm>
            <a:off x="6382138" y="6174695"/>
            <a:ext cx="2463281" cy="378505"/>
          </a:xfrm>
          <a:prstGeom prst="rect">
            <a:avLst/>
          </a:prstGeom>
          <a:noFill/>
        </p:spPr>
        <p:txBody>
          <a:bodyPr wrap="square" rtlCol="0">
            <a:spAutoFit/>
          </a:bodyPr>
          <a:lstStyle/>
          <a:p>
            <a:pPr algn="ctr"/>
            <a:r>
              <a:rPr lang="en-US" dirty="0"/>
              <a:t>paste() and paste0()</a:t>
            </a:r>
          </a:p>
        </p:txBody>
      </p:sp>
    </p:spTree>
    <p:extLst>
      <p:ext uri="{BB962C8B-B14F-4D97-AF65-F5344CB8AC3E}">
        <p14:creationId xmlns:p14="http://schemas.microsoft.com/office/powerpoint/2010/main" val="322442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In-class exercise 1</a:t>
            </a:r>
            <a:br>
              <a:rPr lang="en-US" dirty="0"/>
            </a:br>
            <a:r>
              <a:rPr lang="en-US" sz="2200" dirty="0"/>
              <a:t>“3 code to debug 1.r"</a:t>
            </a:r>
            <a:endParaRPr lang="en-US" dirty="0"/>
          </a:p>
        </p:txBody>
      </p:sp>
      <p:sp>
        <p:nvSpPr>
          <p:cNvPr id="3" name="Content Placeholder 2"/>
          <p:cNvSpPr>
            <a:spLocks noGrp="1"/>
          </p:cNvSpPr>
          <p:nvPr>
            <p:ph idx="1"/>
          </p:nvPr>
        </p:nvSpPr>
        <p:spPr>
          <a:xfrm>
            <a:off x="457200" y="1447800"/>
            <a:ext cx="4521200" cy="5105400"/>
          </a:xfrm>
        </p:spPr>
        <p:txBody>
          <a:bodyPr>
            <a:normAutofit/>
          </a:bodyPr>
          <a:lstStyle/>
          <a:p>
            <a:pPr marL="0" indent="0">
              <a:buNone/>
            </a:pPr>
            <a:r>
              <a:rPr lang="en-US" sz="2000" dirty="0">
                <a:solidFill>
                  <a:srgbClr val="0000FF"/>
                </a:solidFill>
                <a:latin typeface="Lucida Console"/>
              </a:rPr>
              <a:t>fact2 &lt;- function(n) {</a:t>
            </a:r>
          </a:p>
          <a:p>
            <a:pPr marL="0" indent="0">
              <a:buNone/>
            </a:pPr>
            <a:r>
              <a:rPr lang="en-US" sz="2000" dirty="0">
                <a:solidFill>
                  <a:srgbClr val="0000FF"/>
                </a:solidFill>
                <a:latin typeface="Lucida Console"/>
              </a:rPr>
              <a:t>   result &lt;- 1</a:t>
            </a:r>
          </a:p>
          <a:p>
            <a:pPr marL="0" indent="0">
              <a:buNone/>
            </a:pPr>
            <a:r>
              <a:rPr lang="en-US" sz="2000" dirty="0">
                <a:solidFill>
                  <a:srgbClr val="0000FF"/>
                </a:solidFill>
                <a:latin typeface="Lucida Console"/>
              </a:rPr>
              <a:t>   for (</a:t>
            </a:r>
            <a:r>
              <a:rPr lang="en-US" sz="2000" dirty="0" err="1">
                <a:solidFill>
                  <a:srgbClr val="0000FF"/>
                </a:solidFill>
                <a:latin typeface="Lucida Console"/>
              </a:rPr>
              <a:t>i</a:t>
            </a:r>
            <a:r>
              <a:rPr lang="en-US" sz="2000" dirty="0">
                <a:solidFill>
                  <a:srgbClr val="0000FF"/>
                </a:solidFill>
                <a:latin typeface="Lucida Console"/>
              </a:rPr>
              <a:t> in n:2) {</a:t>
            </a:r>
          </a:p>
          <a:p>
            <a:pPr marL="0" indent="0">
              <a:buNone/>
            </a:pPr>
            <a:r>
              <a:rPr lang="en-US" sz="2000" dirty="0">
                <a:solidFill>
                  <a:srgbClr val="0000FF"/>
                </a:solidFill>
                <a:latin typeface="Lucida Console"/>
              </a:rPr>
              <a:t>      result &lt;- result*</a:t>
            </a:r>
            <a:r>
              <a:rPr lang="en-US" sz="2000" dirty="0" err="1">
                <a:solidFill>
                  <a:srgbClr val="0000FF"/>
                </a:solidFill>
                <a:latin typeface="Lucida Console"/>
              </a:rPr>
              <a:t>i</a:t>
            </a:r>
            <a:endParaRPr lang="en-US" sz="2000" dirty="0">
              <a:solidFill>
                <a:srgbClr val="0000FF"/>
              </a:solidFill>
              <a:latin typeface="Lucida Console"/>
            </a:endParaRPr>
          </a:p>
          <a:p>
            <a:pPr marL="0" indent="0">
              <a:buNone/>
            </a:pPr>
            <a:r>
              <a:rPr lang="en-US" sz="2000" dirty="0">
                <a:solidFill>
                  <a:srgbClr val="0000FF"/>
                </a:solidFill>
                <a:latin typeface="Lucida Console"/>
              </a:rPr>
              <a:t>   }</a:t>
            </a:r>
          </a:p>
          <a:p>
            <a:pPr marL="0" indent="0">
              <a:buNone/>
            </a:pPr>
            <a:r>
              <a:rPr lang="en-US" sz="2000" dirty="0">
                <a:solidFill>
                  <a:srgbClr val="0000FF"/>
                </a:solidFill>
                <a:latin typeface="Lucida Console"/>
              </a:rPr>
              <a:t>   return(result)</a:t>
            </a:r>
          </a:p>
          <a:p>
            <a:pPr marL="0" indent="0">
              <a:buNone/>
            </a:pPr>
            <a:r>
              <a:rPr lang="en-US" sz="2000" dirty="0">
                <a:solidFill>
                  <a:srgbClr val="0000FF"/>
                </a:solidFill>
                <a:latin typeface="Lucida Console"/>
              </a:rPr>
              <a:t>}</a:t>
            </a:r>
          </a:p>
          <a:p>
            <a:pPr marL="0" indent="0">
              <a:buNone/>
            </a:pPr>
            <a:r>
              <a:rPr lang="en-US" sz="2000" dirty="0">
                <a:solidFill>
                  <a:srgbClr val="0000FF"/>
                </a:solidFill>
                <a:latin typeface="Lucida Console"/>
              </a:rPr>
              <a:t>&gt; fact2(4) </a:t>
            </a:r>
            <a:r>
              <a:rPr lang="en-US" sz="2000" dirty="0">
                <a:solidFill>
                  <a:schemeClr val="accent3">
                    <a:lumMod val="75000"/>
                  </a:schemeClr>
                </a:solidFill>
                <a:latin typeface="Lucida Console"/>
              </a:rPr>
              <a:t>#4*3*2*1 = 24</a:t>
            </a:r>
            <a:r>
              <a:rPr lang="en-US" sz="2000" dirty="0">
                <a:solidFill>
                  <a:srgbClr val="0000FF"/>
                </a:solidFill>
                <a:latin typeface="Lucida Console"/>
              </a:rPr>
              <a:t> </a:t>
            </a:r>
          </a:p>
          <a:p>
            <a:pPr marL="0" indent="0">
              <a:buNone/>
            </a:pPr>
            <a:r>
              <a:rPr lang="en-US" sz="2000" dirty="0">
                <a:solidFill>
                  <a:srgbClr val="000000"/>
                </a:solidFill>
                <a:latin typeface="Lucida Console"/>
              </a:rPr>
              <a:t>[1] 24 </a:t>
            </a:r>
          </a:p>
          <a:p>
            <a:pPr marL="0" indent="0">
              <a:buNone/>
            </a:pPr>
            <a:r>
              <a:rPr lang="en-US" sz="2000" dirty="0">
                <a:solidFill>
                  <a:srgbClr val="0000FF"/>
                </a:solidFill>
                <a:latin typeface="Lucida Console"/>
              </a:rPr>
              <a:t>&gt; fact2(1) </a:t>
            </a:r>
            <a:r>
              <a:rPr lang="en-US" sz="2000" dirty="0">
                <a:solidFill>
                  <a:schemeClr val="accent3">
                    <a:lumMod val="75000"/>
                  </a:schemeClr>
                </a:solidFill>
                <a:latin typeface="Lucida Console"/>
              </a:rPr>
              <a:t>#should be 1</a:t>
            </a:r>
            <a:r>
              <a:rPr lang="en-US" sz="2000" dirty="0">
                <a:solidFill>
                  <a:srgbClr val="0000FF"/>
                </a:solidFill>
                <a:latin typeface="Lucida Console"/>
              </a:rPr>
              <a:t> </a:t>
            </a:r>
          </a:p>
          <a:p>
            <a:pPr marL="0" indent="0">
              <a:buNone/>
            </a:pPr>
            <a:r>
              <a:rPr lang="en-US" sz="2000" dirty="0">
                <a:solidFill>
                  <a:srgbClr val="000000"/>
                </a:solidFill>
                <a:latin typeface="Lucida Console"/>
              </a:rPr>
              <a:t>[1] 2 </a:t>
            </a:r>
          </a:p>
          <a:p>
            <a:pPr marL="0" indent="0">
              <a:buNone/>
            </a:pPr>
            <a:r>
              <a:rPr lang="en-US" sz="2000" dirty="0">
                <a:solidFill>
                  <a:srgbClr val="0000FF"/>
                </a:solidFill>
                <a:latin typeface="Lucida Console"/>
              </a:rPr>
              <a:t>&gt; fact2(0) </a:t>
            </a:r>
            <a:r>
              <a:rPr lang="en-US" sz="2000" dirty="0">
                <a:solidFill>
                  <a:schemeClr val="accent3">
                    <a:lumMod val="75000"/>
                  </a:schemeClr>
                </a:solidFill>
                <a:latin typeface="Lucida Console"/>
              </a:rPr>
              <a:t>#should be 1</a:t>
            </a:r>
            <a:r>
              <a:rPr lang="en-US" sz="2000" dirty="0">
                <a:solidFill>
                  <a:srgbClr val="0000FF"/>
                </a:solidFill>
                <a:latin typeface="Lucida Console"/>
              </a:rPr>
              <a:t> </a:t>
            </a:r>
          </a:p>
          <a:p>
            <a:pPr marL="0" indent="0">
              <a:buNone/>
            </a:pPr>
            <a:r>
              <a:rPr lang="en-US" sz="2000" dirty="0">
                <a:solidFill>
                  <a:srgbClr val="000000"/>
                </a:solidFill>
                <a:latin typeface="Lucida Console"/>
              </a:rPr>
              <a:t>[1] 0</a:t>
            </a:r>
            <a:endParaRPr lang="en-US" sz="2000" dirty="0"/>
          </a:p>
        </p:txBody>
      </p:sp>
      <p:sp>
        <p:nvSpPr>
          <p:cNvPr id="4" name="TextBox 3"/>
          <p:cNvSpPr txBox="1"/>
          <p:nvPr/>
        </p:nvSpPr>
        <p:spPr>
          <a:xfrm>
            <a:off x="4717143" y="1465938"/>
            <a:ext cx="4049488" cy="3785652"/>
          </a:xfrm>
          <a:prstGeom prst="rect">
            <a:avLst/>
          </a:prstGeom>
          <a:noFill/>
        </p:spPr>
        <p:txBody>
          <a:bodyPr wrap="square" rtlCol="0">
            <a:spAutoFit/>
          </a:bodyPr>
          <a:lstStyle/>
          <a:p>
            <a:r>
              <a:rPr lang="en-US" sz="2400" dirty="0"/>
              <a:t>The function on the left is meant to mimic the R </a:t>
            </a:r>
            <a:r>
              <a:rPr lang="en-US" dirty="0">
                <a:latin typeface="Lucida Console" panose="020B0609040504020204" pitchFamily="49" charset="0"/>
              </a:rPr>
              <a:t>factorial()</a:t>
            </a:r>
            <a:r>
              <a:rPr lang="en-US" sz="2400" dirty="0"/>
              <a:t> function. It works fine for positive integers 2, 3, ... but not for 0, 1, or negative numbers.</a:t>
            </a:r>
          </a:p>
          <a:p>
            <a:r>
              <a:rPr lang="en-US" sz="2400" dirty="0"/>
              <a:t>To do: debug the code, and add a sensible error message using </a:t>
            </a:r>
            <a:r>
              <a:rPr lang="en-US" dirty="0">
                <a:latin typeface="Lucida Console" panose="020B0609040504020204" pitchFamily="49" charset="0"/>
              </a:rPr>
              <a:t>stop()</a:t>
            </a:r>
            <a:r>
              <a:rPr lang="en-US" sz="2400" dirty="0"/>
              <a:t>.</a:t>
            </a:r>
          </a:p>
          <a:p>
            <a:endParaRPr lang="en-US" sz="2400" dirty="0"/>
          </a:p>
        </p:txBody>
      </p:sp>
    </p:spTree>
    <p:extLst>
      <p:ext uri="{BB962C8B-B14F-4D97-AF65-F5344CB8AC3E}">
        <p14:creationId xmlns:p14="http://schemas.microsoft.com/office/powerpoint/2010/main" val="244726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sz="3200" dirty="0" err="1">
                <a:solidFill>
                  <a:srgbClr val="0000FF"/>
                </a:solidFill>
                <a:latin typeface="Lucida Console"/>
                <a:ea typeface="+mn-ea"/>
                <a:cs typeface="+mn-cs"/>
              </a:rPr>
              <a:t>traceback</a:t>
            </a:r>
            <a:r>
              <a:rPr lang="en-US" sz="3200" dirty="0">
                <a:solidFill>
                  <a:srgbClr val="0000FF"/>
                </a:solidFill>
                <a:latin typeface="Lucida Console"/>
                <a:ea typeface="+mn-ea"/>
                <a:cs typeface="+mn-cs"/>
              </a:rPr>
              <a:t>()</a:t>
            </a:r>
          </a:p>
        </p:txBody>
      </p:sp>
      <p:sp>
        <p:nvSpPr>
          <p:cNvPr id="3" name="Content Placeholder 2"/>
          <p:cNvSpPr>
            <a:spLocks noGrp="1"/>
          </p:cNvSpPr>
          <p:nvPr>
            <p:ph idx="1"/>
          </p:nvPr>
        </p:nvSpPr>
        <p:spPr/>
        <p:txBody>
          <a:bodyPr>
            <a:normAutofit lnSpcReduction="10000"/>
          </a:bodyPr>
          <a:lstStyle/>
          <a:p>
            <a:r>
              <a:rPr lang="en-US" dirty="0"/>
              <a:t>R will tell you in which function the error occurred, but with complicated function nesting it may not be obvious</a:t>
            </a:r>
          </a:p>
          <a:p>
            <a:r>
              <a:rPr lang="en-US" dirty="0"/>
              <a:t>When an error occurs, an internal variable called </a:t>
            </a:r>
            <a:r>
              <a:rPr lang="en-US" sz="2000" dirty="0">
                <a:solidFill>
                  <a:srgbClr val="0000FF"/>
                </a:solidFill>
                <a:latin typeface="Lucida Console"/>
              </a:rPr>
              <a:t>.Traceback</a:t>
            </a:r>
            <a:r>
              <a:rPr lang="en-US" dirty="0"/>
              <a:t> stores all the function calls that were executed before the error (it is empty if there was no error)</a:t>
            </a:r>
          </a:p>
          <a:p>
            <a:r>
              <a:rPr lang="en-US" dirty="0"/>
              <a:t>Running the function </a:t>
            </a:r>
            <a:r>
              <a:rPr lang="en-US" sz="2000" dirty="0">
                <a:solidFill>
                  <a:srgbClr val="0000FF"/>
                </a:solidFill>
                <a:latin typeface="Lucida Console"/>
              </a:rPr>
              <a:t>traceback()</a:t>
            </a:r>
            <a:r>
              <a:rPr lang="en-US" dirty="0"/>
              <a:t> immediately after the error will show the sequence of functions leading up to the error</a:t>
            </a:r>
          </a:p>
          <a:p>
            <a:r>
              <a:rPr lang="en-US" dirty="0"/>
              <a:t>This is useful particularly when you are not familiar with the code and how functions call each other</a:t>
            </a:r>
          </a:p>
          <a:p>
            <a:endParaRPr lang="en-US" dirty="0"/>
          </a:p>
        </p:txBody>
      </p:sp>
    </p:spTree>
    <p:extLst>
      <p:ext uri="{BB962C8B-B14F-4D97-AF65-F5344CB8AC3E}">
        <p14:creationId xmlns:p14="http://schemas.microsoft.com/office/powerpoint/2010/main" val="304362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918"/>
            <a:ext cx="8229600" cy="944562"/>
          </a:xfrm>
        </p:spPr>
        <p:txBody>
          <a:bodyPr>
            <a:noAutofit/>
          </a:bodyPr>
          <a:lstStyle/>
          <a:p>
            <a:r>
              <a:rPr lang="en-US" sz="3600" dirty="0"/>
              <a:t>Using </a:t>
            </a:r>
            <a:r>
              <a:rPr lang="en-US" sz="2800" dirty="0">
                <a:solidFill>
                  <a:srgbClr val="0000FF"/>
                </a:solidFill>
                <a:latin typeface="Lucida Console"/>
                <a:ea typeface="+mn-ea"/>
                <a:cs typeface="+mn-cs"/>
              </a:rPr>
              <a:t>browser()</a:t>
            </a:r>
            <a:r>
              <a:rPr lang="en-US" sz="3600" dirty="0"/>
              <a:t> and </a:t>
            </a:r>
            <a:r>
              <a:rPr lang="en-US" sz="2800" dirty="0">
                <a:solidFill>
                  <a:srgbClr val="0000FF"/>
                </a:solidFill>
                <a:latin typeface="Lucida Console"/>
                <a:ea typeface="+mn-ea"/>
                <a:cs typeface="+mn-cs"/>
              </a:rPr>
              <a:t>options()</a:t>
            </a:r>
            <a:br>
              <a:rPr lang="en-US" sz="2800" dirty="0">
                <a:solidFill>
                  <a:srgbClr val="0000FF"/>
                </a:solidFill>
                <a:latin typeface="Lucida Console"/>
                <a:ea typeface="+mn-ea"/>
                <a:cs typeface="+mn-cs"/>
              </a:rPr>
            </a:br>
            <a:r>
              <a:rPr lang="en-US" sz="2800" dirty="0">
                <a:solidFill>
                  <a:srgbClr val="C00000"/>
                </a:solidFill>
              </a:rPr>
              <a:t>If you use </a:t>
            </a:r>
            <a:r>
              <a:rPr lang="en-US" sz="2800" dirty="0" err="1">
                <a:solidFill>
                  <a:srgbClr val="C00000"/>
                </a:solidFill>
              </a:rPr>
              <a:t>Rstudio</a:t>
            </a:r>
            <a:r>
              <a:rPr lang="en-US" sz="2800" dirty="0">
                <a:solidFill>
                  <a:srgbClr val="C00000"/>
                </a:solidFill>
              </a:rPr>
              <a:t>, breakpoints are a better method</a:t>
            </a:r>
            <a:endParaRPr lang="en-US" sz="2800" dirty="0">
              <a:solidFill>
                <a:srgbClr val="C00000"/>
              </a:solidFill>
              <a:latin typeface="Lucida Console"/>
              <a:ea typeface="+mn-ea"/>
              <a:cs typeface="+mn-cs"/>
            </a:endParaRPr>
          </a:p>
        </p:txBody>
      </p:sp>
      <p:sp>
        <p:nvSpPr>
          <p:cNvPr id="3" name="Content Placeholder 2"/>
          <p:cNvSpPr>
            <a:spLocks noGrp="1"/>
          </p:cNvSpPr>
          <p:nvPr>
            <p:ph idx="1"/>
          </p:nvPr>
        </p:nvSpPr>
        <p:spPr/>
        <p:txBody>
          <a:bodyPr/>
          <a:lstStyle/>
          <a:p>
            <a:r>
              <a:rPr lang="en-US" dirty="0"/>
              <a:t>Add a </a:t>
            </a:r>
            <a:r>
              <a:rPr lang="en-US" sz="2000" dirty="0">
                <a:solidFill>
                  <a:srgbClr val="0000FF"/>
                </a:solidFill>
                <a:latin typeface="Lucida Console"/>
              </a:rPr>
              <a:t>browser()</a:t>
            </a:r>
            <a:r>
              <a:rPr lang="en-US" dirty="0"/>
              <a:t> command somewhere in your code, and it will stop executing at that point and...</a:t>
            </a:r>
          </a:p>
          <a:p>
            <a:pPr lvl="1"/>
            <a:r>
              <a:rPr lang="en-US" dirty="0"/>
              <a:t>Type in an object name to see its value</a:t>
            </a:r>
          </a:p>
          <a:p>
            <a:pPr lvl="1"/>
            <a:r>
              <a:rPr lang="en-US" dirty="0"/>
              <a:t>Type n to go to the next line in the function</a:t>
            </a:r>
          </a:p>
          <a:p>
            <a:pPr lvl="1"/>
            <a:r>
              <a:rPr lang="en-US" dirty="0"/>
              <a:t>Type &lt;enter&gt; to continue running the code as normal, until another </a:t>
            </a:r>
            <a:r>
              <a:rPr lang="en-US" sz="2000" dirty="0">
                <a:solidFill>
                  <a:srgbClr val="0000FF"/>
                </a:solidFill>
                <a:latin typeface="Lucida Console"/>
              </a:rPr>
              <a:t>browser()</a:t>
            </a:r>
            <a:r>
              <a:rPr lang="en-US" dirty="0"/>
              <a:t> command is encountered</a:t>
            </a:r>
          </a:p>
          <a:p>
            <a:pPr lvl="1"/>
            <a:r>
              <a:rPr lang="en-US" dirty="0"/>
              <a:t>Type Q &lt;enter&gt; to exit the browser altogether</a:t>
            </a:r>
          </a:p>
          <a:p>
            <a:r>
              <a:rPr lang="en-US" dirty="0"/>
              <a:t>Adding </a:t>
            </a:r>
            <a:r>
              <a:rPr lang="en-US" sz="2000" dirty="0">
                <a:solidFill>
                  <a:srgbClr val="0000FF"/>
                </a:solidFill>
                <a:latin typeface="Lucida Console"/>
              </a:rPr>
              <a:t>options(error = recover)</a:t>
            </a:r>
            <a:r>
              <a:rPr lang="en-US" dirty="0"/>
              <a:t> before the code is the same as adding </a:t>
            </a:r>
            <a:r>
              <a:rPr lang="en-US" sz="2000" dirty="0">
                <a:solidFill>
                  <a:srgbClr val="0000FF"/>
                </a:solidFill>
                <a:latin typeface="Lucida Console"/>
              </a:rPr>
              <a:t>browser()</a:t>
            </a:r>
            <a:r>
              <a:rPr lang="en-US" dirty="0"/>
              <a:t> at the first error</a:t>
            </a:r>
          </a:p>
          <a:p>
            <a:r>
              <a:rPr lang="en-US" dirty="0"/>
              <a:t>Adding </a:t>
            </a:r>
            <a:r>
              <a:rPr lang="en-US" sz="2000" dirty="0">
                <a:solidFill>
                  <a:srgbClr val="0000FF"/>
                </a:solidFill>
                <a:latin typeface="Lucida Console"/>
              </a:rPr>
              <a:t>options(warn = 2)</a:t>
            </a:r>
            <a:r>
              <a:rPr lang="en-US" dirty="0"/>
              <a:t> is the same as adding </a:t>
            </a:r>
            <a:r>
              <a:rPr lang="en-US" sz="2000" dirty="0">
                <a:solidFill>
                  <a:srgbClr val="0000FF"/>
                </a:solidFill>
                <a:latin typeface="Lucida Console"/>
              </a:rPr>
              <a:t>browser()</a:t>
            </a:r>
            <a:r>
              <a:rPr lang="en-US" dirty="0"/>
              <a:t> at the first warning message</a:t>
            </a:r>
          </a:p>
        </p:txBody>
      </p:sp>
    </p:spTree>
    <p:extLst>
      <p:ext uri="{BB962C8B-B14F-4D97-AF65-F5344CB8AC3E}">
        <p14:creationId xmlns:p14="http://schemas.microsoft.com/office/powerpoint/2010/main" val="123153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breakpoints</a:t>
            </a:r>
          </a:p>
        </p:txBody>
      </p:sp>
      <p:sp>
        <p:nvSpPr>
          <p:cNvPr id="3" name="Content Placeholder 2"/>
          <p:cNvSpPr>
            <a:spLocks noGrp="1"/>
          </p:cNvSpPr>
          <p:nvPr>
            <p:ph idx="1"/>
          </p:nvPr>
        </p:nvSpPr>
        <p:spPr/>
        <p:txBody>
          <a:bodyPr>
            <a:normAutofit/>
          </a:bodyPr>
          <a:lstStyle/>
          <a:p>
            <a:r>
              <a:rPr lang="en-US" dirty="0"/>
              <a:t>Set a point in your code called a “breakpoint” and your code will run to that point and stop and you can inspect the values</a:t>
            </a:r>
          </a:p>
          <a:p>
            <a:r>
              <a:rPr lang="en-US" dirty="0"/>
              <a:t>RStudio 0.98 includes breakpoints</a:t>
            </a:r>
          </a:p>
          <a:p>
            <a:pPr lvl="1"/>
            <a:r>
              <a:rPr lang="en-US" dirty="0"/>
              <a:t>must run entire file (source button)</a:t>
            </a:r>
          </a:p>
          <a:p>
            <a:pPr lvl="1"/>
            <a:r>
              <a:rPr lang="en-US" dirty="0"/>
              <a:t>shift+F9 add/remove breakpoint at the cursor position</a:t>
            </a:r>
          </a:p>
          <a:p>
            <a:pPr lvl="1"/>
            <a:r>
              <a:rPr lang="en-US" dirty="0"/>
              <a:t>runs until it hits a breakpoint</a:t>
            </a:r>
          </a:p>
          <a:p>
            <a:pPr lvl="1"/>
            <a:r>
              <a:rPr lang="en-US" dirty="0"/>
              <a:t>then F10 steps through the code one line at a time showing all the object values </a:t>
            </a:r>
            <a:r>
              <a:rPr lang="en-US" u="sng" dirty="0"/>
              <a:t>inside</a:t>
            </a:r>
            <a:r>
              <a:rPr lang="en-US" dirty="0"/>
              <a:t> the function</a:t>
            </a:r>
          </a:p>
          <a:p>
            <a:pPr lvl="1"/>
            <a:r>
              <a:rPr lang="en-US" dirty="0"/>
              <a:t>shift+F5 runs to the next breakpoint</a:t>
            </a:r>
          </a:p>
          <a:p>
            <a:pPr lvl="1"/>
            <a:r>
              <a:rPr lang="en-US" dirty="0"/>
              <a:t>more options under Debug menu</a:t>
            </a:r>
          </a:p>
        </p:txBody>
      </p:sp>
    </p:spTree>
    <p:extLst>
      <p:ext uri="{BB962C8B-B14F-4D97-AF65-F5344CB8AC3E}">
        <p14:creationId xmlns:p14="http://schemas.microsoft.com/office/powerpoint/2010/main" val="416976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5788" r="57370" b="14544"/>
          <a:stretch/>
        </p:blipFill>
        <p:spPr>
          <a:xfrm>
            <a:off x="0" y="1249680"/>
            <a:ext cx="9144000" cy="4803321"/>
          </a:xfrm>
          <a:prstGeom prst="rect">
            <a:avLst/>
          </a:prstGeom>
        </p:spPr>
      </p:pic>
      <p:sp>
        <p:nvSpPr>
          <p:cNvPr id="6" name="Title 1"/>
          <p:cNvSpPr>
            <a:spLocks noGrp="1"/>
          </p:cNvSpPr>
          <p:nvPr>
            <p:ph type="title"/>
          </p:nvPr>
        </p:nvSpPr>
        <p:spPr>
          <a:xfrm>
            <a:off x="457200" y="213678"/>
            <a:ext cx="8229600" cy="944562"/>
          </a:xfrm>
        </p:spPr>
        <p:txBody>
          <a:bodyPr/>
          <a:lstStyle/>
          <a:p>
            <a:r>
              <a:rPr lang="en-US" dirty="0"/>
              <a:t>RStudio breakpoints</a:t>
            </a:r>
          </a:p>
        </p:txBody>
      </p:sp>
    </p:spTree>
    <p:extLst>
      <p:ext uri="{BB962C8B-B14F-4D97-AF65-F5344CB8AC3E}">
        <p14:creationId xmlns:p14="http://schemas.microsoft.com/office/powerpoint/2010/main" val="107626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auto-detection of errors</a:t>
            </a:r>
          </a:p>
        </p:txBody>
      </p:sp>
      <p:pic>
        <p:nvPicPr>
          <p:cNvPr id="5" name="Picture 4"/>
          <p:cNvPicPr>
            <a:picLocks noChangeAspect="1"/>
          </p:cNvPicPr>
          <p:nvPr/>
        </p:nvPicPr>
        <p:blipFill rotWithShape="1">
          <a:blip r:embed="rId2"/>
          <a:srcRect t="16081"/>
          <a:stretch/>
        </p:blipFill>
        <p:spPr>
          <a:xfrm>
            <a:off x="66675" y="1409350"/>
            <a:ext cx="9010650" cy="1830471"/>
          </a:xfrm>
          <a:prstGeom prst="rect">
            <a:avLst/>
          </a:prstGeom>
          <a:ln>
            <a:solidFill>
              <a:schemeClr val="tx2">
                <a:lumMod val="20000"/>
                <a:lumOff val="80000"/>
              </a:schemeClr>
            </a:solidFill>
          </a:ln>
        </p:spPr>
      </p:pic>
      <p:sp>
        <p:nvSpPr>
          <p:cNvPr id="6" name="Content Placeholder 2"/>
          <p:cNvSpPr>
            <a:spLocks noGrp="1"/>
          </p:cNvSpPr>
          <p:nvPr>
            <p:ph idx="1"/>
          </p:nvPr>
        </p:nvSpPr>
        <p:spPr>
          <a:xfrm>
            <a:off x="457200" y="3687800"/>
            <a:ext cx="8229600" cy="2529840"/>
          </a:xfrm>
        </p:spPr>
        <p:txBody>
          <a:bodyPr>
            <a:normAutofit/>
          </a:bodyPr>
          <a:lstStyle/>
          <a:p>
            <a:r>
              <a:rPr lang="en-US" dirty="0"/>
              <a:t>The little x on the left tells you that there is an error in the function </a:t>
            </a:r>
            <a:r>
              <a:rPr lang="en-US" dirty="0" err="1"/>
              <a:t>select.cards</a:t>
            </a:r>
            <a:r>
              <a:rPr lang="en-US" dirty="0"/>
              <a:t>()</a:t>
            </a:r>
          </a:p>
          <a:p>
            <a:r>
              <a:rPr lang="en-US" dirty="0"/>
              <a:t>There is also an error on the second line within the function</a:t>
            </a:r>
          </a:p>
        </p:txBody>
      </p:sp>
    </p:spTree>
    <p:extLst>
      <p:ext uri="{BB962C8B-B14F-4D97-AF65-F5344CB8AC3E}">
        <p14:creationId xmlns:p14="http://schemas.microsoft.com/office/powerpoint/2010/main" val="3389274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950720"/>
            <a:ext cx="8900160" cy="1605280"/>
          </a:xfrm>
        </p:spPr>
        <p:txBody>
          <a:bodyPr>
            <a:normAutofit/>
          </a:bodyPr>
          <a:lstStyle/>
          <a:p>
            <a:r>
              <a:rPr lang="en-US" dirty="0"/>
              <a:t>Demo: setting a breakpoint in line 4 of </a:t>
            </a:r>
            <a:br>
              <a:rPr lang="en-US" dirty="0"/>
            </a:br>
            <a:r>
              <a:rPr lang="en-US" dirty="0"/>
              <a:t>“3 code to debug 1.r"</a:t>
            </a:r>
          </a:p>
        </p:txBody>
      </p:sp>
    </p:spTree>
    <p:extLst>
      <p:ext uri="{BB962C8B-B14F-4D97-AF65-F5344CB8AC3E}">
        <p14:creationId xmlns:p14="http://schemas.microsoft.com/office/powerpoint/2010/main" val="63844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readings</a:t>
            </a:r>
          </a:p>
        </p:txBody>
      </p:sp>
      <p:sp>
        <p:nvSpPr>
          <p:cNvPr id="3" name="Content Placeholder 2"/>
          <p:cNvSpPr>
            <a:spLocks noGrp="1"/>
          </p:cNvSpPr>
          <p:nvPr>
            <p:ph idx="1"/>
          </p:nvPr>
        </p:nvSpPr>
        <p:spPr/>
        <p:txBody>
          <a:bodyPr/>
          <a:lstStyle/>
          <a:p>
            <a:r>
              <a:rPr lang="en-US" dirty="0"/>
              <a:t>RStudio debugging </a:t>
            </a:r>
            <a:r>
              <a:rPr lang="en-US" sz="2000" dirty="0">
                <a:hlinkClick r:id="rId2"/>
              </a:rPr>
              <a:t>https://support.rstudio.com/hc/en-us/articles/205612627-Debugging-with-RStudio</a:t>
            </a:r>
            <a:r>
              <a:rPr lang="en-US" sz="2000" dirty="0"/>
              <a:t> </a:t>
            </a:r>
            <a:endParaRPr lang="en-US" dirty="0"/>
          </a:p>
          <a:p>
            <a:r>
              <a:rPr lang="en-US" dirty="0"/>
              <a:t>Hadley Wickham, Advanced R book                    </a:t>
            </a:r>
            <a:r>
              <a:rPr lang="en-US" sz="2000" dirty="0">
                <a:hlinkClick r:id="rId3"/>
              </a:rPr>
              <a:t>http://adv-r.had.co.nz/Exceptions-Debugging.html</a:t>
            </a:r>
            <a:r>
              <a:rPr lang="en-US" sz="2000" dirty="0"/>
              <a:t> </a:t>
            </a:r>
          </a:p>
          <a:p>
            <a:pPr lvl="0"/>
            <a:r>
              <a:rPr lang="en-US" dirty="0">
                <a:solidFill>
                  <a:prstClr val="black"/>
                </a:solidFill>
              </a:rPr>
              <a:t>Sean Anderson blog post </a:t>
            </a:r>
            <a:r>
              <a:rPr lang="en-US" sz="2000" dirty="0">
                <a:solidFill>
                  <a:prstClr val="black"/>
                </a:solidFill>
                <a:hlinkClick r:id="rId4"/>
              </a:rPr>
              <a:t>http://seananderson.ca/2013/08/23/debugging-r.html</a:t>
            </a:r>
            <a:endParaRPr lang="en-US" dirty="0">
              <a:solidFill>
                <a:prstClr val="black"/>
              </a:solidFill>
            </a:endParaRPr>
          </a:p>
        </p:txBody>
      </p:sp>
      <p:pic>
        <p:nvPicPr>
          <p:cNvPr id="4098" name="Picture 2" descr="C:\Users\Trevor Branch\Downloads\RStatsdebugg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91" y="4350593"/>
            <a:ext cx="8503361" cy="14551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3200" y="4223657"/>
            <a:ext cx="8824686" cy="198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06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In-class exercise 2</a:t>
            </a:r>
            <a:br>
              <a:rPr lang="en-US" dirty="0"/>
            </a:br>
            <a:r>
              <a:rPr lang="en-US" sz="2200" dirty="0"/>
              <a:t>“3 code to debug 2.r"</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err="1">
                <a:solidFill>
                  <a:srgbClr val="0000FF"/>
                </a:solidFill>
                <a:latin typeface="Lucida Console"/>
              </a:rPr>
              <a:t>is.flush</a:t>
            </a:r>
            <a:r>
              <a:rPr lang="en-US" sz="1400" dirty="0">
                <a:solidFill>
                  <a:srgbClr val="0000FF"/>
                </a:solidFill>
                <a:latin typeface="Lucida Console"/>
              </a:rPr>
              <a:t> &lt;- function(</a:t>
            </a:r>
            <a:r>
              <a:rPr lang="en-US" sz="1400" dirty="0" err="1">
                <a:solidFill>
                  <a:srgbClr val="0000FF"/>
                </a:solidFill>
                <a:latin typeface="Lucida Console"/>
              </a:rPr>
              <a:t>seven.cards</a:t>
            </a:r>
            <a:r>
              <a:rPr lang="en-US" sz="1400" dirty="0">
                <a:solidFill>
                  <a:srgbClr val="0000FF"/>
                </a:solidFill>
                <a:latin typeface="Lucida Console"/>
              </a:rPr>
              <a:t>) {</a:t>
            </a:r>
          </a:p>
          <a:p>
            <a:pPr marL="0" indent="0">
              <a:buNone/>
            </a:pPr>
            <a:r>
              <a:rPr lang="en-US" sz="1400" dirty="0">
                <a:solidFill>
                  <a:srgbClr val="0000FF"/>
                </a:solidFill>
                <a:latin typeface="Lucida Console"/>
              </a:rPr>
              <a:t>    return(table(</a:t>
            </a:r>
            <a:r>
              <a:rPr lang="en-US" sz="1400" dirty="0" err="1">
                <a:solidFill>
                  <a:srgbClr val="0000FF"/>
                </a:solidFill>
                <a:latin typeface="Lucida Console"/>
              </a:rPr>
              <a:t>seven.cards</a:t>
            </a:r>
            <a:r>
              <a:rPr lang="en-US" sz="1400" dirty="0">
                <a:solidFill>
                  <a:srgbClr val="0000FF"/>
                </a:solidFill>
                <a:latin typeface="Lucida Console"/>
              </a:rPr>
              <a:t>) &gt;= 5)</a:t>
            </a:r>
          </a:p>
          <a:p>
            <a:pPr marL="0" indent="0">
              <a:buNone/>
            </a:pPr>
            <a:r>
              <a:rPr lang="en-US" sz="1400" dirty="0">
                <a:solidFill>
                  <a:srgbClr val="0000FF"/>
                </a:solidFill>
                <a:latin typeface="Lucida Console"/>
              </a:rPr>
              <a:t>}</a:t>
            </a:r>
          </a:p>
          <a:p>
            <a:pPr marL="0" indent="0">
              <a:buNone/>
            </a:pPr>
            <a:endParaRPr lang="en-US" sz="1400" dirty="0">
              <a:solidFill>
                <a:srgbClr val="0000FF"/>
              </a:solidFill>
              <a:latin typeface="Lucida Console"/>
            </a:endParaRPr>
          </a:p>
          <a:p>
            <a:pPr marL="0" indent="0">
              <a:buNone/>
            </a:pPr>
            <a:r>
              <a:rPr lang="en-US" sz="1400" dirty="0" err="1">
                <a:solidFill>
                  <a:srgbClr val="0000FF"/>
                </a:solidFill>
                <a:latin typeface="Lucida Console"/>
              </a:rPr>
              <a:t>select.cards</a:t>
            </a:r>
            <a:r>
              <a:rPr lang="en-US" sz="1400" dirty="0">
                <a:solidFill>
                  <a:srgbClr val="0000FF"/>
                </a:solidFill>
                <a:latin typeface="Lucida Console"/>
              </a:rPr>
              <a:t> &lt;- function(deck, niter=1000) {</a:t>
            </a:r>
          </a:p>
          <a:p>
            <a:pPr marL="0" indent="0">
              <a:buNone/>
            </a:pPr>
            <a:r>
              <a:rPr lang="en-US" sz="1400" dirty="0">
                <a:solidFill>
                  <a:srgbClr val="0000FF"/>
                </a:solidFill>
                <a:latin typeface="Lucida Console"/>
              </a:rPr>
              <a:t>   </a:t>
            </a:r>
            <a:r>
              <a:rPr lang="en-US" sz="1400" dirty="0" err="1">
                <a:solidFill>
                  <a:srgbClr val="0000FF"/>
                </a:solidFill>
                <a:latin typeface="Lucida Console"/>
              </a:rPr>
              <a:t>n.flushes</a:t>
            </a:r>
            <a:r>
              <a:rPr lang="en-US" sz="1400" dirty="0">
                <a:solidFill>
                  <a:srgbClr val="0000FF"/>
                </a:solidFill>
                <a:latin typeface="Lucida Console"/>
              </a:rPr>
              <a:t> &lt;- 0</a:t>
            </a:r>
          </a:p>
          <a:p>
            <a:pPr marL="0" indent="0">
              <a:buNone/>
            </a:pPr>
            <a:r>
              <a:rPr lang="en-US" sz="1400" dirty="0">
                <a:solidFill>
                  <a:srgbClr val="0000FF"/>
                </a:solidFill>
                <a:latin typeface="Lucida Console"/>
              </a:rPr>
              <a:t>   for (</a:t>
            </a:r>
            <a:r>
              <a:rPr lang="en-US" sz="1400" dirty="0" err="1">
                <a:solidFill>
                  <a:srgbClr val="0000FF"/>
                </a:solidFill>
                <a:latin typeface="Lucida Console"/>
              </a:rPr>
              <a:t>i</a:t>
            </a:r>
            <a:r>
              <a:rPr lang="en-US" sz="1400" dirty="0">
                <a:solidFill>
                  <a:srgbClr val="0000FF"/>
                </a:solidFill>
                <a:latin typeface="Lucida Console"/>
              </a:rPr>
              <a:t> = 1 to niter) {</a:t>
            </a:r>
          </a:p>
          <a:p>
            <a:pPr marL="0" indent="0">
              <a:buNone/>
            </a:pPr>
            <a:r>
              <a:rPr lang="en-US" sz="1400" dirty="0">
                <a:solidFill>
                  <a:srgbClr val="0000FF"/>
                </a:solidFill>
                <a:latin typeface="Lucida Console"/>
              </a:rPr>
              <a:t>      </a:t>
            </a:r>
            <a:r>
              <a:rPr lang="en-US" sz="1400" dirty="0" err="1">
                <a:solidFill>
                  <a:srgbClr val="0000FF"/>
                </a:solidFill>
                <a:latin typeface="Lucida Console"/>
              </a:rPr>
              <a:t>one.hand</a:t>
            </a:r>
            <a:r>
              <a:rPr lang="en-US" sz="1400" dirty="0">
                <a:solidFill>
                  <a:srgbClr val="0000FF"/>
                </a:solidFill>
                <a:latin typeface="Lucida Console"/>
              </a:rPr>
              <a:t> &lt;- sample(x=Deck, size=</a:t>
            </a:r>
            <a:r>
              <a:rPr lang="en-US" sz="1400" dirty="0" err="1">
                <a:solidFill>
                  <a:srgbClr val="0000FF"/>
                </a:solidFill>
                <a:latin typeface="Lucida Console"/>
              </a:rPr>
              <a:t>i</a:t>
            </a:r>
            <a:r>
              <a:rPr lang="en-US" sz="1400" dirty="0">
                <a:solidFill>
                  <a:srgbClr val="0000FF"/>
                </a:solidFill>
                <a:latin typeface="Lucida Console"/>
              </a:rPr>
              <a:t>, replace=F)</a:t>
            </a:r>
          </a:p>
          <a:p>
            <a:pPr marL="0" indent="0">
              <a:buNone/>
            </a:pPr>
            <a:r>
              <a:rPr lang="en-US" sz="1400" dirty="0">
                <a:solidFill>
                  <a:srgbClr val="0000FF"/>
                </a:solidFill>
                <a:latin typeface="Lucida Console"/>
              </a:rPr>
              <a:t>      if (</a:t>
            </a:r>
            <a:r>
              <a:rPr lang="en-US" sz="1400" dirty="0" err="1">
                <a:solidFill>
                  <a:srgbClr val="0000FF"/>
                </a:solidFill>
                <a:latin typeface="Lucida Console"/>
              </a:rPr>
              <a:t>is.flush</a:t>
            </a:r>
            <a:r>
              <a:rPr lang="en-US" sz="1400" dirty="0">
                <a:solidFill>
                  <a:srgbClr val="0000FF"/>
                </a:solidFill>
                <a:latin typeface="Lucida Console"/>
              </a:rPr>
              <a:t>(</a:t>
            </a:r>
            <a:r>
              <a:rPr lang="en-US" sz="1400" dirty="0" err="1">
                <a:solidFill>
                  <a:srgbClr val="0000FF"/>
                </a:solidFill>
                <a:latin typeface="Lucida Console"/>
              </a:rPr>
              <a:t>seven.Cards</a:t>
            </a:r>
            <a:r>
              <a:rPr lang="en-US" sz="1400" dirty="0">
                <a:solidFill>
                  <a:srgbClr val="0000FF"/>
                </a:solidFill>
                <a:latin typeface="Lucida Console"/>
              </a:rPr>
              <a:t>=</a:t>
            </a:r>
            <a:r>
              <a:rPr lang="en-US" sz="1400" dirty="0" err="1">
                <a:solidFill>
                  <a:srgbClr val="0000FF"/>
                </a:solidFill>
                <a:latin typeface="Lucida Console"/>
              </a:rPr>
              <a:t>one.hand</a:t>
            </a:r>
            <a:r>
              <a:rPr lang="en-US" sz="1400" dirty="0">
                <a:solidFill>
                  <a:srgbClr val="0000FF"/>
                </a:solidFill>
                <a:latin typeface="Lucida Console"/>
              </a:rPr>
              <a:t>) != TRUE) {</a:t>
            </a:r>
          </a:p>
          <a:p>
            <a:pPr marL="0" indent="0">
              <a:buNone/>
            </a:pPr>
            <a:r>
              <a:rPr lang="en-US" sz="1400" dirty="0">
                <a:solidFill>
                  <a:srgbClr val="0000FF"/>
                </a:solidFill>
                <a:latin typeface="Lucida Console"/>
              </a:rPr>
              <a:t>         </a:t>
            </a:r>
            <a:r>
              <a:rPr lang="en-US" sz="1400" dirty="0" err="1">
                <a:solidFill>
                  <a:srgbClr val="0000FF"/>
                </a:solidFill>
                <a:latin typeface="Lucida Console"/>
              </a:rPr>
              <a:t>n.flushes</a:t>
            </a:r>
            <a:r>
              <a:rPr lang="en-US" sz="1400" dirty="0">
                <a:solidFill>
                  <a:srgbClr val="0000FF"/>
                </a:solidFill>
                <a:latin typeface="Lucida Console"/>
              </a:rPr>
              <a:t> == n.flushes+1</a:t>
            </a:r>
          </a:p>
          <a:p>
            <a:pPr marL="0" indent="0">
              <a:buNone/>
            </a:pPr>
            <a:r>
              <a:rPr lang="en-US" sz="1400" dirty="0">
                <a:solidFill>
                  <a:srgbClr val="0000FF"/>
                </a:solidFill>
                <a:latin typeface="Lucida Console"/>
              </a:rPr>
              <a:t>      }</a:t>
            </a:r>
          </a:p>
          <a:p>
            <a:pPr marL="0" indent="0">
              <a:buNone/>
            </a:pPr>
            <a:r>
              <a:rPr lang="en-US" sz="1400" dirty="0">
                <a:solidFill>
                  <a:srgbClr val="0000FF"/>
                </a:solidFill>
                <a:latin typeface="Lucida Console"/>
              </a:rPr>
              <a:t>      return(</a:t>
            </a:r>
            <a:r>
              <a:rPr lang="en-US" sz="1400" dirty="0" err="1">
                <a:solidFill>
                  <a:srgbClr val="0000FF"/>
                </a:solidFill>
                <a:latin typeface="Lucida Console"/>
              </a:rPr>
              <a:t>n.flushes</a:t>
            </a:r>
            <a:r>
              <a:rPr lang="en-US" sz="1400" dirty="0">
                <a:solidFill>
                  <a:srgbClr val="0000FF"/>
                </a:solidFill>
                <a:latin typeface="Lucida Console"/>
              </a:rPr>
              <a:t>)</a:t>
            </a:r>
          </a:p>
          <a:p>
            <a:pPr marL="0" indent="0">
              <a:buNone/>
            </a:pPr>
            <a:r>
              <a:rPr lang="en-US" sz="1400" dirty="0">
                <a:solidFill>
                  <a:srgbClr val="0000FF"/>
                </a:solidFill>
                <a:latin typeface="Lucida Console"/>
              </a:rPr>
              <a:t>   }</a:t>
            </a:r>
          </a:p>
          <a:p>
            <a:pPr marL="0" indent="0">
              <a:buNone/>
            </a:pPr>
            <a:r>
              <a:rPr lang="en-US" sz="1400" dirty="0">
                <a:solidFill>
                  <a:srgbClr val="0000FF"/>
                </a:solidFill>
                <a:latin typeface="Lucida Console"/>
              </a:rPr>
              <a:t>}</a:t>
            </a:r>
          </a:p>
          <a:p>
            <a:pPr marL="0" indent="0">
              <a:buNone/>
            </a:pPr>
            <a:r>
              <a:rPr lang="en-US" sz="1400" dirty="0">
                <a:solidFill>
                  <a:schemeClr val="accent3">
                    <a:lumMod val="75000"/>
                  </a:schemeClr>
                </a:solidFill>
                <a:latin typeface="Lucida Console"/>
              </a:rPr>
              <a:t>#create deck of 52 cards, 13 in each suit</a:t>
            </a:r>
          </a:p>
          <a:p>
            <a:pPr marL="0" indent="0">
              <a:buNone/>
            </a:pPr>
            <a:r>
              <a:rPr lang="en-US" sz="1400" dirty="0">
                <a:solidFill>
                  <a:srgbClr val="0000FF"/>
                </a:solidFill>
                <a:latin typeface="Lucida Console"/>
              </a:rPr>
              <a:t>deck &lt;- rep(c("Clubs", "Diamonds", "Hearts", </a:t>
            </a:r>
          </a:p>
          <a:p>
            <a:pPr marL="0" indent="0">
              <a:buNone/>
            </a:pPr>
            <a:r>
              <a:rPr lang="en-US" sz="1400" dirty="0">
                <a:solidFill>
                  <a:srgbClr val="0000FF"/>
                </a:solidFill>
                <a:latin typeface="Lucida Console"/>
              </a:rPr>
              <a:t>            "Spades"), times=12)</a:t>
            </a:r>
          </a:p>
          <a:p>
            <a:pPr marL="0" indent="0">
              <a:buNone/>
            </a:pPr>
            <a:r>
              <a:rPr lang="en-US" sz="1400" dirty="0" err="1">
                <a:solidFill>
                  <a:srgbClr val="0000FF"/>
                </a:solidFill>
                <a:latin typeface="Lucida Console"/>
              </a:rPr>
              <a:t>select.cards</a:t>
            </a:r>
            <a:r>
              <a:rPr lang="en-US" sz="1400" dirty="0">
                <a:solidFill>
                  <a:srgbClr val="0000FF"/>
                </a:solidFill>
                <a:latin typeface="Lucida Console"/>
              </a:rPr>
              <a:t>(deck=Deck, niter=1000)</a:t>
            </a:r>
          </a:p>
          <a:p>
            <a:pPr marL="0" indent="0">
              <a:buNone/>
            </a:pPr>
            <a:endParaRPr lang="en-US" dirty="0"/>
          </a:p>
        </p:txBody>
      </p:sp>
      <p:sp>
        <p:nvSpPr>
          <p:cNvPr id="4" name="TextBox 3"/>
          <p:cNvSpPr txBox="1"/>
          <p:nvPr/>
        </p:nvSpPr>
        <p:spPr>
          <a:xfrm>
            <a:off x="6052457" y="1465943"/>
            <a:ext cx="2960915" cy="5016758"/>
          </a:xfrm>
          <a:prstGeom prst="rect">
            <a:avLst/>
          </a:prstGeom>
          <a:noFill/>
        </p:spPr>
        <p:txBody>
          <a:bodyPr wrap="square" rtlCol="0">
            <a:spAutoFit/>
          </a:bodyPr>
          <a:lstStyle/>
          <a:p>
            <a:r>
              <a:rPr lang="en-US" sz="2000"/>
              <a:t>In poker, </a:t>
            </a:r>
            <a:r>
              <a:rPr lang="en-US" sz="2000" dirty="0"/>
              <a:t>a flush occurs when you have five cards </a:t>
            </a:r>
          </a:p>
          <a:p>
            <a:r>
              <a:rPr lang="en-US" sz="2000" dirty="0"/>
              <a:t>all of the same suit (clubs, diamonds, hearts, spades). This code is meant to repeatedly select 7 cards at random and return the number of times that 5 (or more) are the same suit. </a:t>
            </a:r>
            <a:r>
              <a:rPr lang="en-US" sz="2000" dirty="0">
                <a:solidFill>
                  <a:srgbClr val="C00000"/>
                </a:solidFill>
              </a:rPr>
              <a:t>However, it is riddled with bugs and needs debugging.</a:t>
            </a:r>
          </a:p>
          <a:p>
            <a:r>
              <a:rPr lang="en-US" sz="2000" dirty="0">
                <a:solidFill>
                  <a:srgbClr val="C00000"/>
                </a:solidFill>
              </a:rPr>
              <a:t>(Answer: about 20-40 times out of 1000 you will get a flush.)</a:t>
            </a:r>
          </a:p>
          <a:p>
            <a:endParaRPr lang="en-US" sz="2000" dirty="0"/>
          </a:p>
        </p:txBody>
      </p:sp>
    </p:spTree>
    <p:extLst>
      <p:ext uri="{BB962C8B-B14F-4D97-AF65-F5344CB8AC3E}">
        <p14:creationId xmlns:p14="http://schemas.microsoft.com/office/powerpoint/2010/main" val="131359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3A1C-BEC1-4D0C-A3EC-5FFAF1B58946}"/>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A466722C-B049-4D3F-B9EF-BC9181FBFB47}"/>
              </a:ext>
            </a:extLst>
          </p:cNvPr>
          <p:cNvGraphicFramePr>
            <a:graphicFrameLocks noGrp="1"/>
          </p:cNvGraphicFramePr>
          <p:nvPr>
            <p:ph idx="1"/>
          </p:nvPr>
        </p:nvGraphicFramePr>
        <p:xfrm>
          <a:off x="457200" y="1684020"/>
          <a:ext cx="8229600" cy="4632960"/>
        </p:xfrm>
        <a:graphic>
          <a:graphicData uri="http://schemas.openxmlformats.org/drawingml/2006/table">
            <a:tbl>
              <a:tblPr/>
              <a:tblGrid>
                <a:gridCol w="3514725">
                  <a:extLst>
                    <a:ext uri="{9D8B030D-6E8A-4147-A177-3AD203B41FA5}">
                      <a16:colId xmlns:a16="http://schemas.microsoft.com/office/drawing/2014/main" val="3636402523"/>
                    </a:ext>
                  </a:extLst>
                </a:gridCol>
                <a:gridCol w="1200150">
                  <a:extLst>
                    <a:ext uri="{9D8B030D-6E8A-4147-A177-3AD203B41FA5}">
                      <a16:colId xmlns:a16="http://schemas.microsoft.com/office/drawing/2014/main" val="3425869110"/>
                    </a:ext>
                  </a:extLst>
                </a:gridCol>
                <a:gridCol w="3514725">
                  <a:extLst>
                    <a:ext uri="{9D8B030D-6E8A-4147-A177-3AD203B41FA5}">
                      <a16:colId xmlns:a16="http://schemas.microsoft.com/office/drawing/2014/main" val="1723841389"/>
                    </a:ext>
                  </a:extLst>
                </a:gridCol>
              </a:tblGrid>
              <a:tr h="152400">
                <a:tc>
                  <a:txBody>
                    <a:bodyPr/>
                    <a:lstStyle/>
                    <a:p>
                      <a:pPr algn="l" rtl="0" fontAlgn="b"/>
                      <a:r>
                        <a:rPr lang="en-US" sz="1800" b="1">
                          <a:solidFill>
                            <a:srgbClr val="000000"/>
                          </a:solidFill>
                          <a:effectLst/>
                          <a:latin typeface="Arial" panose="020B0604020202020204" pitchFamily="34" charset="0"/>
                        </a:rPr>
                        <a:t>Debugging method</a:t>
                      </a:r>
                    </a:p>
                  </a:txBody>
                  <a:tcPr marL="22860" marR="22860" marT="15240" marB="15240" anchor="b">
                    <a:lnL w="12700" cap="flat" cmpd="sng" algn="ctr">
                      <a:solidFill>
                        <a:srgbClr val="5818C4"/>
                      </a:solidFill>
                      <a:prstDash val="solid"/>
                      <a:round/>
                      <a:headEnd type="none" w="med" len="med"/>
                      <a:tailEnd type="none" w="med" len="med"/>
                    </a:lnL>
                    <a:lnR w="12700" cap="flat" cmpd="sng" algn="ctr">
                      <a:solidFill>
                        <a:srgbClr val="F820C4"/>
                      </a:solidFill>
                      <a:prstDash val="solid"/>
                      <a:round/>
                      <a:headEnd type="none" w="med" len="med"/>
                      <a:tailEnd type="none" w="med" len="med"/>
                    </a:lnR>
                    <a:lnT w="12700" cap="flat" cmpd="sng" algn="ctr">
                      <a:solidFill>
                        <a:srgbClr val="5818C4"/>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rtl="0" fontAlgn="b"/>
                      <a:r>
                        <a:rPr lang="en-US" sz="1800" b="1">
                          <a:solidFill>
                            <a:srgbClr val="000000"/>
                          </a:solidFill>
                          <a:effectLst/>
                          <a:latin typeface="Arial" panose="020B0604020202020204" pitchFamily="34" charset="0"/>
                        </a:rPr>
                        <a:t>When to use</a:t>
                      </a:r>
                    </a:p>
                  </a:txBody>
                  <a:tcPr marL="22860" marR="22860" marT="15240" marB="15240" anchor="b">
                    <a:lnL w="12700" cap="flat" cmpd="sng" algn="ctr">
                      <a:solidFill>
                        <a:srgbClr val="F820C4"/>
                      </a:solidFill>
                      <a:prstDash val="solid"/>
                      <a:round/>
                      <a:headEnd type="none" w="med" len="med"/>
                      <a:tailEnd type="none" w="med" len="med"/>
                    </a:lnL>
                    <a:lnR w="7620" cap="flat" cmpd="sng" algn="ctr">
                      <a:solidFill>
                        <a:srgbClr val="F820C4"/>
                      </a:solidFill>
                      <a:prstDash val="solid"/>
                      <a:round/>
                      <a:headEnd type="none" w="med" len="med"/>
                      <a:tailEnd type="none" w="med" len="med"/>
                    </a:lnR>
                    <a:lnT w="12700" cap="flat" cmpd="sng" algn="ctr">
                      <a:solidFill>
                        <a:srgbClr val="F820C4"/>
                      </a:solidFill>
                      <a:prstDash val="solid"/>
                      <a:round/>
                      <a:headEnd type="none" w="med" len="med"/>
                      <a:tailEnd type="none" w="med" len="med"/>
                    </a:lnT>
                    <a:lnB w="12700" cap="flat" cmpd="sng" algn="ctr">
                      <a:solidFill>
                        <a:srgbClr val="D81FC4"/>
                      </a:solidFill>
                      <a:prstDash val="solid"/>
                      <a:round/>
                      <a:headEnd type="none" w="med" len="med"/>
                      <a:tailEnd type="none" w="med" len="med"/>
                    </a:lnB>
                    <a:solidFill>
                      <a:srgbClr val="FFFFFF"/>
                    </a:solidFill>
                  </a:tcPr>
                </a:tc>
                <a:tc>
                  <a:txBody>
                    <a:bodyPr/>
                    <a:lstStyle/>
                    <a:p>
                      <a:endParaRPr lang="en-US"/>
                    </a:p>
                  </a:txBody>
                  <a:tcPr>
                    <a:lnL w="7620" cap="flat" cmpd="sng" algn="ctr">
                      <a:solidFill>
                        <a:srgbClr val="F820C4"/>
                      </a:solidFill>
                      <a:prstDash val="solid"/>
                      <a:round/>
                      <a:headEnd type="none" w="med" len="med"/>
                      <a:tailEnd type="none" w="med" len="med"/>
                    </a:lnL>
                    <a:lnB w="12700" cap="flat" cmpd="sng" algn="ctr">
                      <a:solidFill>
                        <a:srgbClr val="C820C4"/>
                      </a:solidFill>
                      <a:prstDash val="solid"/>
                      <a:round/>
                      <a:headEnd type="none" w="med" len="med"/>
                      <a:tailEnd type="none" w="med" len="med"/>
                    </a:lnB>
                  </a:tcPr>
                </a:tc>
                <a:extLst>
                  <a:ext uri="{0D108BD9-81ED-4DB2-BD59-A6C34878D82A}">
                    <a16:rowId xmlns:a16="http://schemas.microsoft.com/office/drawing/2014/main" val="4001219944"/>
                  </a:ext>
                </a:extLst>
              </a:tr>
              <a:tr h="152400">
                <a:tc>
                  <a:txBody>
                    <a:bodyPr/>
                    <a:lstStyle/>
                    <a:p>
                      <a:pPr algn="ctr" fontAlgn="ctr"/>
                      <a:endParaRPr lang="en-US" sz="800" b="0">
                        <a:solidFill>
                          <a:srgbClr val="222222"/>
                        </a:solidFill>
                        <a:effectLst/>
                      </a:endParaRPr>
                    </a:p>
                  </a:txBody>
                  <a:tcPr anchor="ctr">
                    <a:lnL w="12700" cap="flat" cmpd="sng" algn="ctr">
                      <a:solidFill>
                        <a:srgbClr val="CCCCCC"/>
                      </a:solidFill>
                      <a:prstDash val="solid"/>
                      <a:round/>
                      <a:headEnd type="none" w="med" len="med"/>
                      <a:tailEnd type="none" w="med" len="med"/>
                    </a:lnL>
                    <a:lnR w="12700" cap="flat" cmpd="sng" algn="ctr">
                      <a:solidFill>
                        <a:srgbClr val="D81FC4"/>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EEEEE"/>
                    </a:solidFill>
                  </a:tcPr>
                </a:tc>
                <a:tc>
                  <a:txBody>
                    <a:bodyPr/>
                    <a:lstStyle/>
                    <a:p>
                      <a:pPr algn="l" rtl="0" fontAlgn="b"/>
                      <a:r>
                        <a:rPr lang="en-US" sz="1800">
                          <a:solidFill>
                            <a:srgbClr val="000000"/>
                          </a:solidFill>
                          <a:effectLst/>
                          <a:latin typeface="Arial" panose="020B0604020202020204" pitchFamily="34" charset="0"/>
                        </a:rPr>
                        <a:t>Defensive coding</a:t>
                      </a:r>
                    </a:p>
                  </a:txBody>
                  <a:tcPr marL="22860" marR="22860" marT="15240" marB="15240" anchor="b">
                    <a:lnL w="12700" cap="flat" cmpd="sng" algn="ctr">
                      <a:solidFill>
                        <a:srgbClr val="D81FC4"/>
                      </a:solidFill>
                      <a:prstDash val="solid"/>
                      <a:round/>
                      <a:headEnd type="none" w="med" len="med"/>
                      <a:tailEnd type="none" w="med" len="med"/>
                    </a:lnL>
                    <a:lnR w="12700" cap="flat" cmpd="sng" algn="ctr">
                      <a:solidFill>
                        <a:srgbClr val="2821C4"/>
                      </a:solidFill>
                      <a:prstDash val="solid"/>
                      <a:round/>
                      <a:headEnd type="none" w="med" len="med"/>
                      <a:tailEnd type="none" w="med" len="med"/>
                    </a:lnR>
                    <a:lnT w="12700" cap="flat" cmpd="sng" algn="ctr">
                      <a:solidFill>
                        <a:srgbClr val="D81FC4"/>
                      </a:solidFill>
                      <a:prstDash val="solid"/>
                      <a:round/>
                      <a:headEnd type="none" w="med" len="med"/>
                      <a:tailEnd type="none" w="med" len="med"/>
                    </a:lnT>
                    <a:lnB w="12700" cap="flat" cmpd="sng" algn="ctr">
                      <a:solidFill>
                        <a:srgbClr val="9820C4"/>
                      </a:solidFill>
                      <a:prstDash val="solid"/>
                      <a:round/>
                      <a:headEnd type="none" w="med" len="med"/>
                      <a:tailEnd type="none" w="med" len="med"/>
                    </a:lnB>
                    <a:solidFill>
                      <a:srgbClr val="FFFFFF"/>
                    </a:solidFill>
                  </a:tcPr>
                </a:tc>
                <a:tc>
                  <a:txBody>
                    <a:bodyPr/>
                    <a:lstStyle/>
                    <a:p>
                      <a:pPr algn="l" rtl="0" fontAlgn="b"/>
                      <a:r>
                        <a:rPr lang="en-US" sz="1800">
                          <a:solidFill>
                            <a:srgbClr val="000000"/>
                          </a:solidFill>
                          <a:effectLst/>
                          <a:latin typeface="Arial" panose="020B0604020202020204" pitchFamily="34" charset="0"/>
                        </a:rPr>
                        <a:t>before coding/while coding; stop(): use paste() &amp; paste0()</a:t>
                      </a:r>
                    </a:p>
                  </a:txBody>
                  <a:tcPr marL="22860" marR="22860" marT="15240" marB="15240" anchor="b">
                    <a:lnL w="12700" cap="flat" cmpd="sng" algn="ctr">
                      <a:solidFill>
                        <a:srgbClr val="2821C4"/>
                      </a:solidFill>
                      <a:prstDash val="solid"/>
                      <a:round/>
                      <a:headEnd type="none" w="med" len="med"/>
                      <a:tailEnd type="none" w="med" len="med"/>
                    </a:lnL>
                    <a:lnR>
                      <a:noFill/>
                    </a:lnR>
                    <a:lnT w="12700" cap="flat" cmpd="sng" algn="ctr">
                      <a:solidFill>
                        <a:srgbClr val="C820C4"/>
                      </a:solidFill>
                      <a:prstDash val="solid"/>
                      <a:round/>
                      <a:headEnd type="none" w="med" len="med"/>
                      <a:tailEnd type="none" w="med" len="med"/>
                    </a:lnT>
                    <a:lnB w="12700" cap="flat" cmpd="sng" algn="ctr">
                      <a:solidFill>
                        <a:srgbClr val="9820C4"/>
                      </a:solidFill>
                      <a:prstDash val="solid"/>
                      <a:round/>
                      <a:headEnd type="none" w="med" len="med"/>
                      <a:tailEnd type="none" w="med" len="med"/>
                    </a:lnB>
                    <a:solidFill>
                      <a:srgbClr val="FFFFFF"/>
                    </a:solidFill>
                  </a:tcPr>
                </a:tc>
                <a:extLst>
                  <a:ext uri="{0D108BD9-81ED-4DB2-BD59-A6C34878D82A}">
                    <a16:rowId xmlns:a16="http://schemas.microsoft.com/office/drawing/2014/main" val="3504245147"/>
                  </a:ext>
                </a:extLst>
              </a:tr>
              <a:tr h="152400">
                <a:tc>
                  <a:txBody>
                    <a:bodyPr/>
                    <a:lstStyle/>
                    <a:p>
                      <a:pPr algn="ctr" fontAlgn="ctr"/>
                      <a:endParaRPr lang="en-US" sz="800" b="0">
                        <a:solidFill>
                          <a:srgbClr val="222222"/>
                        </a:solidFill>
                        <a:effectLst/>
                      </a:endParaRPr>
                    </a:p>
                  </a:txBody>
                  <a:tcPr anchor="ctr">
                    <a:lnL w="12700" cap="flat" cmpd="sng" algn="ctr">
                      <a:solidFill>
                        <a:srgbClr val="CCCCCC"/>
                      </a:solidFill>
                      <a:prstDash val="solid"/>
                      <a:round/>
                      <a:headEnd type="none" w="med" len="med"/>
                      <a:tailEnd type="none" w="med" len="med"/>
                    </a:lnL>
                    <a:lnR w="12700" cap="flat" cmpd="sng" algn="ctr">
                      <a:solidFill>
                        <a:srgbClr val="9820C4"/>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EEEEE"/>
                    </a:solidFill>
                  </a:tcPr>
                </a:tc>
                <a:tc>
                  <a:txBody>
                    <a:bodyPr/>
                    <a:lstStyle/>
                    <a:p>
                      <a:pPr algn="l" rtl="0" fontAlgn="b"/>
                      <a:r>
                        <a:rPr lang="en-US" sz="1800">
                          <a:solidFill>
                            <a:srgbClr val="000000"/>
                          </a:solidFill>
                          <a:effectLst/>
                          <a:latin typeface="Arial" panose="020B0604020202020204" pitchFamily="34" charset="0"/>
                        </a:rPr>
                        <a:t>Trial and error</a:t>
                      </a:r>
                    </a:p>
                  </a:txBody>
                  <a:tcPr marL="22860" marR="22860" marT="15240" marB="15240" anchor="b">
                    <a:lnL w="12700" cap="flat" cmpd="sng" algn="ctr">
                      <a:solidFill>
                        <a:srgbClr val="9820C4"/>
                      </a:solidFill>
                      <a:prstDash val="solid"/>
                      <a:round/>
                      <a:headEnd type="none" w="med" len="med"/>
                      <a:tailEnd type="none" w="med" len="med"/>
                    </a:lnL>
                    <a:lnR w="12700" cap="flat" cmpd="sng" algn="ctr">
                      <a:solidFill>
                        <a:srgbClr val="9820C4"/>
                      </a:solidFill>
                      <a:prstDash val="solid"/>
                      <a:round/>
                      <a:headEnd type="none" w="med" len="med"/>
                      <a:tailEnd type="none" w="med" len="med"/>
                    </a:lnR>
                    <a:lnT w="12700" cap="flat" cmpd="sng" algn="ctr">
                      <a:solidFill>
                        <a:srgbClr val="9820C4"/>
                      </a:solidFill>
                      <a:prstDash val="solid"/>
                      <a:round/>
                      <a:headEnd type="none" w="med" len="med"/>
                      <a:tailEnd type="none" w="med" len="med"/>
                    </a:lnT>
                    <a:lnB w="12700" cap="flat" cmpd="sng" algn="ctr">
                      <a:solidFill>
                        <a:srgbClr val="9820C4"/>
                      </a:solidFill>
                      <a:prstDash val="solid"/>
                      <a:round/>
                      <a:headEnd type="none" w="med" len="med"/>
                      <a:tailEnd type="none" w="med" len="med"/>
                    </a:lnB>
                    <a:solidFill>
                      <a:srgbClr val="FFFFFF"/>
                    </a:solidFill>
                  </a:tcPr>
                </a:tc>
                <a:tc>
                  <a:txBody>
                    <a:bodyPr/>
                    <a:lstStyle/>
                    <a:p>
                      <a:pPr algn="l" rtl="0" fontAlgn="b"/>
                      <a:r>
                        <a:rPr lang="en-US" sz="1800">
                          <a:solidFill>
                            <a:srgbClr val="000000"/>
                          </a:solidFill>
                          <a:effectLst/>
                          <a:latin typeface="Arial" panose="020B0604020202020204" pitchFamily="34" charset="0"/>
                        </a:rPr>
                        <a:t>simple code you know well; not in a function</a:t>
                      </a:r>
                    </a:p>
                  </a:txBody>
                  <a:tcPr marL="22860" marR="22860" marT="15240" marB="15240" anchor="b">
                    <a:lnL w="12700" cap="flat" cmpd="sng" algn="ctr">
                      <a:solidFill>
                        <a:srgbClr val="9820C4"/>
                      </a:solidFill>
                      <a:prstDash val="solid"/>
                      <a:round/>
                      <a:headEnd type="none" w="med" len="med"/>
                      <a:tailEnd type="none" w="med" len="med"/>
                    </a:lnL>
                    <a:lnR w="7620" cap="flat" cmpd="sng" algn="ctr">
                      <a:solidFill>
                        <a:srgbClr val="9820C4"/>
                      </a:solidFill>
                      <a:prstDash val="solid"/>
                      <a:round/>
                      <a:headEnd type="none" w="med" len="med"/>
                      <a:tailEnd type="none" w="med" len="med"/>
                    </a:lnR>
                    <a:lnT w="12700" cap="flat" cmpd="sng" algn="ctr">
                      <a:solidFill>
                        <a:srgbClr val="9820C4"/>
                      </a:solidFill>
                      <a:prstDash val="solid"/>
                      <a:round/>
                      <a:headEnd type="none" w="med" len="med"/>
                      <a:tailEnd type="none" w="med" len="med"/>
                    </a:lnT>
                    <a:lnB w="12700" cap="flat" cmpd="sng" algn="ctr">
                      <a:solidFill>
                        <a:srgbClr val="C820C4"/>
                      </a:solidFill>
                      <a:prstDash val="solid"/>
                      <a:round/>
                      <a:headEnd type="none" w="med" len="med"/>
                      <a:tailEnd type="none" w="med" len="med"/>
                    </a:lnB>
                    <a:solidFill>
                      <a:srgbClr val="FFFFFF"/>
                    </a:solidFill>
                  </a:tcPr>
                </a:tc>
                <a:extLst>
                  <a:ext uri="{0D108BD9-81ED-4DB2-BD59-A6C34878D82A}">
                    <a16:rowId xmlns:a16="http://schemas.microsoft.com/office/drawing/2014/main" val="1878572843"/>
                  </a:ext>
                </a:extLst>
              </a:tr>
              <a:tr h="152400">
                <a:tc>
                  <a:txBody>
                    <a:bodyPr/>
                    <a:lstStyle/>
                    <a:p>
                      <a:pPr algn="ctr" fontAlgn="ctr"/>
                      <a:endParaRPr lang="en-US" sz="800" b="0">
                        <a:solidFill>
                          <a:srgbClr val="222222"/>
                        </a:solidFill>
                        <a:effectLst/>
                      </a:endParaRPr>
                    </a:p>
                  </a:txBody>
                  <a:tcPr anchor="ctr">
                    <a:lnL w="12700" cap="flat" cmpd="sng" algn="ctr">
                      <a:solidFill>
                        <a:srgbClr val="CCCCCC"/>
                      </a:solidFill>
                      <a:prstDash val="solid"/>
                      <a:round/>
                      <a:headEnd type="none" w="med" len="med"/>
                      <a:tailEnd type="none" w="med" len="med"/>
                    </a:lnL>
                    <a:lnR w="12700" cap="flat" cmpd="sng" algn="ctr">
                      <a:solidFill>
                        <a:srgbClr val="9820C4"/>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EEEEE"/>
                    </a:solidFill>
                  </a:tcPr>
                </a:tc>
                <a:tc>
                  <a:txBody>
                    <a:bodyPr/>
                    <a:lstStyle/>
                    <a:p>
                      <a:pPr algn="l" rtl="0" fontAlgn="b"/>
                      <a:r>
                        <a:rPr lang="en-US" sz="1800">
                          <a:solidFill>
                            <a:srgbClr val="000000"/>
                          </a:solidFill>
                          <a:effectLst/>
                          <a:latin typeface="Arial" panose="020B0604020202020204" pitchFamily="34" charset="0"/>
                        </a:rPr>
                        <a:t>Global functions</a:t>
                      </a:r>
                    </a:p>
                  </a:txBody>
                  <a:tcPr marL="22860" marR="22860" marT="15240" marB="15240" anchor="b">
                    <a:lnL w="12700" cap="flat" cmpd="sng" algn="ctr">
                      <a:solidFill>
                        <a:srgbClr val="9820C4"/>
                      </a:solidFill>
                      <a:prstDash val="solid"/>
                      <a:round/>
                      <a:headEnd type="none" w="med" len="med"/>
                      <a:tailEnd type="none" w="med" len="med"/>
                    </a:lnL>
                    <a:lnR w="12700" cap="flat" cmpd="sng" algn="ctr">
                      <a:solidFill>
                        <a:srgbClr val="C820C4"/>
                      </a:solidFill>
                      <a:prstDash val="solid"/>
                      <a:round/>
                      <a:headEnd type="none" w="med" len="med"/>
                      <a:tailEnd type="none" w="med" len="med"/>
                    </a:lnR>
                    <a:lnT w="12700" cap="flat" cmpd="sng" algn="ctr">
                      <a:solidFill>
                        <a:srgbClr val="9820C4"/>
                      </a:solidFill>
                      <a:prstDash val="solid"/>
                      <a:round/>
                      <a:headEnd type="none" w="med" len="med"/>
                      <a:tailEnd type="none" w="med" len="med"/>
                    </a:lnT>
                    <a:lnB w="12700" cap="flat" cmpd="sng" algn="ctr">
                      <a:solidFill>
                        <a:srgbClr val="781FC4"/>
                      </a:solidFill>
                      <a:prstDash val="solid"/>
                      <a:round/>
                      <a:headEnd type="none" w="med" len="med"/>
                      <a:tailEnd type="none" w="med" len="med"/>
                    </a:lnB>
                    <a:solidFill>
                      <a:srgbClr val="FFFFFF"/>
                    </a:solidFill>
                  </a:tcPr>
                </a:tc>
                <a:tc>
                  <a:txBody>
                    <a:bodyPr/>
                    <a:lstStyle/>
                    <a:p>
                      <a:pPr algn="l" rtl="0" fontAlgn="b"/>
                      <a:r>
                        <a:rPr lang="en-US" sz="1800">
                          <a:solidFill>
                            <a:srgbClr val="000000"/>
                          </a:solidFill>
                          <a:effectLst/>
                          <a:latin typeface="Arial" panose="020B0604020202020204" pitchFamily="34" charset="0"/>
                        </a:rPr>
                        <a:t>writing simple functions</a:t>
                      </a:r>
                    </a:p>
                  </a:txBody>
                  <a:tcPr marL="22860" marR="22860" marT="15240" marB="15240" anchor="b">
                    <a:lnL w="12700" cap="flat" cmpd="sng" algn="ctr">
                      <a:solidFill>
                        <a:srgbClr val="C820C4"/>
                      </a:solidFill>
                      <a:prstDash val="solid"/>
                      <a:round/>
                      <a:headEnd type="none" w="med" len="med"/>
                      <a:tailEnd type="none" w="med" len="med"/>
                    </a:lnL>
                    <a:lnR w="7620" cap="flat" cmpd="sng" algn="ctr">
                      <a:solidFill>
                        <a:srgbClr val="C820C4"/>
                      </a:solidFill>
                      <a:prstDash val="solid"/>
                      <a:round/>
                      <a:headEnd type="none" w="med" len="med"/>
                      <a:tailEnd type="none" w="med" len="med"/>
                    </a:lnR>
                    <a:lnT w="12700" cap="flat" cmpd="sng" algn="ctr">
                      <a:solidFill>
                        <a:srgbClr val="C820C4"/>
                      </a:solidFill>
                      <a:prstDash val="solid"/>
                      <a:round/>
                      <a:headEnd type="none" w="med" len="med"/>
                      <a:tailEnd type="none" w="med" len="med"/>
                    </a:lnT>
                    <a:lnB w="12700" cap="flat" cmpd="sng" algn="ctr">
                      <a:solidFill>
                        <a:srgbClr val="181FC4"/>
                      </a:solidFill>
                      <a:prstDash val="solid"/>
                      <a:round/>
                      <a:headEnd type="none" w="med" len="med"/>
                      <a:tailEnd type="none" w="med" len="med"/>
                    </a:lnB>
                    <a:solidFill>
                      <a:srgbClr val="FFFFFF"/>
                    </a:solidFill>
                  </a:tcPr>
                </a:tc>
                <a:extLst>
                  <a:ext uri="{0D108BD9-81ED-4DB2-BD59-A6C34878D82A}">
                    <a16:rowId xmlns:a16="http://schemas.microsoft.com/office/drawing/2014/main" val="2433208148"/>
                  </a:ext>
                </a:extLst>
              </a:tr>
              <a:tr h="152400">
                <a:tc>
                  <a:txBody>
                    <a:bodyPr/>
                    <a:lstStyle/>
                    <a:p>
                      <a:pPr algn="ctr" fontAlgn="ctr"/>
                      <a:endParaRPr lang="en-US" sz="800" b="0">
                        <a:solidFill>
                          <a:srgbClr val="222222"/>
                        </a:solidFill>
                        <a:effectLst/>
                      </a:endParaRPr>
                    </a:p>
                  </a:txBody>
                  <a:tcPr anchor="ctr">
                    <a:lnL w="12700" cap="flat" cmpd="sng" algn="ctr">
                      <a:solidFill>
                        <a:srgbClr val="CCCCCC"/>
                      </a:solidFill>
                      <a:prstDash val="solid"/>
                      <a:round/>
                      <a:headEnd type="none" w="med" len="med"/>
                      <a:tailEnd type="none" w="med" len="med"/>
                    </a:lnL>
                    <a:lnR w="12700" cap="flat" cmpd="sng" algn="ctr">
                      <a:solidFill>
                        <a:srgbClr val="781FC4"/>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EEEEE"/>
                    </a:solidFill>
                  </a:tcPr>
                </a:tc>
                <a:tc>
                  <a:txBody>
                    <a:bodyPr/>
                    <a:lstStyle/>
                    <a:p>
                      <a:pPr algn="l" rtl="0" fontAlgn="b"/>
                      <a:r>
                        <a:rPr lang="en-US" sz="1800">
                          <a:solidFill>
                            <a:srgbClr val="000000"/>
                          </a:solidFill>
                          <a:effectLst/>
                          <a:latin typeface="Arial" panose="020B0604020202020204" pitchFamily="34" charset="0"/>
                        </a:rPr>
                        <a:t>print() or cat()</a:t>
                      </a:r>
                    </a:p>
                  </a:txBody>
                  <a:tcPr marL="22860" marR="22860" marT="15240" marB="15240" anchor="b">
                    <a:lnL w="12700" cap="flat" cmpd="sng" algn="ctr">
                      <a:solidFill>
                        <a:srgbClr val="781FC4"/>
                      </a:solidFill>
                      <a:prstDash val="solid"/>
                      <a:round/>
                      <a:headEnd type="none" w="med" len="med"/>
                      <a:tailEnd type="none" w="med" len="med"/>
                    </a:lnL>
                    <a:lnR w="12700" cap="flat" cmpd="sng" algn="ctr">
                      <a:solidFill>
                        <a:srgbClr val="181FC4"/>
                      </a:solidFill>
                      <a:prstDash val="solid"/>
                      <a:round/>
                      <a:headEnd type="none" w="med" len="med"/>
                      <a:tailEnd type="none" w="med" len="med"/>
                    </a:lnR>
                    <a:lnT w="12700" cap="flat" cmpd="sng" algn="ctr">
                      <a:solidFill>
                        <a:srgbClr val="781FC4"/>
                      </a:solidFill>
                      <a:prstDash val="solid"/>
                      <a:round/>
                      <a:headEnd type="none" w="med" len="med"/>
                      <a:tailEnd type="none" w="med" len="med"/>
                    </a:lnT>
                    <a:lnB w="12700" cap="flat" cmpd="sng" algn="ctr">
                      <a:solidFill>
                        <a:srgbClr val="D81FC4"/>
                      </a:solidFill>
                      <a:prstDash val="solid"/>
                      <a:round/>
                      <a:headEnd type="none" w="med" len="med"/>
                      <a:tailEnd type="none" w="med" len="med"/>
                    </a:lnB>
                    <a:solidFill>
                      <a:srgbClr val="FFFFFF"/>
                    </a:solidFill>
                  </a:tcPr>
                </a:tc>
                <a:tc>
                  <a:txBody>
                    <a:bodyPr/>
                    <a:lstStyle/>
                    <a:p>
                      <a:pPr algn="l" rtl="0" fontAlgn="b"/>
                      <a:r>
                        <a:rPr lang="en-US" sz="1800">
                          <a:solidFill>
                            <a:srgbClr val="000000"/>
                          </a:solidFill>
                          <a:effectLst/>
                          <a:latin typeface="Arial" panose="020B0604020202020204" pitchFamily="34" charset="0"/>
                        </a:rPr>
                        <a:t>always; especially inside nested functions</a:t>
                      </a:r>
                    </a:p>
                  </a:txBody>
                  <a:tcPr marL="22860" marR="22860" marT="15240" marB="15240" anchor="b">
                    <a:lnL w="12700" cap="flat" cmpd="sng" algn="ctr">
                      <a:solidFill>
                        <a:srgbClr val="181FC4"/>
                      </a:solidFill>
                      <a:prstDash val="solid"/>
                      <a:round/>
                      <a:headEnd type="none" w="med" len="med"/>
                      <a:tailEnd type="none" w="med" len="med"/>
                    </a:lnL>
                    <a:lnR w="7620" cap="flat" cmpd="sng" algn="ctr">
                      <a:solidFill>
                        <a:srgbClr val="181FC4"/>
                      </a:solidFill>
                      <a:prstDash val="solid"/>
                      <a:round/>
                      <a:headEnd type="none" w="med" len="med"/>
                      <a:tailEnd type="none" w="med" len="med"/>
                    </a:lnR>
                    <a:lnT w="12700" cap="flat" cmpd="sng" algn="ctr">
                      <a:solidFill>
                        <a:srgbClr val="181FC4"/>
                      </a:solidFill>
                      <a:prstDash val="solid"/>
                      <a:round/>
                      <a:headEnd type="none" w="med" len="med"/>
                      <a:tailEnd type="none" w="med" len="med"/>
                    </a:lnT>
                    <a:lnB w="12700" cap="flat" cmpd="sng" algn="ctr">
                      <a:solidFill>
                        <a:srgbClr val="2821C4"/>
                      </a:solidFill>
                      <a:prstDash val="solid"/>
                      <a:round/>
                      <a:headEnd type="none" w="med" len="med"/>
                      <a:tailEnd type="none" w="med" len="med"/>
                    </a:lnB>
                    <a:solidFill>
                      <a:srgbClr val="FFFFFF"/>
                    </a:solidFill>
                  </a:tcPr>
                </a:tc>
                <a:extLst>
                  <a:ext uri="{0D108BD9-81ED-4DB2-BD59-A6C34878D82A}">
                    <a16:rowId xmlns:a16="http://schemas.microsoft.com/office/drawing/2014/main" val="145658085"/>
                  </a:ext>
                </a:extLst>
              </a:tr>
              <a:tr h="152400">
                <a:tc>
                  <a:txBody>
                    <a:bodyPr/>
                    <a:lstStyle/>
                    <a:p>
                      <a:pPr algn="ctr" fontAlgn="ctr"/>
                      <a:endParaRPr lang="en-US" sz="800" b="0">
                        <a:solidFill>
                          <a:srgbClr val="222222"/>
                        </a:solidFill>
                        <a:effectLst/>
                      </a:endParaRPr>
                    </a:p>
                  </a:txBody>
                  <a:tcPr anchor="ctr">
                    <a:lnL w="12700" cap="flat" cmpd="sng" algn="ctr">
                      <a:solidFill>
                        <a:srgbClr val="CCCCCC"/>
                      </a:solidFill>
                      <a:prstDash val="solid"/>
                      <a:round/>
                      <a:headEnd type="none" w="med" len="med"/>
                      <a:tailEnd type="none" w="med" len="med"/>
                    </a:lnL>
                    <a:lnR w="12700" cap="flat" cmpd="sng" algn="ctr">
                      <a:solidFill>
                        <a:srgbClr val="D81FC4"/>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EEEEE"/>
                    </a:solidFill>
                  </a:tcPr>
                </a:tc>
                <a:tc>
                  <a:txBody>
                    <a:bodyPr/>
                    <a:lstStyle/>
                    <a:p>
                      <a:pPr algn="l" rtl="0" fontAlgn="b"/>
                      <a:r>
                        <a:rPr lang="en-US" sz="1800">
                          <a:solidFill>
                            <a:srgbClr val="000000"/>
                          </a:solidFill>
                          <a:effectLst/>
                          <a:latin typeface="Arial" panose="020B0604020202020204" pitchFamily="34" charset="0"/>
                        </a:rPr>
                        <a:t>traceback()</a:t>
                      </a:r>
                    </a:p>
                  </a:txBody>
                  <a:tcPr marL="22860" marR="22860" marT="15240" marB="15240" anchor="b">
                    <a:lnL w="12700" cap="flat" cmpd="sng" algn="ctr">
                      <a:solidFill>
                        <a:srgbClr val="D81FC4"/>
                      </a:solidFill>
                      <a:prstDash val="solid"/>
                      <a:round/>
                      <a:headEnd type="none" w="med" len="med"/>
                      <a:tailEnd type="none" w="med" len="med"/>
                    </a:lnL>
                    <a:lnR w="12700" cap="flat" cmpd="sng" algn="ctr">
                      <a:solidFill>
                        <a:srgbClr val="2821C4"/>
                      </a:solidFill>
                      <a:prstDash val="solid"/>
                      <a:round/>
                      <a:headEnd type="none" w="med" len="med"/>
                      <a:tailEnd type="none" w="med" len="med"/>
                    </a:lnR>
                    <a:lnT w="12700" cap="flat" cmpd="sng" algn="ctr">
                      <a:solidFill>
                        <a:srgbClr val="D81FC4"/>
                      </a:solidFill>
                      <a:prstDash val="solid"/>
                      <a:round/>
                      <a:headEnd type="none" w="med" len="med"/>
                      <a:tailEnd type="none" w="med" len="med"/>
                    </a:lnT>
                    <a:lnB w="12700" cap="flat" cmpd="sng" algn="ctr">
                      <a:solidFill>
                        <a:srgbClr val="2821C4"/>
                      </a:solidFill>
                      <a:prstDash val="solid"/>
                      <a:round/>
                      <a:headEnd type="none" w="med" len="med"/>
                      <a:tailEnd type="none" w="med" len="med"/>
                    </a:lnB>
                    <a:solidFill>
                      <a:srgbClr val="FFFFFF"/>
                    </a:solidFill>
                  </a:tcPr>
                </a:tc>
                <a:tc>
                  <a:txBody>
                    <a:bodyPr/>
                    <a:lstStyle/>
                    <a:p>
                      <a:pPr algn="l" rtl="0" fontAlgn="b"/>
                      <a:r>
                        <a:rPr lang="en-US" sz="1800">
                          <a:solidFill>
                            <a:srgbClr val="000000"/>
                          </a:solidFill>
                          <a:effectLst/>
                          <a:latin typeface="Arial" panose="020B0604020202020204" pitchFamily="34" charset="0"/>
                        </a:rPr>
                        <a:t>long scripts with multiple functions</a:t>
                      </a:r>
                    </a:p>
                  </a:txBody>
                  <a:tcPr marL="22860" marR="22860" marT="15240" marB="15240" anchor="b">
                    <a:lnL w="12700" cap="flat" cmpd="sng" algn="ctr">
                      <a:solidFill>
                        <a:srgbClr val="2821C4"/>
                      </a:solidFill>
                      <a:prstDash val="solid"/>
                      <a:round/>
                      <a:headEnd type="none" w="med" len="med"/>
                      <a:tailEnd type="none" w="med" len="med"/>
                    </a:lnL>
                    <a:lnR w="7620" cap="flat" cmpd="sng" algn="ctr">
                      <a:solidFill>
                        <a:srgbClr val="2821C4"/>
                      </a:solidFill>
                      <a:prstDash val="solid"/>
                      <a:round/>
                      <a:headEnd type="none" w="med" len="med"/>
                      <a:tailEnd type="none" w="med" len="med"/>
                    </a:lnR>
                    <a:lnT w="12700" cap="flat" cmpd="sng" algn="ctr">
                      <a:solidFill>
                        <a:srgbClr val="2821C4"/>
                      </a:solidFill>
                      <a:prstDash val="solid"/>
                      <a:round/>
                      <a:headEnd type="none" w="med" len="med"/>
                      <a:tailEnd type="none" w="med" len="med"/>
                    </a:lnT>
                    <a:lnB w="12700" cap="flat" cmpd="sng" algn="ctr">
                      <a:solidFill>
                        <a:srgbClr val="5821C4"/>
                      </a:solidFill>
                      <a:prstDash val="solid"/>
                      <a:round/>
                      <a:headEnd type="none" w="med" len="med"/>
                      <a:tailEnd type="none" w="med" len="med"/>
                    </a:lnB>
                    <a:solidFill>
                      <a:srgbClr val="FFFFFF"/>
                    </a:solidFill>
                  </a:tcPr>
                </a:tc>
                <a:extLst>
                  <a:ext uri="{0D108BD9-81ED-4DB2-BD59-A6C34878D82A}">
                    <a16:rowId xmlns:a16="http://schemas.microsoft.com/office/drawing/2014/main" val="3919069814"/>
                  </a:ext>
                </a:extLst>
              </a:tr>
              <a:tr h="152400">
                <a:tc>
                  <a:txBody>
                    <a:bodyPr/>
                    <a:lstStyle/>
                    <a:p>
                      <a:pPr algn="ctr" fontAlgn="ctr"/>
                      <a:endParaRPr lang="en-US" sz="800" b="0">
                        <a:solidFill>
                          <a:srgbClr val="222222"/>
                        </a:solidFill>
                        <a:effectLst/>
                      </a:endParaRPr>
                    </a:p>
                  </a:txBody>
                  <a:tcPr anchor="ctr">
                    <a:lnL w="12700" cap="flat" cmpd="sng" algn="ctr">
                      <a:solidFill>
                        <a:srgbClr val="CCCCCC"/>
                      </a:solidFill>
                      <a:prstDash val="solid"/>
                      <a:round/>
                      <a:headEnd type="none" w="med" len="med"/>
                      <a:tailEnd type="none" w="med" len="med"/>
                    </a:lnL>
                    <a:lnR w="12700" cap="flat" cmpd="sng" algn="ctr">
                      <a:solidFill>
                        <a:srgbClr val="2821C4"/>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EEEEE"/>
                    </a:solidFill>
                  </a:tcPr>
                </a:tc>
                <a:tc>
                  <a:txBody>
                    <a:bodyPr/>
                    <a:lstStyle/>
                    <a:p>
                      <a:pPr algn="l" rtl="0" fontAlgn="b"/>
                      <a:r>
                        <a:rPr lang="en-US" sz="1800">
                          <a:solidFill>
                            <a:srgbClr val="000000"/>
                          </a:solidFill>
                          <a:effectLst/>
                          <a:latin typeface="Arial" panose="020B0604020202020204" pitchFamily="34" charset="0"/>
                        </a:rPr>
                        <a:t>browser() or options()</a:t>
                      </a:r>
                    </a:p>
                  </a:txBody>
                  <a:tcPr marL="22860" marR="22860" marT="15240" marB="15240" anchor="b">
                    <a:lnL w="12700" cap="flat" cmpd="sng" algn="ctr">
                      <a:solidFill>
                        <a:srgbClr val="2821C4"/>
                      </a:solidFill>
                      <a:prstDash val="solid"/>
                      <a:round/>
                      <a:headEnd type="none" w="med" len="med"/>
                      <a:tailEnd type="none" w="med" len="med"/>
                    </a:lnL>
                    <a:lnR w="12700" cap="flat" cmpd="sng" algn="ctr">
                      <a:solidFill>
                        <a:srgbClr val="8821C4"/>
                      </a:solidFill>
                      <a:prstDash val="solid"/>
                      <a:round/>
                      <a:headEnd type="none" w="med" len="med"/>
                      <a:tailEnd type="none" w="med" len="med"/>
                    </a:lnR>
                    <a:lnT w="12700" cap="flat" cmpd="sng" algn="ctr">
                      <a:solidFill>
                        <a:srgbClr val="2821C4"/>
                      </a:solidFill>
                      <a:prstDash val="solid"/>
                      <a:round/>
                      <a:headEnd type="none" w="med" len="med"/>
                      <a:tailEnd type="none" w="med" len="med"/>
                    </a:lnT>
                    <a:lnB w="12700" cap="flat" cmpd="sng" algn="ctr">
                      <a:solidFill>
                        <a:srgbClr val="8821C4"/>
                      </a:solidFill>
                      <a:prstDash val="solid"/>
                      <a:round/>
                      <a:headEnd type="none" w="med" len="med"/>
                      <a:tailEnd type="none" w="med" len="med"/>
                    </a:lnB>
                    <a:solidFill>
                      <a:srgbClr val="FFFFFF"/>
                    </a:solidFill>
                  </a:tcPr>
                </a:tc>
                <a:tc>
                  <a:txBody>
                    <a:bodyPr/>
                    <a:lstStyle/>
                    <a:p>
                      <a:pPr algn="l" rtl="0" fontAlgn="b"/>
                      <a:r>
                        <a:rPr lang="en-US" sz="1800">
                          <a:solidFill>
                            <a:srgbClr val="000000"/>
                          </a:solidFill>
                          <a:effectLst/>
                          <a:latin typeface="Arial" panose="020B0604020202020204" pitchFamily="34" charset="0"/>
                        </a:rPr>
                        <a:t>when not using RStudio; if you know the region of your bug</a:t>
                      </a:r>
                    </a:p>
                  </a:txBody>
                  <a:tcPr marL="22860" marR="22860" marT="15240" marB="15240" anchor="b">
                    <a:lnL w="12700" cap="flat" cmpd="sng" algn="ctr">
                      <a:solidFill>
                        <a:srgbClr val="8821C4"/>
                      </a:solidFill>
                      <a:prstDash val="solid"/>
                      <a:round/>
                      <a:headEnd type="none" w="med" len="med"/>
                      <a:tailEnd type="none" w="med" len="med"/>
                    </a:lnL>
                    <a:lnR>
                      <a:noFill/>
                    </a:lnR>
                    <a:lnT w="12700" cap="flat" cmpd="sng" algn="ctr">
                      <a:solidFill>
                        <a:srgbClr val="5821C4"/>
                      </a:solidFill>
                      <a:prstDash val="solid"/>
                      <a:round/>
                      <a:headEnd type="none" w="med" len="med"/>
                      <a:tailEnd type="none" w="med" len="med"/>
                    </a:lnT>
                    <a:lnB w="12700" cap="flat" cmpd="sng" algn="ctr">
                      <a:solidFill>
                        <a:srgbClr val="8821C4"/>
                      </a:solidFill>
                      <a:prstDash val="solid"/>
                      <a:round/>
                      <a:headEnd type="none" w="med" len="med"/>
                      <a:tailEnd type="none" w="med" len="med"/>
                    </a:lnB>
                    <a:solidFill>
                      <a:srgbClr val="FFFFFF"/>
                    </a:solidFill>
                  </a:tcPr>
                </a:tc>
                <a:extLst>
                  <a:ext uri="{0D108BD9-81ED-4DB2-BD59-A6C34878D82A}">
                    <a16:rowId xmlns:a16="http://schemas.microsoft.com/office/drawing/2014/main" val="2348617529"/>
                  </a:ext>
                </a:extLst>
              </a:tr>
              <a:tr h="152400">
                <a:tc>
                  <a:txBody>
                    <a:bodyPr/>
                    <a:lstStyle/>
                    <a:p>
                      <a:pPr algn="ctr" fontAlgn="ctr"/>
                      <a:endParaRPr lang="en-US" sz="800" b="0" dirty="0">
                        <a:solidFill>
                          <a:srgbClr val="222222"/>
                        </a:solidFill>
                        <a:effectLst/>
                      </a:endParaRPr>
                    </a:p>
                  </a:txBody>
                  <a:tcPr anchor="ctr">
                    <a:lnL w="12700" cap="flat" cmpd="sng" algn="ctr">
                      <a:solidFill>
                        <a:srgbClr val="CCCCCC"/>
                      </a:solidFill>
                      <a:prstDash val="solid"/>
                      <a:round/>
                      <a:headEnd type="none" w="med" len="med"/>
                      <a:tailEnd type="none" w="med" len="med"/>
                    </a:lnL>
                    <a:lnR w="12700" cap="flat" cmpd="sng" algn="ctr">
                      <a:solidFill>
                        <a:srgbClr val="8821C4"/>
                      </a:solidFill>
                      <a:prstDash val="solid"/>
                      <a:round/>
                      <a:headEnd type="none" w="med" len="med"/>
                      <a:tailEnd type="none" w="med" len="med"/>
                    </a:lnR>
                    <a:lnT w="1270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algn="l" rtl="0" fontAlgn="b"/>
                      <a:r>
                        <a:rPr lang="en-US" sz="1800">
                          <a:solidFill>
                            <a:srgbClr val="000000"/>
                          </a:solidFill>
                          <a:effectLst/>
                          <a:latin typeface="Arial" panose="020B0604020202020204" pitchFamily="34" charset="0"/>
                        </a:rPr>
                        <a:t>Breakpoints</a:t>
                      </a:r>
                    </a:p>
                  </a:txBody>
                  <a:tcPr marL="22860" marR="22860" marT="15240" marB="15240" anchor="b">
                    <a:lnL w="12700" cap="flat" cmpd="sng" algn="ctr">
                      <a:solidFill>
                        <a:srgbClr val="8821C4"/>
                      </a:solidFill>
                      <a:prstDash val="solid"/>
                      <a:round/>
                      <a:headEnd type="none" w="med" len="med"/>
                      <a:tailEnd type="none" w="med" len="med"/>
                    </a:lnL>
                    <a:lnR w="12700" cap="flat" cmpd="sng" algn="ctr">
                      <a:solidFill>
                        <a:srgbClr val="4822C4"/>
                      </a:solidFill>
                      <a:prstDash val="solid"/>
                      <a:round/>
                      <a:headEnd type="none" w="med" len="med"/>
                      <a:tailEnd type="none" w="med" len="med"/>
                    </a:lnR>
                    <a:lnT w="12700" cap="flat" cmpd="sng" algn="ctr">
                      <a:solidFill>
                        <a:srgbClr val="8821C4"/>
                      </a:solidFill>
                      <a:prstDash val="solid"/>
                      <a:round/>
                      <a:headEnd type="none" w="med" len="med"/>
                      <a:tailEnd type="none" w="med" len="med"/>
                    </a:lnT>
                    <a:lnB w="7620" cap="flat" cmpd="sng" algn="ctr">
                      <a:solidFill>
                        <a:srgbClr val="8821C4"/>
                      </a:solidFill>
                      <a:prstDash val="solid"/>
                      <a:round/>
                      <a:headEnd type="none" w="med" len="med"/>
                      <a:tailEnd type="none" w="med" len="med"/>
                    </a:lnB>
                    <a:solidFill>
                      <a:srgbClr val="FFFFFF"/>
                    </a:solidFill>
                  </a:tcPr>
                </a:tc>
                <a:tc>
                  <a:txBody>
                    <a:bodyPr/>
                    <a:lstStyle/>
                    <a:p>
                      <a:pPr algn="l" rtl="0" fontAlgn="b"/>
                      <a:r>
                        <a:rPr lang="en-US" sz="1800" dirty="0">
                          <a:solidFill>
                            <a:srgbClr val="000000"/>
                          </a:solidFill>
                          <a:effectLst/>
                          <a:latin typeface="Arial" panose="020B0604020202020204" pitchFamily="34" charset="0"/>
                        </a:rPr>
                        <a:t>RStudio; same as traceback() and browser() but easier to use</a:t>
                      </a:r>
                    </a:p>
                  </a:txBody>
                  <a:tcPr marL="22860" marR="22860" marT="15240" marB="15240" anchor="b">
                    <a:lnL w="12700" cap="flat" cmpd="sng" algn="ctr">
                      <a:solidFill>
                        <a:srgbClr val="4822C4"/>
                      </a:solidFill>
                      <a:prstDash val="solid"/>
                      <a:round/>
                      <a:headEnd type="none" w="med" len="med"/>
                      <a:tailEnd type="none" w="med" len="med"/>
                    </a:lnL>
                    <a:lnR>
                      <a:noFill/>
                    </a:lnR>
                    <a:lnT w="12700" cap="flat" cmpd="sng" algn="ctr">
                      <a:solidFill>
                        <a:srgbClr val="8821C4"/>
                      </a:solidFill>
                      <a:prstDash val="solid"/>
                      <a:round/>
                      <a:headEnd type="none" w="med" len="med"/>
                      <a:tailEnd type="none" w="med" len="med"/>
                    </a:lnT>
                    <a:lnB w="7620" cap="flat" cmpd="sng" algn="ctr">
                      <a:solidFill>
                        <a:srgbClr val="B821C4"/>
                      </a:solidFill>
                      <a:prstDash val="solid"/>
                      <a:round/>
                      <a:headEnd type="none" w="med" len="med"/>
                      <a:tailEnd type="none" w="med" len="med"/>
                    </a:lnB>
                    <a:solidFill>
                      <a:srgbClr val="FFFFFF"/>
                    </a:solidFill>
                  </a:tcPr>
                </a:tc>
                <a:extLst>
                  <a:ext uri="{0D108BD9-81ED-4DB2-BD59-A6C34878D82A}">
                    <a16:rowId xmlns:a16="http://schemas.microsoft.com/office/drawing/2014/main" val="1476519411"/>
                  </a:ext>
                </a:extLst>
              </a:tr>
            </a:tbl>
          </a:graphicData>
        </a:graphic>
      </p:graphicFrame>
    </p:spTree>
    <p:extLst>
      <p:ext uri="{BB962C8B-B14F-4D97-AF65-F5344CB8AC3E}">
        <p14:creationId xmlns:p14="http://schemas.microsoft.com/office/powerpoint/2010/main" val="13006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5972175" cy="944562"/>
          </a:xfrm>
        </p:spPr>
        <p:txBody>
          <a:bodyPr/>
          <a:lstStyle/>
          <a:p>
            <a:r>
              <a:rPr lang="en-US" dirty="0"/>
              <a:t>Why “de</a:t>
            </a:r>
            <a:r>
              <a:rPr lang="en-US" dirty="0">
                <a:solidFill>
                  <a:srgbClr val="C00000"/>
                </a:solidFill>
              </a:rPr>
              <a:t>bug</a:t>
            </a:r>
            <a:r>
              <a:rPr lang="en-US" dirty="0"/>
              <a:t>ging”?</a:t>
            </a:r>
          </a:p>
        </p:txBody>
      </p:sp>
      <p:sp>
        <p:nvSpPr>
          <p:cNvPr id="3" name="Content Placeholder 2"/>
          <p:cNvSpPr>
            <a:spLocks noGrp="1"/>
          </p:cNvSpPr>
          <p:nvPr>
            <p:ph idx="1"/>
          </p:nvPr>
        </p:nvSpPr>
        <p:spPr>
          <a:xfrm>
            <a:off x="533400" y="1905000"/>
            <a:ext cx="8382000" cy="4733924"/>
          </a:xfrm>
        </p:spPr>
        <p:txBody>
          <a:bodyPr>
            <a:normAutofit/>
          </a:bodyPr>
          <a:lstStyle/>
          <a:p>
            <a:pPr marL="0" indent="0">
              <a:spcBef>
                <a:spcPts val="0"/>
              </a:spcBef>
              <a:buNone/>
            </a:pPr>
            <a:r>
              <a:rPr lang="en-US" dirty="0"/>
              <a:t>9 September 1947. Technicians working on </a:t>
            </a:r>
          </a:p>
          <a:p>
            <a:pPr marL="0" indent="0">
              <a:spcBef>
                <a:spcPts val="0"/>
              </a:spcBef>
              <a:buNone/>
            </a:pPr>
            <a:r>
              <a:rPr lang="en-US" dirty="0"/>
              <a:t>a Mark II computer in Harvard discovered a moth stuck in one of the relays and causing errors in the computer. On reporting the problem to Admiral Grace Hopper, she remarked that they were “debugging” the computer. </a:t>
            </a:r>
          </a:p>
          <a:p>
            <a:pPr marL="0" indent="0">
              <a:buNone/>
            </a:pPr>
            <a:endParaRPr lang="en-US" sz="1300" baseline="30000" dirty="0"/>
          </a:p>
          <a:p>
            <a:pPr marL="0" indent="0">
              <a:buNone/>
            </a:pPr>
            <a:r>
              <a:rPr lang="en-US" sz="1800" baseline="30000" dirty="0"/>
              <a:t>1</a:t>
            </a:r>
            <a:r>
              <a:rPr lang="en-US" sz="1800" dirty="0"/>
              <a:t>The first published mention was in 1878 so it was co-opted by computer science. The first computer science publications were in 1952, and one was coauthored by Metropolis of Bayesian MCMC algorithm fame.</a:t>
            </a:r>
          </a:p>
          <a:p>
            <a:pPr marL="0" indent="0">
              <a:buNone/>
            </a:pPr>
            <a:endParaRPr lang="en-US" sz="1050" baseline="30000" dirty="0"/>
          </a:p>
          <a:p>
            <a:pPr marL="0" indent="0">
              <a:buNone/>
            </a:pPr>
            <a:r>
              <a:rPr lang="en-US" sz="1800" baseline="30000" dirty="0"/>
              <a:t>2</a:t>
            </a:r>
            <a:r>
              <a:rPr lang="en-US" sz="1800" dirty="0"/>
              <a:t>Also known as “Amazing Grace”, Grace Hopper was a Rear Admiral in the U.S. Navy, and among other things invented the idea of a machine-independent programming language, created the first compiler, and helped develop COBOL, the first and most widespread of all modern programming languages </a:t>
            </a:r>
          </a:p>
        </p:txBody>
      </p:sp>
      <p:pic>
        <p:nvPicPr>
          <p:cNvPr id="1026" name="Picture 2" descr="http://upload.wikimedia.org/wikipedia/commons/thumb/3/37/Grace_Hopper_and_UNIVAC.jpg/330px-Grace_Hopper_and_UNIVAC.jpg"/>
          <p:cNvPicPr>
            <a:picLocks noChangeAspect="1" noChangeArrowheads="1"/>
          </p:cNvPicPr>
          <p:nvPr/>
        </p:nvPicPr>
        <p:blipFill rotWithShape="1">
          <a:blip r:embed="rId3">
            <a:extLst>
              <a:ext uri="{28A0092B-C50C-407E-A947-70E740481C1C}">
                <a14:useLocalDpi xmlns:a14="http://schemas.microsoft.com/office/drawing/2010/main" val="0"/>
              </a:ext>
            </a:extLst>
          </a:blip>
          <a:srcRect t="21107" r="16364"/>
          <a:stretch/>
        </p:blipFill>
        <p:spPr bwMode="auto">
          <a:xfrm>
            <a:off x="0" y="1"/>
            <a:ext cx="2152650" cy="1778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odore Grace M. Hopper, USN (covered).jpg"/>
          <p:cNvPicPr>
            <a:picLocks noChangeAspect="1" noChangeArrowheads="1"/>
          </p:cNvPicPr>
          <p:nvPr/>
        </p:nvPicPr>
        <p:blipFill rotWithShape="1">
          <a:blip r:embed="rId4">
            <a:extLst>
              <a:ext uri="{28A0092B-C50C-407E-A947-70E740481C1C}">
                <a14:useLocalDpi xmlns:a14="http://schemas.microsoft.com/office/drawing/2010/main" val="0"/>
              </a:ext>
            </a:extLst>
          </a:blip>
          <a:srcRect t="8790" b="2930"/>
          <a:stretch/>
        </p:blipFill>
        <p:spPr bwMode="auto">
          <a:xfrm>
            <a:off x="7066259" y="0"/>
            <a:ext cx="2077741" cy="2295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2000" y="6586835"/>
            <a:ext cx="8382000" cy="276999"/>
          </a:xfrm>
          <a:prstGeom prst="rect">
            <a:avLst/>
          </a:prstGeom>
        </p:spPr>
        <p:txBody>
          <a:bodyPr wrap="square">
            <a:spAutoFit/>
          </a:bodyPr>
          <a:lstStyle/>
          <a:p>
            <a:pPr algn="r"/>
            <a:r>
              <a:rPr lang="en-US" sz="1200" dirty="0">
                <a:solidFill>
                  <a:schemeClr val="bg1">
                    <a:lumMod val="50000"/>
                  </a:schemeClr>
                </a:solidFill>
              </a:rPr>
              <a:t>More complete story: Shapiro FR (1987) Etymology of the computer bug: history and folklore. American Speech 62:376-378</a:t>
            </a:r>
          </a:p>
        </p:txBody>
      </p:sp>
    </p:spTree>
    <p:extLst>
      <p:ext uri="{BB962C8B-B14F-4D97-AF65-F5344CB8AC3E}">
        <p14:creationId xmlns:p14="http://schemas.microsoft.com/office/powerpoint/2010/main" val="57035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le:H96566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63" y="74612"/>
            <a:ext cx="7812187" cy="61547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0" y="6581001"/>
            <a:ext cx="4572000" cy="276999"/>
          </a:xfrm>
          <a:prstGeom prst="rect">
            <a:avLst/>
          </a:prstGeom>
        </p:spPr>
        <p:txBody>
          <a:bodyPr>
            <a:spAutoFit/>
          </a:bodyPr>
          <a:lstStyle/>
          <a:p>
            <a:pPr algn="r"/>
            <a:r>
              <a:rPr lang="en-US" sz="1200" dirty="0">
                <a:solidFill>
                  <a:schemeClr val="bg1">
                    <a:lumMod val="50000"/>
                  </a:schemeClr>
                </a:solidFill>
              </a:rPr>
              <a:t>Source: http://commons.wikimedia.org/wiki/File:H96566k.jpg</a:t>
            </a:r>
          </a:p>
        </p:txBody>
      </p:sp>
    </p:spTree>
    <p:extLst>
      <p:ext uri="{BB962C8B-B14F-4D97-AF65-F5344CB8AC3E}">
        <p14:creationId xmlns:p14="http://schemas.microsoft.com/office/powerpoint/2010/main" val="308285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is </a:t>
            </a:r>
            <a:r>
              <a:rPr lang="en-US" u="sng" dirty="0"/>
              <a:t>scientific</a:t>
            </a:r>
            <a:endParaRPr lang="en-US" dirty="0"/>
          </a:p>
        </p:txBody>
      </p:sp>
      <p:sp>
        <p:nvSpPr>
          <p:cNvPr id="3" name="Content Placeholder 2"/>
          <p:cNvSpPr>
            <a:spLocks noGrp="1"/>
          </p:cNvSpPr>
          <p:nvPr>
            <p:ph idx="1"/>
          </p:nvPr>
        </p:nvSpPr>
        <p:spPr/>
        <p:txBody>
          <a:bodyPr/>
          <a:lstStyle/>
          <a:p>
            <a:r>
              <a:rPr lang="en-US" dirty="0"/>
              <a:t>Hypothesis: If I execute this line of code, then variable A will change from value x to value y</a:t>
            </a:r>
          </a:p>
          <a:p>
            <a:r>
              <a:rPr lang="en-US" dirty="0"/>
              <a:t>Method: create an observation to report the value of A, then run the line of code</a:t>
            </a:r>
          </a:p>
          <a:p>
            <a:r>
              <a:rPr lang="en-US" dirty="0"/>
              <a:t>Results: is A = y?</a:t>
            </a:r>
          </a:p>
          <a:p>
            <a:r>
              <a:rPr lang="en-US" dirty="0"/>
              <a:t>Discussion: If A == y, then we move to our next investigation. A != y then you have found the bug (or your hypothesis is wrong)</a:t>
            </a:r>
          </a:p>
          <a:p>
            <a:endParaRPr lang="en-US" dirty="0"/>
          </a:p>
        </p:txBody>
      </p:sp>
    </p:spTree>
    <p:extLst>
      <p:ext uri="{BB962C8B-B14F-4D97-AF65-F5344CB8AC3E}">
        <p14:creationId xmlns:p14="http://schemas.microsoft.com/office/powerpoint/2010/main" val="397012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DEFENSIVE programming</a:t>
            </a:r>
          </a:p>
        </p:txBody>
      </p:sp>
      <p:sp>
        <p:nvSpPr>
          <p:cNvPr id="3" name="Content Placeholder 2"/>
          <p:cNvSpPr>
            <a:spLocks noGrp="1"/>
          </p:cNvSpPr>
          <p:nvPr>
            <p:ph idx="1"/>
          </p:nvPr>
        </p:nvSpPr>
        <p:spPr>
          <a:xfrm>
            <a:off x="457200" y="1234440"/>
            <a:ext cx="8229600" cy="5257800"/>
          </a:xfrm>
        </p:spPr>
        <p:txBody>
          <a:bodyPr>
            <a:normAutofit/>
          </a:bodyPr>
          <a:lstStyle/>
          <a:p>
            <a:r>
              <a:rPr lang="en-US" dirty="0"/>
              <a:t>Anything that can go wrong, will—at the worst possible moment  </a:t>
            </a:r>
            <a:r>
              <a:rPr lang="en-US" sz="2000" dirty="0" err="1">
                <a:solidFill>
                  <a:schemeClr val="bg1">
                    <a:lumMod val="50000"/>
                  </a:schemeClr>
                </a:solidFill>
              </a:rPr>
              <a:t>Finagle’s</a:t>
            </a:r>
            <a:r>
              <a:rPr lang="en-US" sz="2000" dirty="0">
                <a:solidFill>
                  <a:schemeClr val="bg1">
                    <a:lumMod val="50000"/>
                  </a:schemeClr>
                </a:solidFill>
              </a:rPr>
              <a:t> Law, coined by John W. Campbell Jr.</a:t>
            </a:r>
            <a:endParaRPr lang="en-US" dirty="0">
              <a:solidFill>
                <a:schemeClr val="bg1">
                  <a:lumMod val="50000"/>
                </a:schemeClr>
              </a:solidFill>
            </a:endParaRPr>
          </a:p>
          <a:p>
            <a:r>
              <a:rPr lang="en-US" dirty="0"/>
              <a:t>To reduce debugging time, check every line of code you write, as soon and often as you can</a:t>
            </a:r>
          </a:p>
          <a:p>
            <a:r>
              <a:rPr lang="en-US" dirty="0"/>
              <a:t>Find a way of testing if it looks right</a:t>
            </a:r>
          </a:p>
          <a:p>
            <a:r>
              <a:rPr lang="en-US" dirty="0"/>
              <a:t>Write a line or two before testing it</a:t>
            </a:r>
          </a:p>
          <a:p>
            <a:r>
              <a:rPr lang="en-US" dirty="0"/>
              <a:t>Write function stubs (that just return a number) before fleshing them out [top-down programming]</a:t>
            </a:r>
          </a:p>
          <a:p>
            <a:endParaRPr lang="en-US" dirty="0"/>
          </a:p>
        </p:txBody>
      </p:sp>
      <p:pic>
        <p:nvPicPr>
          <p:cNvPr id="4" name="Picture 3"/>
          <p:cNvPicPr>
            <a:picLocks noChangeAspect="1"/>
          </p:cNvPicPr>
          <p:nvPr/>
        </p:nvPicPr>
        <p:blipFill>
          <a:blip r:embed="rId2"/>
          <a:stretch>
            <a:fillRect/>
          </a:stretch>
        </p:blipFill>
        <p:spPr>
          <a:xfrm>
            <a:off x="215265" y="5347018"/>
            <a:ext cx="8744514" cy="1063942"/>
          </a:xfrm>
          <a:prstGeom prst="rect">
            <a:avLst/>
          </a:prstGeom>
          <a:ln>
            <a:solidFill>
              <a:schemeClr val="tx2">
                <a:lumMod val="60000"/>
                <a:lumOff val="40000"/>
              </a:schemeClr>
            </a:solidFill>
          </a:ln>
        </p:spPr>
      </p:pic>
    </p:spTree>
    <p:extLst>
      <p:ext uri="{BB962C8B-B14F-4D97-AF65-F5344CB8AC3E}">
        <p14:creationId xmlns:p14="http://schemas.microsoft.com/office/powerpoint/2010/main" val="20065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sis Def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25" y="492760"/>
            <a:ext cx="7871112" cy="56337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458106" y="6580108"/>
            <a:ext cx="1685461" cy="276999"/>
          </a:xfrm>
          <a:prstGeom prst="rect">
            <a:avLst/>
          </a:prstGeom>
        </p:spPr>
        <p:txBody>
          <a:bodyPr wrap="none">
            <a:spAutoFit/>
          </a:bodyPr>
          <a:lstStyle/>
          <a:p>
            <a:pPr algn="r"/>
            <a:r>
              <a:rPr lang="en-US" sz="1200" dirty="0">
                <a:solidFill>
                  <a:schemeClr val="bg1">
                    <a:lumMod val="50000"/>
                  </a:schemeClr>
                </a:solidFill>
              </a:rPr>
              <a:t>https://xkcd.com/1403/</a:t>
            </a:r>
          </a:p>
        </p:txBody>
      </p:sp>
    </p:spTree>
    <p:extLst>
      <p:ext uri="{BB962C8B-B14F-4D97-AF65-F5344CB8AC3E}">
        <p14:creationId xmlns:p14="http://schemas.microsoft.com/office/powerpoint/2010/main" val="163490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methods</a:t>
            </a:r>
          </a:p>
        </p:txBody>
      </p:sp>
      <p:sp>
        <p:nvSpPr>
          <p:cNvPr id="3" name="Content Placeholder 2"/>
          <p:cNvSpPr>
            <a:spLocks noGrp="1"/>
          </p:cNvSpPr>
          <p:nvPr>
            <p:ph idx="1"/>
          </p:nvPr>
        </p:nvSpPr>
        <p:spPr/>
        <p:txBody>
          <a:bodyPr/>
          <a:lstStyle/>
          <a:p>
            <a:r>
              <a:rPr lang="en-US" dirty="0"/>
              <a:t>Defensive coding avoids errors in the first place</a:t>
            </a:r>
          </a:p>
          <a:p>
            <a:r>
              <a:rPr lang="en-US" dirty="0"/>
              <a:t>Trial and error</a:t>
            </a:r>
          </a:p>
          <a:p>
            <a:r>
              <a:rPr lang="en-US" dirty="0"/>
              <a:t>Make your function global</a:t>
            </a:r>
          </a:p>
          <a:p>
            <a:r>
              <a:rPr lang="en-US" dirty="0"/>
              <a:t>Using </a:t>
            </a:r>
            <a:r>
              <a:rPr lang="en-US" sz="2200" dirty="0">
                <a:solidFill>
                  <a:srgbClr val="0000FF"/>
                </a:solidFill>
                <a:latin typeface="Lucida Console"/>
              </a:rPr>
              <a:t>print()</a:t>
            </a:r>
            <a:r>
              <a:rPr lang="en-US" dirty="0"/>
              <a:t> or </a:t>
            </a:r>
            <a:r>
              <a:rPr lang="en-US" sz="2200" dirty="0">
                <a:solidFill>
                  <a:srgbClr val="0000FF"/>
                </a:solidFill>
                <a:latin typeface="Lucida Console"/>
              </a:rPr>
              <a:t>cat()</a:t>
            </a:r>
            <a:r>
              <a:rPr lang="en-US" dirty="0"/>
              <a:t> statements</a:t>
            </a:r>
          </a:p>
          <a:p>
            <a:r>
              <a:rPr lang="en-US" dirty="0">
                <a:solidFill>
                  <a:schemeClr val="bg1">
                    <a:lumMod val="50000"/>
                  </a:schemeClr>
                </a:solidFill>
              </a:rPr>
              <a:t>The functions </a:t>
            </a:r>
            <a:r>
              <a:rPr lang="en-US" sz="2200" dirty="0" err="1">
                <a:solidFill>
                  <a:schemeClr val="bg1">
                    <a:lumMod val="50000"/>
                  </a:schemeClr>
                </a:solidFill>
                <a:latin typeface="Lucida Console"/>
              </a:rPr>
              <a:t>traceback</a:t>
            </a:r>
            <a:r>
              <a:rPr lang="en-US" sz="2200" dirty="0">
                <a:solidFill>
                  <a:schemeClr val="bg1">
                    <a:lumMod val="50000"/>
                  </a:schemeClr>
                </a:solidFill>
                <a:latin typeface="Lucida Console"/>
              </a:rPr>
              <a:t>()</a:t>
            </a:r>
            <a:r>
              <a:rPr lang="en-US" dirty="0">
                <a:solidFill>
                  <a:schemeClr val="bg1">
                    <a:lumMod val="50000"/>
                  </a:schemeClr>
                </a:solidFill>
              </a:rPr>
              <a:t>, </a:t>
            </a:r>
            <a:r>
              <a:rPr lang="en-US" sz="2200" dirty="0">
                <a:solidFill>
                  <a:schemeClr val="bg1">
                    <a:lumMod val="50000"/>
                  </a:schemeClr>
                </a:solidFill>
                <a:latin typeface="Lucida Console"/>
              </a:rPr>
              <a:t>browser()</a:t>
            </a:r>
            <a:r>
              <a:rPr lang="en-US" dirty="0">
                <a:solidFill>
                  <a:schemeClr val="bg1">
                    <a:lumMod val="50000"/>
                  </a:schemeClr>
                </a:solidFill>
              </a:rPr>
              <a:t> and exit on error using </a:t>
            </a:r>
            <a:r>
              <a:rPr lang="en-US" sz="2200" dirty="0">
                <a:solidFill>
                  <a:schemeClr val="bg1">
                    <a:lumMod val="50000"/>
                  </a:schemeClr>
                </a:solidFill>
                <a:latin typeface="Lucida Console"/>
              </a:rPr>
              <a:t>options()</a:t>
            </a:r>
          </a:p>
          <a:p>
            <a:r>
              <a:rPr lang="en-US" dirty="0"/>
              <a:t>RStudio v0.98: breakpoints, the most elegant solution of all</a:t>
            </a:r>
          </a:p>
          <a:p>
            <a:endParaRPr lang="en-US" dirty="0"/>
          </a:p>
        </p:txBody>
      </p:sp>
    </p:spTree>
    <p:extLst>
      <p:ext uri="{BB962C8B-B14F-4D97-AF65-F5344CB8AC3E}">
        <p14:creationId xmlns:p14="http://schemas.microsoft.com/office/powerpoint/2010/main" val="423902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Trial and error</a:t>
            </a:r>
          </a:p>
        </p:txBody>
      </p:sp>
      <p:sp>
        <p:nvSpPr>
          <p:cNvPr id="3" name="Content Placeholder 2"/>
          <p:cNvSpPr>
            <a:spLocks noGrp="1"/>
          </p:cNvSpPr>
          <p:nvPr>
            <p:ph idx="1"/>
          </p:nvPr>
        </p:nvSpPr>
        <p:spPr/>
        <p:txBody>
          <a:bodyPr>
            <a:normAutofit/>
          </a:bodyPr>
          <a:lstStyle/>
          <a:p>
            <a:r>
              <a:rPr lang="en-US" dirty="0"/>
              <a:t>Code fails</a:t>
            </a:r>
          </a:p>
          <a:p>
            <a:r>
              <a:rPr lang="en-US" dirty="0"/>
              <a:t>Change something based on error message: try again</a:t>
            </a:r>
          </a:p>
          <a:p>
            <a:r>
              <a:rPr lang="en-US" dirty="0"/>
              <a:t>It still fails!</a:t>
            </a:r>
          </a:p>
          <a:p>
            <a:r>
              <a:rPr lang="en-US" dirty="0"/>
              <a:t>Repeat process until….</a:t>
            </a:r>
          </a:p>
          <a:p>
            <a:r>
              <a:rPr lang="en-US" dirty="0"/>
              <a:t>Discover the typo/logical error, correct it, try again</a:t>
            </a:r>
          </a:p>
          <a:p>
            <a:r>
              <a:rPr lang="en-US" dirty="0"/>
              <a:t>Code may fail due to other changes you made... </a:t>
            </a:r>
          </a:p>
          <a:p>
            <a:r>
              <a:rPr lang="en-US" dirty="0"/>
              <a:t>This is often more difficult when debugging a function</a:t>
            </a:r>
          </a:p>
          <a:p>
            <a:r>
              <a:rPr lang="en-US" b="1" dirty="0"/>
              <a:t>For simple code that you know well (e.g., you just wrote it), this often works.</a:t>
            </a:r>
          </a:p>
        </p:txBody>
      </p:sp>
    </p:spTree>
    <p:extLst>
      <p:ext uri="{BB962C8B-B14F-4D97-AF65-F5344CB8AC3E}">
        <p14:creationId xmlns:p14="http://schemas.microsoft.com/office/powerpoint/2010/main" val="263193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15184</TotalTime>
  <Words>2057</Words>
  <Application>Microsoft Office PowerPoint</Application>
  <PresentationFormat>On-screen Show (4:3)</PresentationFormat>
  <Paragraphs>190</Paragraphs>
  <Slides>21</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Lucida Console</vt:lpstr>
      <vt:lpstr>Office Theme</vt:lpstr>
      <vt:lpstr>Equation</vt:lpstr>
      <vt:lpstr>Lecture 3 Debugging R code</vt:lpstr>
      <vt:lpstr>Background readings</vt:lpstr>
      <vt:lpstr>Why “debugging”?</vt:lpstr>
      <vt:lpstr>PowerPoint Presentation</vt:lpstr>
      <vt:lpstr>Debugging is scientific</vt:lpstr>
      <vt:lpstr>DEFENSIVE programming</vt:lpstr>
      <vt:lpstr>PowerPoint Presentation</vt:lpstr>
      <vt:lpstr>Debugging methods</vt:lpstr>
      <vt:lpstr>Trial and error</vt:lpstr>
      <vt:lpstr>Debug a function: Make it global</vt:lpstr>
      <vt:lpstr>Liberal use of print() or cat()</vt:lpstr>
      <vt:lpstr>Creating your own error messages</vt:lpstr>
      <vt:lpstr>In-class exercise 1 “3 code to debug 1.r"</vt:lpstr>
      <vt:lpstr>Using traceback()</vt:lpstr>
      <vt:lpstr>Using browser() and options() If you use Rstudio, breakpoints are a better method</vt:lpstr>
      <vt:lpstr>RStudio breakpoints</vt:lpstr>
      <vt:lpstr>RStudio breakpoints</vt:lpstr>
      <vt:lpstr>RStudio auto-detection of errors</vt:lpstr>
      <vt:lpstr>Demo: setting a breakpoint in line 4 of  “3 code to debug 1.r"</vt:lpstr>
      <vt:lpstr>In-class exercise 2 “3 code to debug 2.r"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Andrew Chin</cp:lastModifiedBy>
  <cp:revision>892</cp:revision>
  <dcterms:created xsi:type="dcterms:W3CDTF">2013-09-18T21:00:03Z</dcterms:created>
  <dcterms:modified xsi:type="dcterms:W3CDTF">2019-11-08T20:59:32Z</dcterms:modified>
</cp:coreProperties>
</file>