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9"/>
  </p:notesMasterIdLst>
  <p:sldIdLst>
    <p:sldId id="256" r:id="rId2"/>
    <p:sldId id="531" r:id="rId3"/>
    <p:sldId id="532" r:id="rId4"/>
    <p:sldId id="563" r:id="rId5"/>
    <p:sldId id="533" r:id="rId6"/>
    <p:sldId id="534" r:id="rId7"/>
    <p:sldId id="564" r:id="rId8"/>
    <p:sldId id="535" r:id="rId9"/>
    <p:sldId id="562" r:id="rId10"/>
    <p:sldId id="536" r:id="rId11"/>
    <p:sldId id="537" r:id="rId12"/>
    <p:sldId id="538" r:id="rId13"/>
    <p:sldId id="539" r:id="rId14"/>
    <p:sldId id="541" r:id="rId15"/>
    <p:sldId id="542" r:id="rId16"/>
    <p:sldId id="540" r:id="rId17"/>
    <p:sldId id="543" r:id="rId18"/>
    <p:sldId id="545" r:id="rId19"/>
    <p:sldId id="567" r:id="rId20"/>
    <p:sldId id="547" r:id="rId21"/>
    <p:sldId id="549" r:id="rId22"/>
    <p:sldId id="551" r:id="rId23"/>
    <p:sldId id="552" r:id="rId24"/>
    <p:sldId id="553" r:id="rId25"/>
    <p:sldId id="261" r:id="rId26"/>
    <p:sldId id="264" r:id="rId27"/>
    <p:sldId id="265" r:id="rId28"/>
    <p:sldId id="554" r:id="rId29"/>
    <p:sldId id="565" r:id="rId30"/>
    <p:sldId id="556" r:id="rId31"/>
    <p:sldId id="550" r:id="rId32"/>
    <p:sldId id="560" r:id="rId33"/>
    <p:sldId id="566" r:id="rId34"/>
    <p:sldId id="557" r:id="rId35"/>
    <p:sldId id="559" r:id="rId36"/>
    <p:sldId id="561" r:id="rId37"/>
    <p:sldId id="548" r:id="rId38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0"/>
      <p:bold r:id="rId41"/>
      <p:italic r:id="rId42"/>
      <p:boldItalic r:id="rId43"/>
    </p:embeddedFont>
    <p:embeddedFont>
      <p:font typeface="Georgia" panose="02040502050405020303" pitchFamily="18" charset="0"/>
      <p:regular r:id="rId44"/>
      <p:bold r:id="rId45"/>
      <p:italic r:id="rId46"/>
      <p:boldItalic r:id="rId47"/>
    </p:embeddedFont>
    <p:embeddedFont>
      <p:font typeface="Lucida Console" panose="020B0609040504020204" pitchFamily="49" charset="0"/>
      <p:regular r:id="rId4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33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912" autoAdjust="0"/>
  </p:normalViewPr>
  <p:slideViewPr>
    <p:cSldViewPr snapToGrid="0">
      <p:cViewPr varScale="1">
        <p:scale>
          <a:sx n="69" d="100"/>
          <a:sy n="69" d="100"/>
        </p:scale>
        <p:origin x="1766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23244-C1A4-4ABE-8A62-8646B89FBBA3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CBE0D-3717-4FC2-8D9E-99F3EBA07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588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646D7D08-6C23-4099-B3C7-FB9DA19D75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1355C47-B56A-491E-B8F7-C93C512EEC27}" type="slidenum">
              <a:rPr lang="en-US" altLang="en-US" sz="1200"/>
              <a:pPr eaLnBrk="1" hangingPunct="1"/>
              <a:t>25</a:t>
            </a:fld>
            <a:endParaRPr lang="en-US" altLang="en-US" sz="1200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E06837CA-C2A6-407A-891B-46D3883741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69D90732-F1F0-4DC9-8517-204D96F63C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975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6E221881-FE0E-4BFF-A03E-A2089C9A2E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86259E46-4911-4F87-B3A8-853E50602F53}" type="slidenum">
              <a:rPr lang="en-US" altLang="en-US" sz="1200"/>
              <a:pPr eaLnBrk="1" hangingPunct="1"/>
              <a:t>26</a:t>
            </a:fld>
            <a:endParaRPr lang="en-US" altLang="en-US" sz="1200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94941106-B187-4166-8E8E-B7067D2759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D6B6EC89-22B9-4E16-ACB1-2100FD4F39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054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EEA1254D-62C5-4F03-AAC4-A9E644633E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603F2F5-B0FA-4C5A-8469-71415D33E8CC}" type="slidenum">
              <a:rPr lang="en-US" altLang="en-US" sz="1200"/>
              <a:pPr eaLnBrk="1" hangingPunct="1"/>
              <a:t>27</a:t>
            </a:fld>
            <a:endParaRPr lang="en-US" altLang="en-US" sz="1200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4D715038-772B-49E1-97B7-EC48722D59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B290B224-8923-4AE3-A343-B51DA5638B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954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66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84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53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6665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19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7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9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76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3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28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58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62873-51CE-49DA-B98E-BAD067B56C8D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76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8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2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9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1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3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5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Lecture 4</a:t>
            </a:r>
            <a:br>
              <a:rPr lang="en-US" dirty="0"/>
            </a:br>
            <a:r>
              <a:rPr lang="en-US" dirty="0"/>
              <a:t>Introduction to maximum </a:t>
            </a:r>
            <a:br>
              <a:rPr lang="en-US" dirty="0"/>
            </a:br>
            <a:r>
              <a:rPr lang="en-US" dirty="0"/>
              <a:t>likelihood estimation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4453489"/>
            <a:ext cx="6743700" cy="1752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Kristin Privitera-Johnson</a:t>
            </a:r>
          </a:p>
          <a:p>
            <a:r>
              <a:rPr lang="en-US" dirty="0"/>
              <a:t>FISH 553 Advanced R</a:t>
            </a:r>
          </a:p>
          <a:p>
            <a:r>
              <a:rPr lang="en-US" dirty="0"/>
              <a:t>School of Aquatic and Fishery Sciences</a:t>
            </a:r>
          </a:p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2938423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to 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01754"/>
            <a:ext cx="8229600" cy="4451445"/>
          </a:xfrm>
        </p:spPr>
        <p:txBody>
          <a:bodyPr/>
          <a:lstStyle/>
          <a:p>
            <a:r>
              <a:rPr lang="en-US" dirty="0"/>
              <a:t>Estimate the parameters (   , </a:t>
            </a:r>
            <a:r>
              <a:rPr lang="en-US" i="1" dirty="0"/>
              <a:t>K</a:t>
            </a:r>
            <a:r>
              <a:rPr lang="en-US" dirty="0"/>
              <a:t>, </a:t>
            </a:r>
            <a:r>
              <a:rPr lang="en-US" i="1" dirty="0"/>
              <a:t>t</a:t>
            </a:r>
            <a:r>
              <a:rPr lang="en-US" baseline="-25000" dirty="0"/>
              <a:t>0</a:t>
            </a:r>
            <a:r>
              <a:rPr lang="en-US" dirty="0"/>
              <a:t>, </a:t>
            </a:r>
            <a:r>
              <a:rPr lang="en-US" dirty="0">
                <a:sym typeface="Symbol"/>
              </a:rPr>
              <a:t></a:t>
            </a:r>
            <a:r>
              <a:rPr lang="en-US" dirty="0"/>
              <a:t>) for this equation separately for males and females</a:t>
            </a:r>
          </a:p>
          <a:p>
            <a:r>
              <a:rPr lang="en-US" dirty="0"/>
              <a:t>Calculate 95% confidence intervals for asymptotic length</a:t>
            </a:r>
          </a:p>
          <a:p>
            <a:r>
              <a:rPr lang="en-US" dirty="0"/>
              <a:t>Can we conclude that asymptotic length differs for males and females?</a:t>
            </a:r>
          </a:p>
          <a:p>
            <a:r>
              <a:rPr lang="en-US" dirty="0"/>
              <a:t>(Can we use a linear model?)</a:t>
            </a:r>
          </a:p>
          <a:p>
            <a:r>
              <a:rPr lang="en-US" dirty="0"/>
              <a:t>(What kind of model is this?)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4722274"/>
              </p:ext>
            </p:extLst>
          </p:nvPr>
        </p:nvGraphicFramePr>
        <p:xfrm>
          <a:off x="1597025" y="1309717"/>
          <a:ext cx="6275388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" name="Equation" r:id="rId3" imgW="2666880" imgH="253800" progId="Equation.DSMT4">
                  <p:embed/>
                </p:oleObj>
              </mc:Choice>
              <mc:Fallback>
                <p:oleObj name="Equation" r:id="rId3" imgW="2666880" imgH="253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7025" y="1309717"/>
                        <a:ext cx="6275388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2506381"/>
              </p:ext>
            </p:extLst>
          </p:nvPr>
        </p:nvGraphicFramePr>
        <p:xfrm>
          <a:off x="4577338" y="2137354"/>
          <a:ext cx="36353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" name="Equation" r:id="rId5" imgW="164880" imgH="228600" progId="Equation.DSMT4">
                  <p:embed/>
                </p:oleObj>
              </mc:Choice>
              <mc:Fallback>
                <p:oleObj name="Equation" r:id="rId5" imgW="16488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7338" y="2137354"/>
                        <a:ext cx="363537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2051199-CD11-4491-A7CB-9524B37B20E2}"/>
              </a:ext>
            </a:extLst>
          </p:cNvPr>
          <p:cNvSpPr txBox="1"/>
          <p:nvPr/>
        </p:nvSpPr>
        <p:spPr>
          <a:xfrm>
            <a:off x="6400801" y="1362617"/>
            <a:ext cx="18115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482284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maximum likelihood?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answer these questions, we will use maximum likelihood estimation</a:t>
            </a:r>
          </a:p>
          <a:p>
            <a:r>
              <a:rPr lang="en-US" dirty="0"/>
              <a:t>Maximum likelihood is a method for fitting a mathematical model to some data</a:t>
            </a:r>
          </a:p>
          <a:p>
            <a:r>
              <a:rPr lang="en-US" dirty="0"/>
              <a:t>“Fitting” means estimating the values of the model parameters that “best” explain the data</a:t>
            </a:r>
          </a:p>
          <a:p>
            <a:r>
              <a:rPr lang="en-US" dirty="0"/>
              <a:t>This is what t-tests and linear models use, but not the non-parametric tests</a:t>
            </a:r>
          </a:p>
        </p:txBody>
      </p:sp>
    </p:spTree>
    <p:extLst>
      <p:ext uri="{BB962C8B-B14F-4D97-AF65-F5344CB8AC3E}">
        <p14:creationId xmlns:p14="http://schemas.microsoft.com/office/powerpoint/2010/main" val="3426123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Simplifying 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full von </a:t>
            </a:r>
            <a:r>
              <a:rPr lang="en-US" dirty="0" err="1"/>
              <a:t>Bertalanffy</a:t>
            </a:r>
            <a:r>
              <a:rPr lang="en-US" dirty="0"/>
              <a:t> model is: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However, the </a:t>
            </a:r>
            <a:r>
              <a:rPr lang="en-US" i="1" dirty="0"/>
              <a:t>t</a:t>
            </a:r>
            <a:r>
              <a:rPr lang="en-US" baseline="-25000" dirty="0"/>
              <a:t>0</a:t>
            </a:r>
            <a:r>
              <a:rPr lang="en-US" dirty="0"/>
              <a:t> parameter is usually close to zero. To simplify the model, we will assume that </a:t>
            </a:r>
            <a:r>
              <a:rPr lang="en-US" i="1" dirty="0"/>
              <a:t>t</a:t>
            </a:r>
            <a:r>
              <a:rPr lang="en-US" baseline="-25000" dirty="0"/>
              <a:t>0 </a:t>
            </a:r>
            <a:r>
              <a:rPr lang="en-US" dirty="0"/>
              <a:t>= 0, and therefore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281397"/>
              </p:ext>
            </p:extLst>
          </p:nvPr>
        </p:nvGraphicFramePr>
        <p:xfrm>
          <a:off x="1556081" y="2183160"/>
          <a:ext cx="6275388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" name="Equation" r:id="rId3" imgW="2667000" imgH="254000" progId="Equation.DSMT4">
                  <p:embed/>
                </p:oleObj>
              </mc:Choice>
              <mc:Fallback>
                <p:oleObj name="Equation" r:id="rId3" imgW="2667000" imgH="254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6081" y="2183160"/>
                        <a:ext cx="6275388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6935339"/>
              </p:ext>
            </p:extLst>
          </p:nvPr>
        </p:nvGraphicFramePr>
        <p:xfrm>
          <a:off x="1556081" y="4422775"/>
          <a:ext cx="546735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" name="Equation" r:id="rId5" imgW="2323800" imgH="253800" progId="Equation.DSMT4">
                  <p:embed/>
                </p:oleObj>
              </mc:Choice>
              <mc:Fallback>
                <p:oleObj name="Equation" r:id="rId5" imgW="2323800" imgH="253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6081" y="4422775"/>
                        <a:ext cx="5467350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74915" y="5471931"/>
            <a:ext cx="2225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Asymptotic maximum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length (cm)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36530" y="6079210"/>
            <a:ext cx="1884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Growth rate (yr</a:t>
            </a:r>
            <a:r>
              <a:rPr lang="en-US" baseline="30000" dirty="0">
                <a:solidFill>
                  <a:srgbClr val="C00000"/>
                </a:solidFill>
              </a:rPr>
              <a:t>-1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55417" y="5421868"/>
            <a:ext cx="918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Age (</a:t>
            </a:r>
            <a:r>
              <a:rPr lang="en-US" dirty="0" err="1">
                <a:solidFill>
                  <a:srgbClr val="C00000"/>
                </a:solidFill>
              </a:rPr>
              <a:t>yr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3470" y="5052536"/>
            <a:ext cx="1300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Length (cm)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232115" y="4897464"/>
            <a:ext cx="331454" cy="15507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016685" y="4963332"/>
            <a:ext cx="165727" cy="574467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0"/>
          </p:cNvCxnSpPr>
          <p:nvPr/>
        </p:nvCxnSpPr>
        <p:spPr>
          <a:xfrm flipV="1">
            <a:off x="3578904" y="4901854"/>
            <a:ext cx="253048" cy="117735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4092961" y="4897464"/>
            <a:ext cx="193730" cy="60642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51D23AD-E19B-4926-A47E-A077A7B672C0}"/>
              </a:ext>
            </a:extLst>
          </p:cNvPr>
          <p:cNvSpPr txBox="1"/>
          <p:nvPr/>
        </p:nvSpPr>
        <p:spPr>
          <a:xfrm>
            <a:off x="6359704" y="2211445"/>
            <a:ext cx="18115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~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CB4759-8BD4-4CB0-B296-4BC140AFA0D4}"/>
              </a:ext>
            </a:extLst>
          </p:cNvPr>
          <p:cNvSpPr txBox="1"/>
          <p:nvPr/>
        </p:nvSpPr>
        <p:spPr>
          <a:xfrm>
            <a:off x="5564483" y="4429223"/>
            <a:ext cx="25304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415246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Data, parameters, and error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8207973"/>
              </p:ext>
            </p:extLst>
          </p:nvPr>
        </p:nvGraphicFramePr>
        <p:xfrm>
          <a:off x="1664934" y="2976087"/>
          <a:ext cx="546735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3" name="Equation" r:id="rId3" imgW="2323800" imgH="253800" progId="Equation.DSMT4">
                  <p:embed/>
                </p:oleObj>
              </mc:Choice>
              <mc:Fallback>
                <p:oleObj name="Equation" r:id="rId3" imgW="2323800" imgH="253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4934" y="2976087"/>
                        <a:ext cx="5467350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08724" y="1810932"/>
            <a:ext cx="1400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Data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762682" y="2169994"/>
            <a:ext cx="830394" cy="982639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593076" y="2169994"/>
            <a:ext cx="1583141" cy="982639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2463237" y="3438012"/>
            <a:ext cx="1549207" cy="127516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012444" y="3378746"/>
            <a:ext cx="1" cy="1334432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012445" y="3432837"/>
            <a:ext cx="2677235" cy="1280341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325933" y="4726826"/>
            <a:ext cx="1400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Parameters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4935865" y="2188342"/>
            <a:ext cx="415197" cy="964290"/>
          </a:xfrm>
          <a:prstGeom prst="straightConnector1">
            <a:avLst/>
          </a:prstGeom>
          <a:ln w="28575">
            <a:solidFill>
              <a:srgbClr val="0133B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351062" y="2188342"/>
            <a:ext cx="152400" cy="964289"/>
          </a:xfrm>
          <a:prstGeom prst="straightConnector1">
            <a:avLst/>
          </a:prstGeom>
          <a:ln w="28575">
            <a:solidFill>
              <a:srgbClr val="0133B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650942" y="1810932"/>
            <a:ext cx="1400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133BF"/>
                </a:solidFill>
              </a:rPr>
              <a:t>Error</a:t>
            </a:r>
            <a:endParaRPr lang="en-US" dirty="0">
              <a:solidFill>
                <a:srgbClr val="0133B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B7C12E-9CAE-4095-B5C8-889648C8246F}"/>
              </a:ext>
            </a:extLst>
          </p:cNvPr>
          <p:cNvSpPr txBox="1"/>
          <p:nvPr/>
        </p:nvSpPr>
        <p:spPr>
          <a:xfrm>
            <a:off x="5675681" y="3027837"/>
            <a:ext cx="18115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442807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181600" cy="944562"/>
          </a:xfrm>
        </p:spPr>
        <p:txBody>
          <a:bodyPr/>
          <a:lstStyle/>
          <a:p>
            <a:r>
              <a:rPr lang="en-US" dirty="0"/>
              <a:t>In-class exercise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 function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VB.fit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()</a:t>
            </a:r>
            <a:r>
              <a:rPr lang="en-US" dirty="0"/>
              <a:t> with arguments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Linfinity</a:t>
            </a:r>
            <a:r>
              <a:rPr lang="en-US" dirty="0"/>
              <a:t>, 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K</a:t>
            </a:r>
            <a:r>
              <a:rPr lang="en-US" dirty="0"/>
              <a:t>, 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gender</a:t>
            </a:r>
            <a:r>
              <a:rPr lang="en-US" dirty="0"/>
              <a:t> ("male" or "female"), and 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filename</a:t>
            </a:r>
          </a:p>
          <a:p>
            <a:r>
              <a:rPr lang="en-US" dirty="0"/>
              <a:t>Tasks of the function (next slide): </a:t>
            </a:r>
          </a:p>
          <a:p>
            <a:pPr lvl="1"/>
            <a:r>
              <a:rPr lang="en-US" dirty="0"/>
              <a:t>Read in the data from file 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"LengthAge.csv"</a:t>
            </a:r>
            <a:r>
              <a:rPr lang="en-US" dirty="0"/>
              <a:t> (Canvas)</a:t>
            </a:r>
          </a:p>
          <a:p>
            <a:pPr lvl="1"/>
            <a:r>
              <a:rPr lang="en-US" dirty="0"/>
              <a:t>Extract a vector of 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lengths</a:t>
            </a:r>
            <a:r>
              <a:rPr lang="en-US" dirty="0"/>
              <a:t>, and a vector of 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ages</a:t>
            </a:r>
            <a:r>
              <a:rPr lang="en-US" dirty="0"/>
              <a:t> for the specified gender (e.g. gender = "male")</a:t>
            </a:r>
          </a:p>
          <a:p>
            <a:pPr lvl="1"/>
            <a:r>
              <a:rPr lang="en-US" dirty="0"/>
              <a:t>Plot the lengths as a function of ages</a:t>
            </a:r>
          </a:p>
          <a:p>
            <a:pPr lvl="1"/>
            <a:r>
              <a:rPr lang="en-US" dirty="0"/>
              <a:t>Create a vector of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xvalues</a:t>
            </a:r>
            <a:r>
              <a:rPr lang="en-US" dirty="0"/>
              <a:t> for the model fit from age 0 to the maximum age in the data</a:t>
            </a:r>
          </a:p>
          <a:p>
            <a:pPr lvl="1"/>
            <a:r>
              <a:rPr lang="en-US" dirty="0"/>
              <a:t>Apply the von </a:t>
            </a:r>
            <a:r>
              <a:rPr lang="en-US" dirty="0" err="1"/>
              <a:t>Bertalanffy</a:t>
            </a:r>
            <a:r>
              <a:rPr lang="en-US" dirty="0"/>
              <a:t> model to the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xvalues</a:t>
            </a:r>
            <a:r>
              <a:rPr lang="en-US" dirty="0"/>
              <a:t> to get a vector of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yvalues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</a:t>
            </a:r>
            <a:endParaRPr lang="en-US" dirty="0"/>
          </a:p>
          <a:p>
            <a:pPr lvl="1"/>
            <a:r>
              <a:rPr lang="en-US" dirty="0"/>
              <a:t>Use 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lines()</a:t>
            </a:r>
            <a:r>
              <a:rPr lang="en-US" dirty="0"/>
              <a:t> to plot </a:t>
            </a:r>
            <a:r>
              <a:rPr lang="en-US" dirty="0" err="1"/>
              <a:t>xvalues</a:t>
            </a:r>
            <a:r>
              <a:rPr lang="en-US" dirty="0"/>
              <a:t> against </a:t>
            </a:r>
            <a:r>
              <a:rPr lang="en-US" dirty="0" err="1"/>
              <a:t>yvalues</a:t>
            </a:r>
            <a:r>
              <a:rPr lang="en-US" dirty="0"/>
              <a:t>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2215086"/>
              </p:ext>
            </p:extLst>
          </p:nvPr>
        </p:nvGraphicFramePr>
        <p:xfrm>
          <a:off x="5478232" y="470649"/>
          <a:ext cx="3211258" cy="662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4" name="Equation" r:id="rId3" imgW="1231560" imgH="253800" progId="Equation.DSMT4">
                  <p:embed/>
                </p:oleObj>
              </mc:Choice>
              <mc:Fallback>
                <p:oleObj name="Equation" r:id="rId3" imgW="12315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78232" y="470649"/>
                        <a:ext cx="3211258" cy="662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3359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84300"/>
            <a:ext cx="8315357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91867" y="4258731"/>
            <a:ext cx="15392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gender = "male"</a:t>
            </a:r>
          </a:p>
          <a:p>
            <a:r>
              <a:rPr lang="en-US" sz="1600" i="1" dirty="0" err="1">
                <a:solidFill>
                  <a:srgbClr val="C00000"/>
                </a:solidFill>
              </a:rPr>
              <a:t>L</a:t>
            </a:r>
            <a:r>
              <a:rPr lang="en-US" sz="1600" baseline="-25000" dirty="0" err="1">
                <a:solidFill>
                  <a:srgbClr val="C00000"/>
                </a:solidFill>
              </a:rPr>
              <a:t>inf</a:t>
            </a:r>
            <a:r>
              <a:rPr lang="en-US" sz="1600" dirty="0">
                <a:solidFill>
                  <a:srgbClr val="C00000"/>
                </a:solidFill>
              </a:rPr>
              <a:t> = 100</a:t>
            </a:r>
          </a:p>
          <a:p>
            <a:r>
              <a:rPr lang="en-US" sz="1600" i="1" dirty="0">
                <a:solidFill>
                  <a:srgbClr val="C00000"/>
                </a:solidFill>
              </a:rPr>
              <a:t>K</a:t>
            </a:r>
            <a:r>
              <a:rPr lang="en-US" sz="1600" dirty="0">
                <a:solidFill>
                  <a:srgbClr val="C00000"/>
                </a:solidFill>
              </a:rPr>
              <a:t> = 0.2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plot (no beautification)</a:t>
            </a:r>
          </a:p>
        </p:txBody>
      </p:sp>
    </p:spTree>
    <p:extLst>
      <p:ext uri="{BB962C8B-B14F-4D97-AF65-F5344CB8AC3E}">
        <p14:creationId xmlns:p14="http://schemas.microsoft.com/office/powerpoint/2010/main" val="94567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881" y="621729"/>
            <a:ext cx="6001602" cy="6001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166" y="1282700"/>
            <a:ext cx="2729715" cy="52705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Different values for </a:t>
            </a:r>
            <a:r>
              <a:rPr lang="en-US" i="1" dirty="0" err="1"/>
              <a:t>L</a:t>
            </a:r>
            <a:r>
              <a:rPr lang="en-US" baseline="-25000" dirty="0" err="1"/>
              <a:t>inf</a:t>
            </a:r>
            <a:r>
              <a:rPr lang="en-US" dirty="0"/>
              <a:t> and </a:t>
            </a:r>
            <a:r>
              <a:rPr lang="en-US" i="1" dirty="0"/>
              <a:t>K</a:t>
            </a:r>
            <a:r>
              <a:rPr lang="en-US" dirty="0"/>
              <a:t> lead to different model fits (lines)</a:t>
            </a:r>
          </a:p>
          <a:p>
            <a:pPr marL="0" indent="0">
              <a:buNone/>
            </a:pPr>
            <a:r>
              <a:rPr lang="en-US" dirty="0"/>
              <a:t>Some model fits are “better” than others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174067" y="2010831"/>
            <a:ext cx="15392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gender = "male"</a:t>
            </a:r>
          </a:p>
          <a:p>
            <a:r>
              <a:rPr lang="en-US" sz="1600" i="1" dirty="0" err="1">
                <a:solidFill>
                  <a:srgbClr val="C00000"/>
                </a:solidFill>
              </a:rPr>
              <a:t>L</a:t>
            </a:r>
            <a:r>
              <a:rPr lang="en-US" sz="1600" baseline="-25000" dirty="0" err="1">
                <a:solidFill>
                  <a:srgbClr val="C00000"/>
                </a:solidFill>
              </a:rPr>
              <a:t>inf</a:t>
            </a:r>
            <a:r>
              <a:rPr lang="en-US" sz="1600" dirty="0">
                <a:solidFill>
                  <a:srgbClr val="C00000"/>
                </a:solidFill>
              </a:rPr>
              <a:t> = 110</a:t>
            </a:r>
          </a:p>
          <a:p>
            <a:r>
              <a:rPr lang="en-US" sz="1600" i="1" dirty="0">
                <a:solidFill>
                  <a:srgbClr val="C00000"/>
                </a:solidFill>
              </a:rPr>
              <a:t>K</a:t>
            </a:r>
            <a:r>
              <a:rPr lang="en-US" sz="1600" dirty="0">
                <a:solidFill>
                  <a:srgbClr val="C00000"/>
                </a:solidFill>
              </a:rPr>
              <a:t> = 0.5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47447" y="2010831"/>
            <a:ext cx="15406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gender = "male"</a:t>
            </a:r>
          </a:p>
          <a:p>
            <a:r>
              <a:rPr lang="en-US" sz="1600" i="1" dirty="0" err="1">
                <a:solidFill>
                  <a:srgbClr val="C00000"/>
                </a:solidFill>
              </a:rPr>
              <a:t>L</a:t>
            </a:r>
            <a:r>
              <a:rPr lang="en-US" sz="1600" baseline="-25000" dirty="0" err="1">
                <a:solidFill>
                  <a:srgbClr val="C00000"/>
                </a:solidFill>
              </a:rPr>
              <a:t>inf</a:t>
            </a:r>
            <a:r>
              <a:rPr lang="en-US" sz="1600" dirty="0">
                <a:solidFill>
                  <a:srgbClr val="C00000"/>
                </a:solidFill>
              </a:rPr>
              <a:t> = 110</a:t>
            </a:r>
          </a:p>
          <a:p>
            <a:r>
              <a:rPr lang="en-US" sz="1600" i="1" dirty="0">
                <a:solidFill>
                  <a:srgbClr val="C00000"/>
                </a:solidFill>
              </a:rPr>
              <a:t>K</a:t>
            </a:r>
            <a:r>
              <a:rPr lang="en-US" sz="1600" dirty="0">
                <a:solidFill>
                  <a:srgbClr val="C00000"/>
                </a:solidFill>
              </a:rPr>
              <a:t> = 0.2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74067" y="5080000"/>
            <a:ext cx="15406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gender = "male"</a:t>
            </a:r>
          </a:p>
          <a:p>
            <a:r>
              <a:rPr lang="en-US" sz="1600" i="1" dirty="0" err="1">
                <a:solidFill>
                  <a:srgbClr val="C00000"/>
                </a:solidFill>
              </a:rPr>
              <a:t>L</a:t>
            </a:r>
            <a:r>
              <a:rPr lang="en-US" sz="1600" baseline="-25000" dirty="0" err="1">
                <a:solidFill>
                  <a:srgbClr val="C00000"/>
                </a:solidFill>
              </a:rPr>
              <a:t>inf</a:t>
            </a:r>
            <a:r>
              <a:rPr lang="en-US" sz="1600" dirty="0">
                <a:solidFill>
                  <a:srgbClr val="C00000"/>
                </a:solidFill>
              </a:rPr>
              <a:t> = 110</a:t>
            </a:r>
          </a:p>
          <a:p>
            <a:r>
              <a:rPr lang="en-US" sz="1600" i="1" dirty="0">
                <a:solidFill>
                  <a:srgbClr val="C00000"/>
                </a:solidFill>
              </a:rPr>
              <a:t>K</a:t>
            </a:r>
            <a:r>
              <a:rPr lang="en-US" sz="1600" dirty="0">
                <a:solidFill>
                  <a:srgbClr val="C00000"/>
                </a:solidFill>
              </a:rPr>
              <a:t> = 0.1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47447" y="5080000"/>
            <a:ext cx="15406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gender = "male"</a:t>
            </a:r>
          </a:p>
          <a:p>
            <a:r>
              <a:rPr lang="en-US" sz="1600" i="1" dirty="0" err="1">
                <a:solidFill>
                  <a:srgbClr val="C00000"/>
                </a:solidFill>
              </a:rPr>
              <a:t>L</a:t>
            </a:r>
            <a:r>
              <a:rPr lang="en-US" sz="1600" baseline="-25000" dirty="0" err="1">
                <a:solidFill>
                  <a:srgbClr val="C00000"/>
                </a:solidFill>
              </a:rPr>
              <a:t>inf</a:t>
            </a:r>
            <a:r>
              <a:rPr lang="en-US" sz="1600" dirty="0">
                <a:solidFill>
                  <a:srgbClr val="C00000"/>
                </a:solidFill>
              </a:rPr>
              <a:t> = 90</a:t>
            </a:r>
          </a:p>
          <a:p>
            <a:r>
              <a:rPr lang="en-US" sz="1600" i="1" dirty="0">
                <a:solidFill>
                  <a:srgbClr val="C00000"/>
                </a:solidFill>
              </a:rPr>
              <a:t>K</a:t>
            </a:r>
            <a:r>
              <a:rPr lang="en-US" sz="1600" dirty="0">
                <a:solidFill>
                  <a:srgbClr val="C00000"/>
                </a:solidFill>
              </a:rPr>
              <a:t> = 0.3</a:t>
            </a:r>
          </a:p>
        </p:txBody>
      </p:sp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139700" y="274638"/>
            <a:ext cx="2501900" cy="944562"/>
          </a:xfrm>
        </p:spPr>
        <p:txBody>
          <a:bodyPr>
            <a:normAutofit/>
          </a:bodyPr>
          <a:lstStyle/>
          <a:p>
            <a:r>
              <a:rPr lang="en-US" dirty="0"/>
              <a:t>Beautified</a:t>
            </a:r>
          </a:p>
        </p:txBody>
      </p:sp>
    </p:spTree>
    <p:extLst>
      <p:ext uri="{BB962C8B-B14F-4D97-AF65-F5344CB8AC3E}">
        <p14:creationId xmlns:p14="http://schemas.microsoft.com/office/powerpoint/2010/main" val="1027937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define “best fit”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“best” model fit should go through the middle of the data points</a:t>
            </a:r>
          </a:p>
          <a:p>
            <a:r>
              <a:rPr lang="en-US" dirty="0"/>
              <a:t>There should be about as many points above the model fit as below the curve</a:t>
            </a:r>
          </a:p>
          <a:p>
            <a:r>
              <a:rPr lang="en-US" dirty="0"/>
              <a:t>There should be few points that are far from the model fit (“outliers”)</a:t>
            </a:r>
          </a:p>
        </p:txBody>
      </p:sp>
    </p:spTree>
    <p:extLst>
      <p:ext uri="{BB962C8B-B14F-4D97-AF65-F5344CB8AC3E}">
        <p14:creationId xmlns:p14="http://schemas.microsoft.com/office/powerpoint/2010/main" val="352144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67700" cy="944562"/>
          </a:xfrm>
        </p:spPr>
        <p:txBody>
          <a:bodyPr/>
          <a:lstStyle/>
          <a:p>
            <a:r>
              <a:rPr lang="en-US" dirty="0"/>
              <a:t>Residuals (vertical lines)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44" y="2603501"/>
            <a:ext cx="5559714" cy="4044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6523767"/>
              </p:ext>
            </p:extLst>
          </p:nvPr>
        </p:nvGraphicFramePr>
        <p:xfrm>
          <a:off x="6286500" y="3819525"/>
          <a:ext cx="2403475" cy="217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6" name="Equation" r:id="rId4" imgW="1079280" imgH="977760" progId="Equation.DSMT4">
                  <p:embed/>
                </p:oleObj>
              </mc:Choice>
              <mc:Fallback>
                <p:oleObj name="Equation" r:id="rId4" imgW="1079280" imgH="977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86500" y="3819525"/>
                        <a:ext cx="2403475" cy="2176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155700"/>
            <a:ext cx="8458200" cy="142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differences between </a:t>
            </a:r>
            <a:r>
              <a:rPr lang="en-US" dirty="0" err="1"/>
              <a:t>obs</a:t>
            </a:r>
            <a:r>
              <a:rPr lang="en-US" dirty="0"/>
              <a:t> </a:t>
            </a:r>
            <a:r>
              <a:rPr lang="en-US" i="1" dirty="0"/>
              <a:t>L</a:t>
            </a:r>
            <a:r>
              <a:rPr lang="en-US" dirty="0"/>
              <a:t> and </a:t>
            </a:r>
            <a:r>
              <a:rPr lang="en-US" dirty="0" err="1"/>
              <a:t>pred</a:t>
            </a:r>
            <a:r>
              <a:rPr lang="en-US" dirty="0"/>
              <a:t> </a:t>
            </a:r>
            <a:r>
              <a:rPr lang="en-US" i="1" dirty="0"/>
              <a:t>L</a:t>
            </a:r>
            <a:r>
              <a:rPr lang="en-US" dirty="0"/>
              <a:t> are the </a:t>
            </a:r>
            <a:r>
              <a:rPr lang="en-US" b="1" dirty="0"/>
              <a:t>residuals</a:t>
            </a:r>
            <a:r>
              <a:rPr lang="en-US" dirty="0"/>
              <a:t>. Candidates for “best fits” might minimize the absolute values of residuals or the squares of residuals</a:t>
            </a:r>
            <a:endParaRPr lang="en-US" b="1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512734" y="4625841"/>
            <a:ext cx="1773766" cy="387711"/>
          </a:xfrm>
          <a:prstGeom prst="straightConnector1">
            <a:avLst/>
          </a:prstGeom>
          <a:ln w="19050">
            <a:solidFill>
              <a:srgbClr val="0133B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779434" y="5343752"/>
            <a:ext cx="1507066" cy="180748"/>
          </a:xfrm>
          <a:prstGeom prst="straightConnector1">
            <a:avLst/>
          </a:prstGeom>
          <a:ln w="19050">
            <a:solidFill>
              <a:srgbClr val="0133B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510741" y="3424237"/>
            <a:ext cx="753533" cy="625342"/>
          </a:xfrm>
          <a:prstGeom prst="straightConnector1">
            <a:avLst/>
          </a:prstGeom>
          <a:ln w="19050">
            <a:solidFill>
              <a:srgbClr val="0133B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341937" y="3473452"/>
            <a:ext cx="922337" cy="576127"/>
          </a:xfrm>
          <a:prstGeom prst="straightConnector1">
            <a:avLst/>
          </a:prstGeom>
          <a:ln w="19050">
            <a:solidFill>
              <a:srgbClr val="0133B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010264" y="6077625"/>
            <a:ext cx="2879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Also called “sum of squares”</a:t>
            </a:r>
          </a:p>
        </p:txBody>
      </p:sp>
      <p:sp>
        <p:nvSpPr>
          <p:cNvPr id="29" name="Right Brace 28"/>
          <p:cNvSpPr/>
          <p:nvPr/>
        </p:nvSpPr>
        <p:spPr>
          <a:xfrm rot="5400000">
            <a:off x="7341998" y="4835863"/>
            <a:ext cx="196169" cy="2307167"/>
          </a:xfrm>
          <a:prstGeom prst="rightBrace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46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possible model fit (males)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91" y="1173705"/>
            <a:ext cx="7536878" cy="5008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408225" y="6223375"/>
            <a:ext cx="1572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Age (years)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-134964" y="3427583"/>
            <a:ext cx="16643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Length (cm)</a:t>
            </a:r>
          </a:p>
        </p:txBody>
      </p:sp>
      <p:sp>
        <p:nvSpPr>
          <p:cNvPr id="4" name="Rectangle 3"/>
          <p:cNvSpPr/>
          <p:nvPr/>
        </p:nvSpPr>
        <p:spPr>
          <a:xfrm>
            <a:off x="4121627" y="4244454"/>
            <a:ext cx="3084394" cy="11600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06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18310" cy="5105400"/>
          </a:xfrm>
        </p:spPr>
        <p:txBody>
          <a:bodyPr>
            <a:normAutofit/>
          </a:bodyPr>
          <a:lstStyle/>
          <a:p>
            <a:r>
              <a:rPr lang="en-US" dirty="0"/>
              <a:t>Very often, we need to loop through a series of values, calculate something for each, and store the result</a:t>
            </a:r>
          </a:p>
          <a:p>
            <a:r>
              <a:rPr lang="en-US" dirty="0"/>
              <a:t>General strategy </a:t>
            </a:r>
          </a:p>
          <a:p>
            <a:pPr lvl="1"/>
            <a:r>
              <a:rPr lang="en-US" dirty="0"/>
              <a:t>Find out how many iterations there will be (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niter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Make a vector of the 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values</a:t>
            </a:r>
            <a:r>
              <a:rPr lang="en-US" dirty="0"/>
              <a:t> to loop over</a:t>
            </a:r>
          </a:p>
          <a:p>
            <a:pPr lvl="1"/>
            <a:r>
              <a:rPr lang="en-US" dirty="0"/>
              <a:t>Create a 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results</a:t>
            </a:r>
            <a:r>
              <a:rPr lang="en-US" dirty="0"/>
              <a:t> vector of length 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niter</a:t>
            </a:r>
          </a:p>
          <a:p>
            <a:pPr lvl="1"/>
            <a:r>
              <a:rPr lang="en-US" dirty="0"/>
              <a:t>Loop from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i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in 1:niter</a:t>
            </a:r>
          </a:p>
          <a:p>
            <a:pPr lvl="1"/>
            <a:r>
              <a:rPr lang="en-US" dirty="0"/>
              <a:t>Conduct the analysis based on the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i</a:t>
            </a:r>
            <a:r>
              <a:rPr lang="en-US" dirty="0" err="1"/>
              <a:t>th</a:t>
            </a:r>
            <a:r>
              <a:rPr lang="en-US" dirty="0"/>
              <a:t> element of 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values</a:t>
            </a:r>
          </a:p>
          <a:p>
            <a:pPr lvl="1"/>
            <a:r>
              <a:rPr lang="en-US" dirty="0"/>
              <a:t>Store the result in the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i</a:t>
            </a:r>
            <a:r>
              <a:rPr lang="en-US" dirty="0" err="1"/>
              <a:t>th</a:t>
            </a:r>
            <a:r>
              <a:rPr lang="en-US" dirty="0"/>
              <a:t> element of 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425595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49" y="1309334"/>
            <a:ext cx="8240623" cy="4952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likelihoods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03505" y="6209727"/>
            <a:ext cx="1572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Age (years)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-339684" y="3413935"/>
            <a:ext cx="16643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Length (cm)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0059" y="3739481"/>
            <a:ext cx="56092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Each curve is a normal distribution with the mean at the model prediction. The height of the curve at each red data point is the </a:t>
            </a:r>
            <a:r>
              <a:rPr lang="en-US" sz="2000" b="1" dirty="0"/>
              <a:t>likelihood</a:t>
            </a:r>
            <a:r>
              <a:rPr lang="en-US" sz="2000" dirty="0"/>
              <a:t>. The likelihood depends on the curve (normal), the model prediction at that age (mean), the data points, and the standard deviation chosen (</a:t>
            </a:r>
            <a:r>
              <a:rPr lang="en-US" sz="2000" dirty="0">
                <a:sym typeface="Symbol"/>
              </a:rPr>
              <a:t>=10 here</a:t>
            </a:r>
            <a:r>
              <a:rPr lang="en-US" sz="2000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24651" y="6603152"/>
            <a:ext cx="14156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5 LikeDensLines.pdf</a:t>
            </a:r>
          </a:p>
        </p:txBody>
      </p:sp>
      <p:sp>
        <p:nvSpPr>
          <p:cNvPr id="8" name="Rectangle 7"/>
          <p:cNvSpPr/>
          <p:nvPr/>
        </p:nvSpPr>
        <p:spPr>
          <a:xfrm>
            <a:off x="1815152" y="2415654"/>
            <a:ext cx="1419367" cy="151490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446661" y="2060812"/>
            <a:ext cx="769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Zoom 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in</a:t>
            </a:r>
          </a:p>
        </p:txBody>
      </p:sp>
    </p:spTree>
    <p:extLst>
      <p:ext uri="{BB962C8B-B14F-4D97-AF65-F5344CB8AC3E}">
        <p14:creationId xmlns:p14="http://schemas.microsoft.com/office/powerpoint/2010/main" val="1800225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Zoom in...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391" y="1701635"/>
            <a:ext cx="4067175" cy="44100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603920" y="1095766"/>
            <a:ext cx="31852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data point has a </a:t>
            </a:r>
            <a:r>
              <a:rPr lang="en-US" b="1" dirty="0"/>
              <a:t>high likelihood</a:t>
            </a:r>
            <a:r>
              <a:rPr lang="en-US" dirty="0"/>
              <a:t>. The curve here is high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969950" y="1419368"/>
            <a:ext cx="1598336" cy="77121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4769118" y="3183401"/>
            <a:ext cx="1072124" cy="385609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841242" y="2817272"/>
            <a:ext cx="3185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data point has a </a:t>
            </a:r>
            <a:r>
              <a:rPr lang="en-US" b="1" dirty="0"/>
              <a:t>lower likelihood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769118" y="5298804"/>
            <a:ext cx="1072124" cy="385609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1242" y="4661734"/>
            <a:ext cx="31852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data point has a </a:t>
            </a:r>
            <a:r>
              <a:rPr lang="en-US" b="1" dirty="0"/>
              <a:t>very low</a:t>
            </a:r>
            <a:r>
              <a:rPr lang="en-US" dirty="0"/>
              <a:t> </a:t>
            </a:r>
            <a:r>
              <a:rPr lang="en-US" b="1" dirty="0"/>
              <a:t>likelihood</a:t>
            </a:r>
            <a:r>
              <a:rPr lang="en-US" dirty="0"/>
              <a:t>. It is so far in the tails of the curve that I didn’t even plot the curve out here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2203340" y="5038903"/>
            <a:ext cx="662690" cy="118447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11437" y="6103895"/>
            <a:ext cx="4217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highest likelihood</a:t>
            </a:r>
            <a:r>
              <a:rPr lang="en-US" dirty="0"/>
              <a:t> is when the data point equals the model-predicted length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1540650" y="5038903"/>
            <a:ext cx="1325380" cy="118447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2959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49" y="1309334"/>
            <a:ext cx="8240623" cy="4952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likelihood: SD = 10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03505" y="6209727"/>
            <a:ext cx="1572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Age (years)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-339684" y="3413935"/>
            <a:ext cx="16643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Length (cm)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24651" y="6603152"/>
            <a:ext cx="14156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5 LikeDensLines.pdf</a:t>
            </a:r>
          </a:p>
        </p:txBody>
      </p:sp>
    </p:spTree>
    <p:extLst>
      <p:ext uri="{BB962C8B-B14F-4D97-AF65-F5344CB8AC3E}">
        <p14:creationId xmlns:p14="http://schemas.microsoft.com/office/powerpoint/2010/main" val="18711296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36" y="1313523"/>
            <a:ext cx="8192782" cy="4971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likelihood: SD = 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03505" y="6209727"/>
            <a:ext cx="1572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Age (years)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-339684" y="3413935"/>
            <a:ext cx="16643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Length (cm)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30059" y="4626601"/>
            <a:ext cx="5609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When the standard deviation (sigma) is </a:t>
            </a:r>
            <a:r>
              <a:rPr lang="en-US" sz="2000" b="1" dirty="0"/>
              <a:t>smaller</a:t>
            </a:r>
            <a:r>
              <a:rPr lang="en-US" sz="2000" dirty="0"/>
              <a:t>, the likelihood is </a:t>
            </a:r>
            <a:r>
              <a:rPr lang="en-US" sz="2000" b="1" dirty="0"/>
              <a:t>higher near</a:t>
            </a:r>
            <a:r>
              <a:rPr lang="en-US" sz="2000" dirty="0"/>
              <a:t> the model prediction, but </a:t>
            </a:r>
            <a:r>
              <a:rPr lang="en-US" sz="2000" b="1" dirty="0"/>
              <a:t>lower far</a:t>
            </a:r>
            <a:r>
              <a:rPr lang="en-US" sz="2000" dirty="0"/>
              <a:t> from the model prediction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24651" y="6603152"/>
            <a:ext cx="14156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5 LikeDensLines.pdf</a:t>
            </a:r>
          </a:p>
        </p:txBody>
      </p:sp>
    </p:spTree>
    <p:extLst>
      <p:ext uri="{BB962C8B-B14F-4D97-AF65-F5344CB8AC3E}">
        <p14:creationId xmlns:p14="http://schemas.microsoft.com/office/powerpoint/2010/main" val="3389474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565" y="1307767"/>
            <a:ext cx="8211603" cy="4942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likelihood: SD = 15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03505" y="6209727"/>
            <a:ext cx="1572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Age (years)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-339684" y="3413935"/>
            <a:ext cx="16643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Length (cm)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30059" y="4626601"/>
            <a:ext cx="5609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When the standard deviation (sigma) is </a:t>
            </a:r>
            <a:r>
              <a:rPr lang="en-US" sz="2000" b="1" dirty="0"/>
              <a:t>bigger</a:t>
            </a:r>
            <a:r>
              <a:rPr lang="en-US" sz="2000" dirty="0"/>
              <a:t>, the likelihood is </a:t>
            </a:r>
            <a:r>
              <a:rPr lang="en-US" sz="2000" b="1" dirty="0"/>
              <a:t>lower near</a:t>
            </a:r>
            <a:r>
              <a:rPr lang="en-US" sz="2000" dirty="0"/>
              <a:t> the model prediction, but </a:t>
            </a:r>
            <a:r>
              <a:rPr lang="en-US" sz="2000" b="1" dirty="0"/>
              <a:t>higher far</a:t>
            </a:r>
            <a:r>
              <a:rPr lang="en-US" sz="2000" dirty="0"/>
              <a:t> from the model prediction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24651" y="6603152"/>
            <a:ext cx="14156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5 LikeDensLines.pdf</a:t>
            </a:r>
          </a:p>
        </p:txBody>
      </p:sp>
    </p:spTree>
    <p:extLst>
      <p:ext uri="{BB962C8B-B14F-4D97-AF65-F5344CB8AC3E}">
        <p14:creationId xmlns:p14="http://schemas.microsoft.com/office/powerpoint/2010/main" val="33894743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03076D3A-B988-4569-9172-0E6A3E846D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Probability vs. Likelihood</a:t>
            </a:r>
          </a:p>
        </p:txBody>
      </p:sp>
      <p:sp>
        <p:nvSpPr>
          <p:cNvPr id="22530" name="Rectangle 3">
            <a:extLst>
              <a:ext uri="{FF2B5EF4-FFF2-40B4-BE49-F238E27FC236}">
                <a16:creationId xmlns:a16="http://schemas.microsoft.com/office/drawing/2014/main" id="{59EB3490-01ED-4785-9A9D-059F972AF3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eaLnBrk="1" hangingPunct="1"/>
            <a:r>
              <a:rPr lang="en-US" altLang="en-US" dirty="0"/>
              <a:t>Mathematically, they are identical</a:t>
            </a:r>
          </a:p>
          <a:p>
            <a:pPr lvl="1" eaLnBrk="1" hangingPunct="1">
              <a:buFontTx/>
              <a:buNone/>
            </a:pPr>
            <a:r>
              <a:rPr lang="en-US" altLang="en-US" dirty="0"/>
              <a:t>		Likelihood(parameter | event) = P ( event | parameter)</a:t>
            </a:r>
          </a:p>
          <a:p>
            <a:pPr lvl="1"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In practice, they mean different things</a:t>
            </a:r>
          </a:p>
          <a:p>
            <a:pPr eaLnBrk="1" hangingPunct="1">
              <a:buFontTx/>
              <a:buNone/>
            </a:pPr>
            <a:endParaRPr lang="en-US" altLang="en-US" dirty="0"/>
          </a:p>
          <a:p>
            <a:pPr lvl="1" eaLnBrk="1" hangingPunct="1">
              <a:buFontTx/>
              <a:buNone/>
            </a:pPr>
            <a:r>
              <a:rPr lang="en-US" altLang="en-US" dirty="0"/>
              <a:t>Probability			Likelihood</a:t>
            </a:r>
          </a:p>
          <a:p>
            <a:pPr lvl="1" eaLnBrk="1" hangingPunct="1">
              <a:buFontTx/>
              <a:buNone/>
            </a:pPr>
            <a:r>
              <a:rPr lang="en-US" altLang="en-US" sz="2000" dirty="0"/>
              <a:t>Outcome is unknown		Outcome is known</a:t>
            </a:r>
          </a:p>
          <a:p>
            <a:pPr lvl="1" eaLnBrk="1" hangingPunct="1">
              <a:buFontTx/>
              <a:buNone/>
            </a:pPr>
            <a:r>
              <a:rPr lang="en-US" altLang="en-US" sz="2000" dirty="0"/>
              <a:t>PDF parameters known	PDF parameters unknown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F8433F-93CC-4235-871D-E47DDEBE1F67}"/>
              </a:ext>
            </a:extLst>
          </p:cNvPr>
          <p:cNvSpPr txBox="1"/>
          <p:nvPr/>
        </p:nvSpPr>
        <p:spPr>
          <a:xfrm>
            <a:off x="5579306" y="0"/>
            <a:ext cx="3564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credit: Tim Essington, FISH 454</a:t>
            </a:r>
          </a:p>
        </p:txBody>
      </p:sp>
    </p:spTree>
    <p:extLst>
      <p:ext uri="{BB962C8B-B14F-4D97-AF65-F5344CB8AC3E}">
        <p14:creationId xmlns:p14="http://schemas.microsoft.com/office/powerpoint/2010/main" val="34980823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11296037-A956-44A6-8F72-E76E4C0640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Maximum Likelihood Estimation</a:t>
            </a:r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F91B117B-32EB-4FDE-9E28-1ABCD57DAD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You want to estimate parameter values from data</a:t>
            </a:r>
          </a:p>
          <a:p>
            <a:pPr eaLnBrk="1" hangingPunct="1"/>
            <a:r>
              <a:rPr lang="en-US" altLang="en-US"/>
              <a:t>You can calculate the probability of the data for different parameter values</a:t>
            </a:r>
          </a:p>
          <a:p>
            <a:pPr eaLnBrk="1" hangingPunct="1"/>
            <a:r>
              <a:rPr lang="en-US" altLang="en-US"/>
              <a:t>It makes sense to choose the parameter value for which the observed data are as probable as possible</a:t>
            </a:r>
          </a:p>
          <a:p>
            <a:pPr lvl="2" eaLnBrk="1" hangingPunct="1"/>
            <a:r>
              <a:rPr lang="en-US" altLang="en-US"/>
              <a:t>This is the </a:t>
            </a:r>
            <a:r>
              <a:rPr lang="ja-JP" altLang="en-US"/>
              <a:t>“</a:t>
            </a:r>
            <a:r>
              <a:rPr lang="en-US" altLang="ja-JP"/>
              <a:t>Maximum Likelihood Estimate</a:t>
            </a:r>
            <a:r>
              <a:rPr lang="ja-JP" altLang="en-US"/>
              <a:t>”</a:t>
            </a:r>
            <a:endParaRPr lang="en-US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28E89A-D03B-4FD8-9061-1659A3554E85}"/>
              </a:ext>
            </a:extLst>
          </p:cNvPr>
          <p:cNvSpPr txBox="1"/>
          <p:nvPr/>
        </p:nvSpPr>
        <p:spPr>
          <a:xfrm>
            <a:off x="5579306" y="0"/>
            <a:ext cx="3564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credit: Tim Essington, FISH 454</a:t>
            </a:r>
          </a:p>
        </p:txBody>
      </p:sp>
    </p:spTree>
    <p:extLst>
      <p:ext uri="{BB962C8B-B14F-4D97-AF65-F5344CB8AC3E}">
        <p14:creationId xmlns:p14="http://schemas.microsoft.com/office/powerpoint/2010/main" val="25898446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D5B22CAD-B0D8-4168-8516-92214C7F95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What likelihood isn’</a:t>
            </a:r>
            <a:r>
              <a:rPr lang="en-US" altLang="ja-JP" dirty="0"/>
              <a:t>t</a:t>
            </a:r>
            <a:endParaRPr lang="en-US" altLang="en-US" dirty="0"/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B10D3305-4B77-4A75-A71C-A64117B77D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Likelihood does NOT give you the probability of the parameter value</a:t>
            </a:r>
          </a:p>
          <a:p>
            <a:pPr eaLnBrk="1" hangingPunct="1">
              <a:buFontTx/>
              <a:buNone/>
            </a:pPr>
            <a:r>
              <a:rPr lang="en-US" altLang="en-US" dirty="0"/>
              <a:t>		P (parameter | data ) </a:t>
            </a:r>
            <a:r>
              <a:rPr lang="en-US" altLang="en-US" dirty="0">
                <a:cs typeface="Arial" panose="020B0604020202020204" pitchFamily="34" charset="0"/>
              </a:rPr>
              <a:t>≠ P (data | parameter)</a:t>
            </a:r>
            <a:endParaRPr lang="en-US" altLang="en-US" dirty="0"/>
          </a:p>
          <a:p>
            <a:pPr eaLnBrk="1" hangingPunct="1"/>
            <a:r>
              <a:rPr lang="en-US" altLang="en-US" dirty="0"/>
              <a:t>So, when we say </a:t>
            </a:r>
            <a:r>
              <a:rPr lang="ja-JP" altLang="en-US" dirty="0"/>
              <a:t>“</a:t>
            </a:r>
            <a:r>
              <a:rPr lang="en-US" altLang="ja-JP" dirty="0"/>
              <a:t>maximum likelihood</a:t>
            </a:r>
            <a:r>
              <a:rPr lang="ja-JP" altLang="en-US" dirty="0"/>
              <a:t>”</a:t>
            </a:r>
            <a:r>
              <a:rPr lang="en-US" altLang="ja-JP" dirty="0"/>
              <a:t>, we </a:t>
            </a:r>
            <a:r>
              <a:rPr lang="en-US" altLang="ja-JP" u="sng" dirty="0"/>
              <a:t>aren’t</a:t>
            </a:r>
            <a:r>
              <a:rPr lang="en-US" altLang="ja-JP" dirty="0"/>
              <a:t> saying that the parameter value is most likely</a:t>
            </a:r>
          </a:p>
          <a:p>
            <a:pPr eaLnBrk="1" hangingPunct="1"/>
            <a:r>
              <a:rPr lang="en-US" altLang="en-US" dirty="0"/>
              <a:t>Instead, it means the </a:t>
            </a:r>
            <a:r>
              <a:rPr lang="en-US" altLang="en-US" i="1" dirty="0"/>
              <a:t>data</a:t>
            </a:r>
            <a:r>
              <a:rPr lang="en-US" altLang="en-US" dirty="0"/>
              <a:t> are most likely to have occurred given that value</a:t>
            </a:r>
            <a:endParaRPr lang="en-US" altLang="en-US" dirty="0"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FD3D78-B84D-4478-B9B9-C268C8A763B7}"/>
              </a:ext>
            </a:extLst>
          </p:cNvPr>
          <p:cNvSpPr txBox="1"/>
          <p:nvPr/>
        </p:nvSpPr>
        <p:spPr>
          <a:xfrm>
            <a:off x="5579306" y="0"/>
            <a:ext cx="3564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credit: Tim Essington, FISH 454</a:t>
            </a:r>
          </a:p>
        </p:txBody>
      </p:sp>
    </p:spTree>
    <p:extLst>
      <p:ext uri="{BB962C8B-B14F-4D97-AF65-F5344CB8AC3E}">
        <p14:creationId xmlns:p14="http://schemas.microsoft.com/office/powerpoint/2010/main" val="65833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 estimate (MLE)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every data point </a:t>
            </a:r>
            <a:r>
              <a:rPr lang="en-US" i="1" dirty="0" err="1"/>
              <a:t>L</a:t>
            </a:r>
            <a:r>
              <a:rPr lang="en-US" i="1" baseline="-25000" dirty="0" err="1"/>
              <a:t>i,obs</a:t>
            </a:r>
            <a:r>
              <a:rPr lang="en-US" dirty="0"/>
              <a:t>, calculate the </a:t>
            </a:r>
            <a:r>
              <a:rPr lang="en-US" b="1" dirty="0"/>
              <a:t>likelihood</a:t>
            </a:r>
            <a:r>
              <a:rPr lang="en-US" dirty="0"/>
              <a:t> from the normal distribution, given a VB-predicted length </a:t>
            </a:r>
            <a:r>
              <a:rPr lang="en-US" i="1" dirty="0" err="1"/>
              <a:t>L</a:t>
            </a:r>
            <a:r>
              <a:rPr lang="en-US" i="1" baseline="-25000" dirty="0" err="1"/>
              <a:t>i,pred</a:t>
            </a:r>
            <a:r>
              <a:rPr lang="en-US" dirty="0"/>
              <a:t>, and a standard deviation (</a:t>
            </a:r>
            <a:r>
              <a:rPr lang="en-US" dirty="0">
                <a:sym typeface="Symbol"/>
              </a:rPr>
              <a:t>)</a:t>
            </a:r>
          </a:p>
          <a:p>
            <a:endParaRPr lang="en-US" dirty="0">
              <a:sym typeface="Symbol"/>
            </a:endParaRPr>
          </a:p>
          <a:p>
            <a:endParaRPr lang="en-US" dirty="0">
              <a:sym typeface="Symbol"/>
            </a:endParaRPr>
          </a:p>
          <a:p>
            <a:r>
              <a:rPr lang="en-US" dirty="0"/>
              <a:t>The </a:t>
            </a:r>
            <a:r>
              <a:rPr lang="en-US" b="1" dirty="0"/>
              <a:t>total likelihood</a:t>
            </a:r>
            <a:r>
              <a:rPr lang="en-US" dirty="0"/>
              <a:t> of the model fit to the data is the </a:t>
            </a:r>
            <a:r>
              <a:rPr lang="en-US" b="1" dirty="0"/>
              <a:t>product</a:t>
            </a:r>
            <a:r>
              <a:rPr lang="en-US" dirty="0"/>
              <a:t> of each </a:t>
            </a:r>
            <a:r>
              <a:rPr lang="en-US" i="1" dirty="0"/>
              <a:t>L</a:t>
            </a:r>
            <a:r>
              <a:rPr lang="en-US" i="1" baseline="-25000" dirty="0"/>
              <a:t>i</a:t>
            </a:r>
            <a:r>
              <a:rPr lang="en-US" dirty="0"/>
              <a:t> value</a:t>
            </a:r>
          </a:p>
          <a:p>
            <a:pPr marL="0" indent="0">
              <a:buNone/>
            </a:pPr>
            <a:endParaRPr lang="en-US" sz="1000" dirty="0"/>
          </a:p>
          <a:p>
            <a:r>
              <a:rPr lang="en-US" dirty="0"/>
              <a:t>The </a:t>
            </a:r>
            <a:r>
              <a:rPr lang="en-US" b="1" dirty="0"/>
              <a:t>maximum likelihood estimates</a:t>
            </a:r>
            <a:r>
              <a:rPr lang="en-US" dirty="0"/>
              <a:t> are the values of </a:t>
            </a:r>
            <a:r>
              <a:rPr lang="en-US" i="1" dirty="0"/>
              <a:t>K</a:t>
            </a:r>
            <a:r>
              <a:rPr lang="en-US" dirty="0"/>
              <a:t>, </a:t>
            </a:r>
            <a:r>
              <a:rPr lang="en-US" i="1" dirty="0" err="1"/>
              <a:t>L</a:t>
            </a:r>
            <a:r>
              <a:rPr lang="en-US" i="1" baseline="-25000" dirty="0" err="1"/>
              <a:t>inf</a:t>
            </a:r>
            <a:r>
              <a:rPr lang="en-US" dirty="0"/>
              <a:t>, and </a:t>
            </a:r>
            <a:r>
              <a:rPr lang="en-US" dirty="0">
                <a:sym typeface="Symbol"/>
              </a:rPr>
              <a:t> that result in von–</a:t>
            </a:r>
            <a:r>
              <a:rPr lang="en-US" dirty="0" err="1">
                <a:sym typeface="Symbol"/>
              </a:rPr>
              <a:t>Bertalanffy</a:t>
            </a:r>
            <a:r>
              <a:rPr lang="en-US" dirty="0">
                <a:sym typeface="Symbol"/>
              </a:rPr>
              <a:t>-predicted lengths </a:t>
            </a:r>
            <a:r>
              <a:rPr lang="en-US" i="1" dirty="0" err="1">
                <a:sym typeface="Symbol"/>
              </a:rPr>
              <a:t>L</a:t>
            </a:r>
            <a:r>
              <a:rPr lang="en-US" i="1" baseline="-25000" dirty="0" err="1">
                <a:sym typeface="Symbol"/>
              </a:rPr>
              <a:t>i,pred</a:t>
            </a:r>
            <a:r>
              <a:rPr lang="en-US" dirty="0">
                <a:sym typeface="Symbol"/>
              </a:rPr>
              <a:t> that maximize the total likelihood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2078983"/>
              </p:ext>
            </p:extLst>
          </p:nvPr>
        </p:nvGraphicFramePr>
        <p:xfrm>
          <a:off x="2489200" y="2892425"/>
          <a:ext cx="3527425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6" name="Equation" r:id="rId3" imgW="2095200" imgH="609480" progId="Equation.DSMT4">
                  <p:embed/>
                </p:oleObj>
              </mc:Choice>
              <mc:Fallback>
                <p:oleObj name="Equation" r:id="rId3" imgW="2095200" imgH="609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9200" y="2892425"/>
                        <a:ext cx="3527425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8392993"/>
              </p:ext>
            </p:extLst>
          </p:nvPr>
        </p:nvGraphicFramePr>
        <p:xfrm>
          <a:off x="5268434" y="4228708"/>
          <a:ext cx="280035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7" name="Equation" r:id="rId5" imgW="1663560" imgH="431640" progId="Equation.DSMT4">
                  <p:embed/>
                </p:oleObj>
              </mc:Choice>
              <mc:Fallback>
                <p:oleObj name="Equation" r:id="rId5" imgW="16635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8434" y="4228708"/>
                        <a:ext cx="2800350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218065" y="2929382"/>
            <a:ext cx="2625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Equation for one data point’s horizontal line in the previous plots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2011" y="2929382"/>
            <a:ext cx="1934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This L is likelihood, not length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158409" y="3253563"/>
            <a:ext cx="330791" cy="1374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15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5" y="1962150"/>
            <a:ext cx="4286250" cy="2933700"/>
          </a:xfrm>
          <a:prstGeom prst="rect">
            <a:avLst/>
          </a:prstGeom>
        </p:spPr>
      </p:pic>
      <p:sp>
        <p:nvSpPr>
          <p:cNvPr id="5" name="Thought Bubble: Cloud 4"/>
          <p:cNvSpPr/>
          <p:nvPr/>
        </p:nvSpPr>
        <p:spPr>
          <a:xfrm>
            <a:off x="552890" y="1170178"/>
            <a:ext cx="2573079" cy="2158409"/>
          </a:xfrm>
          <a:prstGeom prst="cloudCallout">
            <a:avLst>
              <a:gd name="adj1" fmla="val 48244"/>
              <a:gd name="adj2" fmla="val 4067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Georgia" panose="02040502050405020303" pitchFamily="18" charset="0"/>
              </a:rPr>
              <a:t>DEEP BREATH</a:t>
            </a:r>
          </a:p>
        </p:txBody>
      </p:sp>
    </p:spTree>
    <p:extLst>
      <p:ext uri="{BB962C8B-B14F-4D97-AF65-F5344CB8AC3E}">
        <p14:creationId xmlns:p14="http://schemas.microsoft.com/office/powerpoint/2010/main" val="3945628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for-loop results, 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mean.norm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&lt;- function(n=c(5,10,15,30,50,100))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niter &lt;- length(n)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values &lt;- vector(length=niter)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for 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i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in 1:niter) {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   values[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i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] &lt;-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sd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rnorm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(n=n[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i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], mean=0,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sd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=1))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}</a:t>
            </a:r>
          </a:p>
          <a:p>
            <a:pPr marL="0" indent="0">
              <a:buNone/>
            </a:pPr>
            <a:endParaRPr lang="en-US" sz="2000" dirty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return(values)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}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mean.norm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36715" y="1840389"/>
            <a:ext cx="4619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Number of iterations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36715" y="2560066"/>
            <a:ext cx="4619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Create a vector to store the results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36715" y="3184759"/>
            <a:ext cx="4619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Loop from 1 to niter, </a:t>
            </a:r>
            <a:r>
              <a:rPr lang="en-US" b="1" dirty="0">
                <a:solidFill>
                  <a:srgbClr val="C00000"/>
                </a:solidFill>
              </a:rPr>
              <a:t>not </a:t>
            </a:r>
            <a:r>
              <a:rPr lang="en-US" dirty="0">
                <a:solidFill>
                  <a:srgbClr val="C00000"/>
                </a:solidFill>
              </a:rPr>
              <a:t>over the set in n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6999" y="3879026"/>
            <a:ext cx="346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Store in the </a:t>
            </a:r>
            <a:r>
              <a:rPr lang="en-US" dirty="0" err="1">
                <a:solidFill>
                  <a:srgbClr val="C00000"/>
                </a:solidFill>
              </a:rPr>
              <a:t>ith</a:t>
            </a:r>
            <a:r>
              <a:rPr lang="en-US" dirty="0">
                <a:solidFill>
                  <a:srgbClr val="C00000"/>
                </a:solidFill>
              </a:rPr>
              <a:t> element of values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74869" y="3402970"/>
            <a:ext cx="3575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Calculate using the </a:t>
            </a:r>
            <a:r>
              <a:rPr lang="en-US" dirty="0" err="1">
                <a:solidFill>
                  <a:srgbClr val="C00000"/>
                </a:solidFill>
              </a:rPr>
              <a:t>ith</a:t>
            </a:r>
            <a:r>
              <a:rPr lang="en-US" dirty="0">
                <a:solidFill>
                  <a:srgbClr val="C00000"/>
                </a:solidFill>
              </a:rPr>
              <a:t> element of n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474870" y="3692752"/>
            <a:ext cx="104663" cy="400327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36715" y="4876175"/>
            <a:ext cx="3575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Return the vector of answers</a:t>
            </a:r>
          </a:p>
        </p:txBody>
      </p:sp>
    </p:spTree>
    <p:extLst>
      <p:ext uri="{BB962C8B-B14F-4D97-AF65-F5344CB8AC3E}">
        <p14:creationId xmlns:p14="http://schemas.microsoft.com/office/powerpoint/2010/main" val="33303325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20795"/>
            <a:ext cx="8229600" cy="5207000"/>
          </a:xfrm>
        </p:spPr>
        <p:txBody>
          <a:bodyPr>
            <a:normAutofit/>
          </a:bodyPr>
          <a:lstStyle/>
          <a:p>
            <a:r>
              <a:rPr lang="en-US" dirty="0"/>
              <a:t>Products of likelihoods produce tiny numbers, such as 10</a:t>
            </a:r>
            <a:r>
              <a:rPr lang="en-US" baseline="30000" dirty="0"/>
              <a:t>-80</a:t>
            </a:r>
            <a:r>
              <a:rPr lang="en-US" dirty="0"/>
              <a:t>, that computers don’t handle very well</a:t>
            </a:r>
          </a:p>
          <a:p>
            <a:r>
              <a:rPr lang="en-US" dirty="0"/>
              <a:t>However, maximum likelihood estimates occur at the same values of </a:t>
            </a:r>
            <a:r>
              <a:rPr lang="en-US" i="1" dirty="0"/>
              <a:t>K</a:t>
            </a:r>
            <a:r>
              <a:rPr lang="en-US" dirty="0"/>
              <a:t>, </a:t>
            </a:r>
            <a:r>
              <a:rPr lang="en-US" i="1" dirty="0" err="1"/>
              <a:t>L</a:t>
            </a:r>
            <a:r>
              <a:rPr lang="en-US" i="1" baseline="-25000" dirty="0" err="1"/>
              <a:t>inf</a:t>
            </a:r>
            <a:r>
              <a:rPr lang="en-US" dirty="0"/>
              <a:t>, and </a:t>
            </a:r>
            <a:r>
              <a:rPr lang="en-US" dirty="0">
                <a:sym typeface="Symbol"/>
              </a:rPr>
              <a:t> </a:t>
            </a:r>
            <a:r>
              <a:rPr lang="en-US" dirty="0"/>
              <a:t>as the </a:t>
            </a:r>
            <a:r>
              <a:rPr lang="en-US" b="1" dirty="0"/>
              <a:t>minimum negative log-likelihood</a:t>
            </a:r>
          </a:p>
          <a:p>
            <a:r>
              <a:rPr lang="en-US" dirty="0"/>
              <a:t>Start with the normal likelihood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Take the negative log likelihood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Negative log-likelihood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4900535"/>
              </p:ext>
            </p:extLst>
          </p:nvPr>
        </p:nvGraphicFramePr>
        <p:xfrm>
          <a:off x="1452720" y="4120045"/>
          <a:ext cx="3527425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4" name="Equation" r:id="rId3" imgW="2095200" imgH="609480" progId="Equation.DSMT4">
                  <p:embed/>
                </p:oleObj>
              </mc:Choice>
              <mc:Fallback>
                <p:oleObj name="Equation" r:id="rId3" imgW="209520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52720" y="4120045"/>
                        <a:ext cx="3527425" cy="1025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3821237"/>
              </p:ext>
            </p:extLst>
          </p:nvPr>
        </p:nvGraphicFramePr>
        <p:xfrm>
          <a:off x="1419358" y="5658269"/>
          <a:ext cx="4817662" cy="871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5" name="Equation" r:id="rId5" imgW="2387520" imgH="431640" progId="Equation.DSMT4">
                  <p:embed/>
                </p:oleObj>
              </mc:Choice>
              <mc:Fallback>
                <p:oleObj name="Equation" r:id="rId5" imgW="23875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19358" y="5658269"/>
                        <a:ext cx="4817662" cy="871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732056" y="3297878"/>
            <a:ext cx="30976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The negative flips the curve so we look for a minimum instead of a maximum</a:t>
            </a:r>
          </a:p>
          <a:p>
            <a:r>
              <a:rPr lang="en-US" dirty="0">
                <a:solidFill>
                  <a:srgbClr val="C00000"/>
                </a:solidFill>
              </a:rPr>
              <a:t>The logarithm turns tiny numbers into usable numbers: </a:t>
            </a:r>
          </a:p>
          <a:p>
            <a:r>
              <a:rPr lang="en-US" dirty="0">
                <a:solidFill>
                  <a:srgbClr val="C00000"/>
                </a:solidFill>
              </a:rPr>
              <a:t>-</a:t>
            </a:r>
            <a:r>
              <a:rPr lang="en-US" dirty="0" err="1">
                <a:solidFill>
                  <a:srgbClr val="C00000"/>
                </a:solidFill>
              </a:rPr>
              <a:t>ln</a:t>
            </a:r>
            <a:r>
              <a:rPr lang="en-US" dirty="0">
                <a:solidFill>
                  <a:srgbClr val="C00000"/>
                </a:solidFill>
              </a:rPr>
              <a:t>(10</a:t>
            </a:r>
            <a:r>
              <a:rPr lang="en-US" baseline="30000" dirty="0">
                <a:solidFill>
                  <a:srgbClr val="C00000"/>
                </a:solidFill>
              </a:rPr>
              <a:t>-80</a:t>
            </a:r>
            <a:r>
              <a:rPr lang="en-US" dirty="0">
                <a:solidFill>
                  <a:srgbClr val="C00000"/>
                </a:solidFill>
              </a:rPr>
              <a:t>) = 184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33752" y="5445833"/>
            <a:ext cx="21959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Remember:</a:t>
            </a:r>
          </a:p>
          <a:p>
            <a:r>
              <a:rPr lang="en-US" dirty="0">
                <a:solidFill>
                  <a:srgbClr val="C00000"/>
                </a:solidFill>
              </a:rPr>
              <a:t>ln(a\b)=ln(a)-ln(b)</a:t>
            </a:r>
          </a:p>
          <a:p>
            <a:r>
              <a:rPr lang="en-US" dirty="0">
                <a:solidFill>
                  <a:srgbClr val="C00000"/>
                </a:solidFill>
              </a:rPr>
              <a:t>ln(ab)=ln(a)+ln(b)</a:t>
            </a:r>
          </a:p>
        </p:txBody>
      </p:sp>
    </p:spTree>
    <p:extLst>
      <p:ext uri="{BB962C8B-B14F-4D97-AF65-F5344CB8AC3E}">
        <p14:creationId xmlns:p14="http://schemas.microsoft.com/office/powerpoint/2010/main" val="41843708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20795"/>
            <a:ext cx="8229600" cy="5207000"/>
          </a:xfrm>
        </p:spPr>
        <p:txBody>
          <a:bodyPr>
            <a:normAutofit/>
          </a:bodyPr>
          <a:lstStyle/>
          <a:p>
            <a:r>
              <a:rPr lang="en-US" dirty="0"/>
              <a:t>The MLE is where the product of the likelihoods is highest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Now ln(x</a:t>
            </a:r>
            <a:r>
              <a:rPr lang="en-US" baseline="-25000" dirty="0"/>
              <a:t>1 </a:t>
            </a:r>
            <a:r>
              <a:rPr lang="en-US" dirty="0"/>
              <a:t>× x</a:t>
            </a:r>
            <a:r>
              <a:rPr lang="en-US" baseline="-25000" dirty="0"/>
              <a:t>2</a:t>
            </a:r>
            <a:r>
              <a:rPr lang="en-US" dirty="0"/>
              <a:t>×...) = ln(x</a:t>
            </a:r>
            <a:r>
              <a:rPr lang="en-US" baseline="-25000" dirty="0"/>
              <a:t>1</a:t>
            </a:r>
            <a:r>
              <a:rPr lang="en-US" dirty="0"/>
              <a:t>)+ln(x</a:t>
            </a:r>
            <a:r>
              <a:rPr lang="en-US" baseline="-25000" dirty="0"/>
              <a:t>2</a:t>
            </a:r>
            <a:r>
              <a:rPr lang="en-US" dirty="0"/>
              <a:t>)+..., therefore</a:t>
            </a:r>
          </a:p>
          <a:p>
            <a:endParaRPr lang="en-US" i="1" dirty="0"/>
          </a:p>
          <a:p>
            <a:endParaRPr lang="en-US" i="1" dirty="0"/>
          </a:p>
          <a:p>
            <a:r>
              <a:rPr lang="en-US" dirty="0"/>
              <a:t>Simplifying produces this equation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is the </a:t>
            </a:r>
            <a:r>
              <a:rPr lang="en-US" b="1" dirty="0"/>
              <a:t>normal negative log-likelihood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Product of likelihood, sum of -</a:t>
            </a:r>
            <a:r>
              <a:rPr lang="en-US" dirty="0" err="1"/>
              <a:t>ln</a:t>
            </a:r>
            <a:r>
              <a:rPr lang="en-US" i="1" dirty="0" err="1"/>
              <a:t>L</a:t>
            </a:r>
            <a:endParaRPr lang="en-US" i="1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1783308"/>
              </p:ext>
            </p:extLst>
          </p:nvPr>
        </p:nvGraphicFramePr>
        <p:xfrm>
          <a:off x="2430843" y="1813895"/>
          <a:ext cx="3998912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5" name="Equation" r:id="rId3" imgW="2374560" imgH="609480" progId="Equation.DSMT4">
                  <p:embed/>
                </p:oleObj>
              </mc:Choice>
              <mc:Fallback>
                <p:oleObj name="Equation" r:id="rId3" imgW="237456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30843" y="1813895"/>
                        <a:ext cx="3998912" cy="1025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9612911"/>
              </p:ext>
            </p:extLst>
          </p:nvPr>
        </p:nvGraphicFramePr>
        <p:xfrm>
          <a:off x="1128713" y="4948591"/>
          <a:ext cx="5172075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6" name="Equation" r:id="rId5" imgW="3073320" imgH="431640" progId="Equation.DSMT4">
                  <p:embed/>
                </p:oleObj>
              </mc:Choice>
              <mc:Fallback>
                <p:oleObj name="Equation" r:id="rId5" imgW="30733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28713" y="4948591"/>
                        <a:ext cx="5172075" cy="725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4557472" y="4979280"/>
            <a:ext cx="1727197" cy="69426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750337" y="4894694"/>
            <a:ext cx="231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This is the sum of squares! Note the residuals here </a:t>
            </a:r>
            <a:r>
              <a:rPr lang="en-US" i="1" dirty="0">
                <a:solidFill>
                  <a:srgbClr val="C00000"/>
                </a:solidFill>
              </a:rPr>
              <a:t>L</a:t>
            </a:r>
            <a:r>
              <a:rPr lang="en-US" i="1" baseline="-25000" dirty="0">
                <a:solidFill>
                  <a:srgbClr val="C00000"/>
                </a:solidFill>
              </a:rPr>
              <a:t>obs</a:t>
            </a:r>
            <a:r>
              <a:rPr lang="en-US" dirty="0">
                <a:solidFill>
                  <a:srgbClr val="C00000"/>
                </a:solidFill>
              </a:rPr>
              <a:t>-</a:t>
            </a:r>
            <a:r>
              <a:rPr lang="en-US" i="1" dirty="0" err="1">
                <a:solidFill>
                  <a:srgbClr val="C00000"/>
                </a:solidFill>
              </a:rPr>
              <a:t>L</a:t>
            </a:r>
            <a:r>
              <a:rPr lang="en-US" i="1" baseline="-25000" dirty="0" err="1">
                <a:solidFill>
                  <a:srgbClr val="C00000"/>
                </a:solidFill>
              </a:rPr>
              <a:t>pred</a:t>
            </a:r>
            <a:r>
              <a:rPr lang="en-US" dirty="0">
                <a:solidFill>
                  <a:srgbClr val="C00000"/>
                </a:solidFill>
              </a:rPr>
              <a:t> 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6290071" y="5079361"/>
            <a:ext cx="460265" cy="100082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2752680"/>
              </p:ext>
            </p:extLst>
          </p:nvPr>
        </p:nvGraphicFramePr>
        <p:xfrm>
          <a:off x="1933575" y="3307733"/>
          <a:ext cx="4938713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7" name="Equation" r:id="rId7" imgW="2933640" imgH="634680" progId="Equation.DSMT4">
                  <p:embed/>
                </p:oleObj>
              </mc:Choice>
              <mc:Fallback>
                <p:oleObj name="Equation" r:id="rId7" imgW="2933640" imgH="634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33575" y="3307733"/>
                        <a:ext cx="4938713" cy="1068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5665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–</a:t>
            </a:r>
            <a:r>
              <a:rPr lang="en-US" dirty="0" err="1"/>
              <a:t>ln</a:t>
            </a:r>
            <a:r>
              <a:rPr lang="en-US" i="1" dirty="0" err="1"/>
              <a:t>L</a:t>
            </a:r>
            <a:r>
              <a:rPr lang="en-US" i="1" baseline="-25000" dirty="0" err="1"/>
              <a:t>tot</a:t>
            </a:r>
            <a:r>
              <a:rPr lang="en-US" dirty="0"/>
              <a:t> in R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LA &lt;- read.csv(</a:t>
            </a:r>
            <a:r>
              <a:rPr lang="en-US" sz="2000" u="sng" dirty="0">
                <a:solidFill>
                  <a:srgbClr val="0000FF"/>
                </a:solidFill>
                <a:latin typeface="Lucida Console"/>
              </a:rPr>
              <a:t>filename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Ages&lt;-LA[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LA$Gender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==</a:t>
            </a:r>
            <a:r>
              <a:rPr lang="en-US" sz="2000" u="sng" dirty="0">
                <a:solidFill>
                  <a:srgbClr val="0000FF"/>
                </a:solidFill>
                <a:latin typeface="Lucida Console"/>
              </a:rPr>
              <a:t>gender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,]$Ages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Lengths&lt;-LA[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LA$Gender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==</a:t>
            </a:r>
            <a:r>
              <a:rPr lang="en-US" sz="2000" u="sng" dirty="0">
                <a:solidFill>
                  <a:srgbClr val="0000FF"/>
                </a:solidFill>
                <a:latin typeface="Lucida Console"/>
              </a:rPr>
              <a:t>gender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,]$Lengths</a:t>
            </a:r>
          </a:p>
          <a:p>
            <a:pPr marL="0" indent="0">
              <a:buNone/>
            </a:pPr>
            <a:endParaRPr lang="en-US" sz="2000" dirty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model.predL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&lt;- </a:t>
            </a:r>
            <a:r>
              <a:rPr lang="en-US" sz="2000" u="sng" dirty="0" err="1">
                <a:solidFill>
                  <a:srgbClr val="0000FF"/>
                </a:solidFill>
                <a:latin typeface="Lucida Console"/>
              </a:rPr>
              <a:t>Linfinity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*(1-exp(-</a:t>
            </a:r>
            <a:r>
              <a:rPr lang="en-US" sz="2000" u="sng" dirty="0">
                <a:solidFill>
                  <a:srgbClr val="0000FF"/>
                </a:solidFill>
                <a:latin typeface="Lucida Console"/>
              </a:rPr>
              <a:t>K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*ages))</a:t>
            </a:r>
          </a:p>
          <a:p>
            <a:pPr marL="0" indent="0">
              <a:buNone/>
            </a:pPr>
            <a:endParaRPr lang="en-US" sz="2000" dirty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ndata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&lt;- length(ages)</a:t>
            </a:r>
          </a:p>
          <a:p>
            <a:pPr marL="0" indent="0">
              <a:buNone/>
            </a:pPr>
            <a:endParaRPr lang="en-US" sz="2000" dirty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NLL &lt;- 0.5*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ndata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*log(2*pi) +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ndata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*log(</a:t>
            </a:r>
            <a:r>
              <a:rPr lang="en-US" sz="2000" u="sng" dirty="0">
                <a:solidFill>
                  <a:srgbClr val="0000FF"/>
                </a:solidFill>
                <a:latin typeface="Lucida Console"/>
              </a:rPr>
              <a:t>sigma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) +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 1/(2*sigma*sigma) * sum((lengths-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model.predL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)^2)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0375" y="1482753"/>
            <a:ext cx="708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Read in the data and extract the lengths and ages for one gender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0374" y="2984007"/>
            <a:ext cx="8147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Use VB model to calculate predicted lengths (ages is a vector)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0374" y="3748282"/>
            <a:ext cx="8147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What is n? The number of data points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0374" y="4471613"/>
            <a:ext cx="8147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Calculate the negative log-likelihood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37528" y="1978926"/>
            <a:ext cx="2095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 parameters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997249" y="1972221"/>
            <a:ext cx="2799336" cy="19777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1"/>
          </p:cNvCxnSpPr>
          <p:nvPr/>
        </p:nvCxnSpPr>
        <p:spPr>
          <a:xfrm flipH="1">
            <a:off x="4107976" y="2163592"/>
            <a:ext cx="2729552" cy="1019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838025" y="2164080"/>
            <a:ext cx="2989495" cy="117746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600861" y="2171700"/>
            <a:ext cx="1226659" cy="118576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1"/>
          </p:cNvCxnSpPr>
          <p:nvPr/>
        </p:nvCxnSpPr>
        <p:spPr>
          <a:xfrm>
            <a:off x="6837528" y="2163592"/>
            <a:ext cx="68240" cy="265406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18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5" y="1962150"/>
            <a:ext cx="4286250" cy="2933700"/>
          </a:xfrm>
          <a:prstGeom prst="rect">
            <a:avLst/>
          </a:prstGeom>
        </p:spPr>
      </p:pic>
      <p:sp>
        <p:nvSpPr>
          <p:cNvPr id="5" name="Thought Bubble: Cloud 4"/>
          <p:cNvSpPr/>
          <p:nvPr/>
        </p:nvSpPr>
        <p:spPr>
          <a:xfrm>
            <a:off x="552890" y="1170178"/>
            <a:ext cx="2573079" cy="2158409"/>
          </a:xfrm>
          <a:prstGeom prst="cloudCallout">
            <a:avLst>
              <a:gd name="adj1" fmla="val 48244"/>
              <a:gd name="adj2" fmla="val 4067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Georgia" panose="02040502050405020303" pitchFamily="18" charset="0"/>
              </a:rPr>
              <a:t>DEEP BREATH</a:t>
            </a:r>
          </a:p>
        </p:txBody>
      </p:sp>
    </p:spTree>
    <p:extLst>
      <p:ext uri="{BB962C8B-B14F-4D97-AF65-F5344CB8AC3E}">
        <p14:creationId xmlns:p14="http://schemas.microsoft.com/office/powerpoint/2010/main" val="11215742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sz="3200" dirty="0">
                <a:latin typeface="Lucida Console" panose="020B0609040504020204" pitchFamily="49" charset="0"/>
              </a:rPr>
              <a:t>manipulate()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 "manipulate" has a function 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manipulate()</a:t>
            </a:r>
            <a:r>
              <a:rPr lang="en-US" dirty="0"/>
              <a:t> which allows the user to create interactive plots in RStudio (and sadly only RStudio)</a:t>
            </a:r>
          </a:p>
          <a:p>
            <a:r>
              <a:rPr lang="en-US" dirty="0"/>
              <a:t>Each argument in the function must be called in exactly the same order in 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manipulate()</a:t>
            </a:r>
          </a:p>
          <a:p>
            <a:r>
              <a:rPr lang="en-US" dirty="0"/>
              <a:t>You can use 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sliders</a:t>
            </a:r>
            <a:r>
              <a:rPr lang="en-US" dirty="0"/>
              <a:t>, 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pickers</a:t>
            </a:r>
            <a:r>
              <a:rPr lang="en-US" dirty="0"/>
              <a:t>, and 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checkboxes</a:t>
            </a:r>
            <a:r>
              <a:rPr lang="en-US" dirty="0"/>
              <a:t> to allow </a:t>
            </a:r>
            <a:r>
              <a:rPr lang="en-US"/>
              <a:t>the user </a:t>
            </a:r>
            <a:r>
              <a:rPr lang="en-US" dirty="0"/>
              <a:t>to choose different values for the function arguments</a:t>
            </a:r>
          </a:p>
          <a:p>
            <a:r>
              <a:rPr lang="en-US" dirty="0"/>
              <a:t>The function is then rerun and the results plotted with the new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3588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 used </a:t>
            </a:r>
            <a:r>
              <a:rPr lang="en-US" sz="3200" dirty="0">
                <a:latin typeface="Lucida Console" panose="020B0609040504020204" pitchFamily="49" charset="0"/>
              </a:rPr>
              <a:t>manipulate()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VB.like.sliders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&lt;- function(gender,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Linfinity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, K,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     sigma,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add.curve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add.lines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) {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#make plot, calculate NLL, report NLL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manipulate(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VB.like.sliders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(gender,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Linfinity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, 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            K, sigma,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add.curve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add.lines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), 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gender    = picker("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Male","Female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"),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Linfinity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= slider(min=40, max=120, 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                   initial=90, step=0.001), 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K         = slider(min=0.05, max=0.7,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                   initial=0.3, step=0.001),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sigma     = slider(min=2, max=30, 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                   initial=7, step=0.001),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add.curve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= checkbox(TRUE, "Add curve"),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add.lines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= checkbox(TRUE, "Add lines"))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B973B2-099E-4CE8-BC90-E57B41B4EE87}"/>
              </a:ext>
            </a:extLst>
          </p:cNvPr>
          <p:cNvSpPr/>
          <p:nvPr/>
        </p:nvSpPr>
        <p:spPr>
          <a:xfrm>
            <a:off x="6831764" y="0"/>
            <a:ext cx="2312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Lecture 5 </a:t>
            </a:r>
            <a:r>
              <a:rPr lang="en-US" dirty="0" err="1"/>
              <a:t>manipulate.r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9594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1"/>
          <a:stretch/>
        </p:blipFill>
        <p:spPr bwMode="auto">
          <a:xfrm>
            <a:off x="165882" y="545910"/>
            <a:ext cx="8882583" cy="5841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3302758" y="1105469"/>
            <a:ext cx="341194" cy="38213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1888" y="354843"/>
            <a:ext cx="2156346" cy="7096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188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Group class activity to find the lowest possible total negative log-likelihood (males)</a:t>
            </a:r>
          </a:p>
          <a:p>
            <a:r>
              <a:rPr lang="en-US" dirty="0"/>
              <a:t>Use RStudio and package </a:t>
            </a:r>
            <a:r>
              <a:rPr lang="en-US" sz="2000" dirty="0">
                <a:latin typeface="Lucida Console" panose="020B0609040504020204" pitchFamily="49" charset="0"/>
              </a:rPr>
              <a:t>manipulate</a:t>
            </a:r>
            <a:r>
              <a:rPr lang="en-US" dirty="0"/>
              <a:t> to run the code in "Lecture 5 </a:t>
            </a:r>
            <a:r>
              <a:rPr lang="en-US" dirty="0" err="1"/>
              <a:t>manipulate.r</a:t>
            </a:r>
            <a:r>
              <a:rPr lang="en-US" dirty="0"/>
              <a:t>"</a:t>
            </a:r>
          </a:p>
          <a:p>
            <a:r>
              <a:rPr lang="en-US" dirty="0"/>
              <a:t>Play with the sliders for </a:t>
            </a:r>
            <a:r>
              <a:rPr lang="en-US" i="1" dirty="0"/>
              <a:t>K</a:t>
            </a:r>
            <a:r>
              <a:rPr lang="en-US" dirty="0"/>
              <a:t>, </a:t>
            </a:r>
            <a:r>
              <a:rPr lang="en-US" i="1" dirty="0" err="1"/>
              <a:t>L</a:t>
            </a:r>
            <a:r>
              <a:rPr lang="en-US" i="1" baseline="-25000" dirty="0" err="1"/>
              <a:t>inf</a:t>
            </a:r>
            <a:r>
              <a:rPr lang="en-US" dirty="0"/>
              <a:t>, and </a:t>
            </a:r>
            <a:r>
              <a:rPr lang="en-US" dirty="0">
                <a:sym typeface="Symbol"/>
              </a:rPr>
              <a:t> to find values that produce the smallest possible negative log-likelihood, -</a:t>
            </a:r>
            <a:r>
              <a:rPr lang="en-US" dirty="0" err="1">
                <a:sym typeface="Symbol"/>
              </a:rPr>
              <a:t>ln</a:t>
            </a:r>
            <a:r>
              <a:rPr lang="en-US" i="1" dirty="0" err="1">
                <a:sym typeface="Symbol"/>
              </a:rPr>
              <a:t>L</a:t>
            </a:r>
            <a:r>
              <a:rPr lang="en-US" i="1" baseline="-25000" dirty="0" err="1">
                <a:sym typeface="Symbol"/>
              </a:rPr>
              <a:t>tot</a:t>
            </a:r>
            <a:endParaRPr lang="en-US" i="1" baseline="-25000" dirty="0">
              <a:sym typeface="Symbol"/>
            </a:endParaRPr>
          </a:p>
          <a:p>
            <a:r>
              <a:rPr lang="en-US" dirty="0">
                <a:sym typeface="Symbol"/>
              </a:rPr>
              <a:t>If you find a better value, go to the board and write down the values you found for </a:t>
            </a:r>
            <a:r>
              <a:rPr lang="en-US" i="1" dirty="0"/>
              <a:t>K</a:t>
            </a:r>
            <a:r>
              <a:rPr lang="en-US" dirty="0"/>
              <a:t>, </a:t>
            </a:r>
            <a:r>
              <a:rPr lang="en-US" i="1" dirty="0" err="1"/>
              <a:t>L</a:t>
            </a:r>
            <a:r>
              <a:rPr lang="en-US" i="1" baseline="-25000" dirty="0" err="1"/>
              <a:t>inf</a:t>
            </a:r>
            <a:r>
              <a:rPr lang="en-US" dirty="0"/>
              <a:t>, </a:t>
            </a:r>
            <a:r>
              <a:rPr lang="en-US" dirty="0">
                <a:sym typeface="Symbol"/>
              </a:rPr>
              <a:t>, and -</a:t>
            </a:r>
            <a:r>
              <a:rPr lang="en-US" dirty="0" err="1">
                <a:sym typeface="Symbol"/>
              </a:rPr>
              <a:t>ln</a:t>
            </a:r>
            <a:r>
              <a:rPr lang="en-US" i="1" dirty="0" err="1">
                <a:sym typeface="Symbol"/>
              </a:rPr>
              <a:t>L</a:t>
            </a:r>
            <a:r>
              <a:rPr lang="en-US" i="1" baseline="-25000" dirty="0" err="1">
                <a:sym typeface="Symbol"/>
              </a:rPr>
              <a:t>tot</a:t>
            </a:r>
            <a:r>
              <a:rPr lang="en-US" dirty="0">
                <a:sym typeface="Symbo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92376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509" y="795179"/>
            <a:ext cx="7663443" cy="49231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96825" y="5718360"/>
            <a:ext cx="609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Number of samples from </a:t>
            </a:r>
            <a:r>
              <a:rPr lang="en-US" sz="2400" dirty="0" err="1"/>
              <a:t>rnorm</a:t>
            </a:r>
            <a:r>
              <a:rPr lang="en-US" sz="2400" dirty="0"/>
              <a:t>(mean=0, </a:t>
            </a:r>
            <a:r>
              <a:rPr lang="en-US" sz="2400" dirty="0" err="1"/>
              <a:t>sd</a:t>
            </a:r>
            <a:r>
              <a:rPr lang="en-US" sz="2400" dirty="0"/>
              <a:t>=1)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-444286" y="2732870"/>
            <a:ext cx="1928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SD of samples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12A2E06-2F4F-43BD-A986-DA85D0721C8B}"/>
              </a:ext>
            </a:extLst>
          </p:cNvPr>
          <p:cNvSpPr/>
          <p:nvPr/>
        </p:nvSpPr>
        <p:spPr>
          <a:xfrm>
            <a:off x="2978362" y="308643"/>
            <a:ext cx="3531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/>
              </a:rPr>
              <a:t>plot(</a:t>
            </a:r>
            <a:r>
              <a:rPr lang="en-US" dirty="0" err="1">
                <a:solidFill>
                  <a:srgbClr val="0000FF"/>
                </a:solidFill>
                <a:latin typeface="Lucida Console"/>
              </a:rPr>
              <a:t>mean.norm</a:t>
            </a:r>
            <a:r>
              <a:rPr lang="en-US" dirty="0">
                <a:solidFill>
                  <a:srgbClr val="0000FF"/>
                </a:solidFill>
                <a:latin typeface="Lucida Console"/>
              </a:rPr>
              <a:t>(n=2:500))</a:t>
            </a:r>
          </a:p>
        </p:txBody>
      </p:sp>
    </p:spTree>
    <p:extLst>
      <p:ext uri="{BB962C8B-B14F-4D97-AF65-F5344CB8AC3E}">
        <p14:creationId xmlns:p14="http://schemas.microsoft.com/office/powerpoint/2010/main" val="617271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for-loop results,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467" y="1447800"/>
            <a:ext cx="8712199" cy="5105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mean.norm.mat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&lt;- function(n=c(5,10,15,30,50,100),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                      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nrep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=100)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niter &lt;- length(n)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values &lt;- matrix(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nrow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=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nrep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ncol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=niter)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for 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i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in 1:nrep)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 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   for (j in 1:niter) {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      values[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i,j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] &lt;-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sd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rnorm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(n=n[j], mean=0,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sd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=1))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 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return(values)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x &lt;-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mean.norm.mat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nrep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=1000)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6573" y="2551599"/>
            <a:ext cx="4619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Create a </a:t>
            </a:r>
            <a:r>
              <a:rPr lang="en-US" b="1" dirty="0">
                <a:solidFill>
                  <a:srgbClr val="C00000"/>
                </a:solidFill>
              </a:rPr>
              <a:t>matrix</a:t>
            </a:r>
            <a:r>
              <a:rPr lang="en-US" dirty="0">
                <a:solidFill>
                  <a:srgbClr val="C00000"/>
                </a:solidFill>
              </a:rPr>
              <a:t> to store the results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36965" y="5123825"/>
            <a:ext cx="3575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Return the matrix of answers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33049" y="3523583"/>
            <a:ext cx="4619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Add another loop for </a:t>
            </a:r>
            <a:r>
              <a:rPr lang="en-US" dirty="0" err="1">
                <a:solidFill>
                  <a:srgbClr val="C00000"/>
                </a:solidFill>
              </a:rPr>
              <a:t>nrep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66950" y="6485858"/>
            <a:ext cx="687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Side note: this is not necessarily the fastest way to program this</a:t>
            </a:r>
          </a:p>
        </p:txBody>
      </p:sp>
    </p:spTree>
    <p:extLst>
      <p:ext uri="{BB962C8B-B14F-4D97-AF65-F5344CB8AC3E}">
        <p14:creationId xmlns:p14="http://schemas.microsoft.com/office/powerpoint/2010/main" val="3217188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52500"/>
            <a:ext cx="7894810" cy="5729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/>
              <a:t>Histogram of standard deviations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42290" y="1173639"/>
            <a:ext cx="88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n = 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42290" y="2059464"/>
            <a:ext cx="88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n = 10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42290" y="2869089"/>
            <a:ext cx="88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n = 15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42290" y="3807528"/>
            <a:ext cx="88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n = 30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442290" y="4674303"/>
            <a:ext cx="88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n = 50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442290" y="5531553"/>
            <a:ext cx="88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n = 100</a:t>
            </a:r>
          </a:p>
        </p:txBody>
      </p:sp>
    </p:spTree>
    <p:extLst>
      <p:ext uri="{BB962C8B-B14F-4D97-AF65-F5344CB8AC3E}">
        <p14:creationId xmlns:p14="http://schemas.microsoft.com/office/powerpoint/2010/main" val="2045398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5" y="1962150"/>
            <a:ext cx="4286250" cy="2933700"/>
          </a:xfrm>
          <a:prstGeom prst="rect">
            <a:avLst/>
          </a:prstGeom>
        </p:spPr>
      </p:pic>
      <p:sp>
        <p:nvSpPr>
          <p:cNvPr id="5" name="Thought Bubble: Cloud 4"/>
          <p:cNvSpPr/>
          <p:nvPr/>
        </p:nvSpPr>
        <p:spPr>
          <a:xfrm>
            <a:off x="552890" y="1170178"/>
            <a:ext cx="2573079" cy="2158409"/>
          </a:xfrm>
          <a:prstGeom prst="cloudCallout">
            <a:avLst>
              <a:gd name="adj1" fmla="val 48244"/>
              <a:gd name="adj2" fmla="val 4067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Georgia" panose="02040502050405020303" pitchFamily="18" charset="0"/>
              </a:rPr>
              <a:t>DEEP BREATH</a:t>
            </a:r>
          </a:p>
        </p:txBody>
      </p:sp>
    </p:spTree>
    <p:extLst>
      <p:ext uri="{BB962C8B-B14F-4D97-AF65-F5344CB8AC3E}">
        <p14:creationId xmlns:p14="http://schemas.microsoft.com/office/powerpoint/2010/main" val="1540998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models to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25438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Scenario: the length (</a:t>
            </a:r>
            <a:r>
              <a:rPr lang="en-US" i="1" dirty="0"/>
              <a:t>L</a:t>
            </a:r>
            <a:r>
              <a:rPr lang="en-US" dirty="0"/>
              <a:t>) of a fish is related to its age (</a:t>
            </a:r>
            <a:r>
              <a:rPr lang="en-US" i="1" dirty="0"/>
              <a:t>a</a:t>
            </a:r>
            <a:r>
              <a:rPr lang="en-US" dirty="0"/>
              <a:t>) according to the von </a:t>
            </a:r>
            <a:r>
              <a:rPr lang="en-US" dirty="0" err="1"/>
              <a:t>Bertalanffy</a:t>
            </a:r>
            <a:r>
              <a:rPr lang="en-US" dirty="0"/>
              <a:t> growth curve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     is the asymptotic maximum length in cm, </a:t>
            </a:r>
            <a:r>
              <a:rPr lang="en-US" i="1" dirty="0"/>
              <a:t>K</a:t>
            </a:r>
            <a:r>
              <a:rPr lang="en-US" dirty="0"/>
              <a:t> is the growth rate, and </a:t>
            </a:r>
            <a:r>
              <a:rPr lang="en-US" i="1" dirty="0"/>
              <a:t>t</a:t>
            </a:r>
            <a:r>
              <a:rPr lang="en-US" i="1" baseline="-25000" dirty="0"/>
              <a:t>0</a:t>
            </a:r>
            <a:r>
              <a:rPr lang="en-US" dirty="0"/>
              <a:t> is the age at zero length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5199700"/>
              </p:ext>
            </p:extLst>
          </p:nvPr>
        </p:nvGraphicFramePr>
        <p:xfrm>
          <a:off x="1597124" y="2360613"/>
          <a:ext cx="6275388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" name="Equation" r:id="rId3" imgW="2666880" imgH="253800" progId="Equation.DSMT4">
                  <p:embed/>
                </p:oleObj>
              </mc:Choice>
              <mc:Fallback>
                <p:oleObj name="Equation" r:id="rId3" imgW="2666880" imgH="253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7124" y="2360613"/>
                        <a:ext cx="6275388" cy="606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951332"/>
              </p:ext>
            </p:extLst>
          </p:nvPr>
        </p:nvGraphicFramePr>
        <p:xfrm>
          <a:off x="1507035" y="2929512"/>
          <a:ext cx="362709" cy="50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" name="Equation" r:id="rId5" imgW="164880" imgH="228600" progId="Equation.DSMT4">
                  <p:embed/>
                </p:oleObj>
              </mc:Choice>
              <mc:Fallback>
                <p:oleObj name="Equation" r:id="rId5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07035" y="2929512"/>
                        <a:ext cx="362709" cy="502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384" y="3991623"/>
            <a:ext cx="5527344" cy="2707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152632" y="5581931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Males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86649" y="5581931"/>
            <a:ext cx="968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Females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87D55E-A007-4FA1-B242-D49DDCA08376}"/>
              </a:ext>
            </a:extLst>
          </p:cNvPr>
          <p:cNvSpPr txBox="1"/>
          <p:nvPr/>
        </p:nvSpPr>
        <p:spPr>
          <a:xfrm>
            <a:off x="6400801" y="2396545"/>
            <a:ext cx="18115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472554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possible model fit (males)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91" y="1173705"/>
            <a:ext cx="7536878" cy="5008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408225" y="6223375"/>
            <a:ext cx="1572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Age (years)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-134964" y="3427583"/>
            <a:ext cx="16643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Length (cm)</a:t>
            </a:r>
          </a:p>
        </p:txBody>
      </p:sp>
      <p:sp>
        <p:nvSpPr>
          <p:cNvPr id="4" name="Rectangle 3"/>
          <p:cNvSpPr/>
          <p:nvPr/>
        </p:nvSpPr>
        <p:spPr>
          <a:xfrm>
            <a:off x="4121627" y="4244454"/>
            <a:ext cx="3084394" cy="11600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882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13496</TotalTime>
  <Words>2079</Words>
  <Application>Microsoft Office PowerPoint</Application>
  <PresentationFormat>On-screen Show (4:3)</PresentationFormat>
  <Paragraphs>273</Paragraphs>
  <Slides>37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Calibri</vt:lpstr>
      <vt:lpstr>Lucida Console</vt:lpstr>
      <vt:lpstr>Arial</vt:lpstr>
      <vt:lpstr>Georgia</vt:lpstr>
      <vt:lpstr>Office Theme</vt:lpstr>
      <vt:lpstr>Equation</vt:lpstr>
      <vt:lpstr>Lecture 4 Introduction to maximum  likelihood estimation</vt:lpstr>
      <vt:lpstr>More on loops</vt:lpstr>
      <vt:lpstr>Storing for-loop results, vector</vt:lpstr>
      <vt:lpstr>PowerPoint Presentation</vt:lpstr>
      <vt:lpstr>Storing for-loop results, matrix</vt:lpstr>
      <vt:lpstr>Histogram of standard deviations</vt:lpstr>
      <vt:lpstr>PowerPoint Presentation</vt:lpstr>
      <vt:lpstr>Fitting models to data</vt:lpstr>
      <vt:lpstr>One possible model fit (males)</vt:lpstr>
      <vt:lpstr>Questions to answer</vt:lpstr>
      <vt:lpstr>What is maximum likelihood?</vt:lpstr>
      <vt:lpstr>Simplifying the problem</vt:lpstr>
      <vt:lpstr>Data, parameters, and error</vt:lpstr>
      <vt:lpstr>In-class exercise 1</vt:lpstr>
      <vt:lpstr>Simple plot (no beautification)</vt:lpstr>
      <vt:lpstr>Beautified</vt:lpstr>
      <vt:lpstr>How do we define “best fit”</vt:lpstr>
      <vt:lpstr>Residuals (vertical lines)</vt:lpstr>
      <vt:lpstr>One possible model fit (males)</vt:lpstr>
      <vt:lpstr>Normal likelihoods</vt:lpstr>
      <vt:lpstr>Zoom in...</vt:lpstr>
      <vt:lpstr>Normal likelihood: SD = 10</vt:lpstr>
      <vt:lpstr>Normal likelihood: SD = 7</vt:lpstr>
      <vt:lpstr>Normal likelihood: SD = 15</vt:lpstr>
      <vt:lpstr>Probability vs. Likelihood</vt:lpstr>
      <vt:lpstr>Maximum Likelihood Estimation</vt:lpstr>
      <vt:lpstr>What likelihood isn’t</vt:lpstr>
      <vt:lpstr>Maximum likelihood estimate (MLE)</vt:lpstr>
      <vt:lpstr>PowerPoint Presentation</vt:lpstr>
      <vt:lpstr>Negative log-likelihood</vt:lpstr>
      <vt:lpstr>Product of likelihood, sum of -lnL</vt:lpstr>
      <vt:lpstr>Calculating –lnLtot in R code</vt:lpstr>
      <vt:lpstr>PowerPoint Presentation</vt:lpstr>
      <vt:lpstr>Using manipulate() </vt:lpstr>
      <vt:lpstr>How I used manipulate()</vt:lpstr>
      <vt:lpstr>PowerPoint Presentation</vt:lpstr>
      <vt:lpstr>Practice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FISH 552 Introduction to R Programming</dc:title>
  <dc:creator>Trevor Branch</dc:creator>
  <cp:lastModifiedBy>Kristin PJ</cp:lastModifiedBy>
  <cp:revision>686</cp:revision>
  <dcterms:created xsi:type="dcterms:W3CDTF">2013-09-18T21:00:03Z</dcterms:created>
  <dcterms:modified xsi:type="dcterms:W3CDTF">2019-11-06T05:48:49Z</dcterms:modified>
</cp:coreProperties>
</file>