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597" r:id="rId3"/>
    <p:sldId id="535" r:id="rId4"/>
    <p:sldId id="536" r:id="rId5"/>
    <p:sldId id="257" r:id="rId6"/>
    <p:sldId id="258" r:id="rId7"/>
    <p:sldId id="563" r:id="rId8"/>
    <p:sldId id="598" r:id="rId9"/>
    <p:sldId id="259" r:id="rId10"/>
    <p:sldId id="599" r:id="rId11"/>
    <p:sldId id="554" r:id="rId12"/>
    <p:sldId id="556" r:id="rId13"/>
    <p:sldId id="550" r:id="rId14"/>
    <p:sldId id="564" r:id="rId15"/>
    <p:sldId id="565" r:id="rId16"/>
    <p:sldId id="585" r:id="rId17"/>
    <p:sldId id="567" r:id="rId18"/>
    <p:sldId id="593" r:id="rId19"/>
    <p:sldId id="586" r:id="rId20"/>
    <p:sldId id="587" r:id="rId21"/>
    <p:sldId id="596" r:id="rId22"/>
    <p:sldId id="588" r:id="rId23"/>
    <p:sldId id="589" r:id="rId24"/>
    <p:sldId id="591" r:id="rId25"/>
    <p:sldId id="600" r:id="rId26"/>
    <p:sldId id="592" r:id="rId27"/>
    <p:sldId id="594" r:id="rId28"/>
    <p:sldId id="59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4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86A90-5B72-4336-A27F-3CB3E1153E2A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C05FC-3C3B-43AB-83AC-C80B1FCE3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3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66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2873-51CE-49DA-B98E-BAD067B56C8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5</a:t>
            </a:r>
            <a:br>
              <a:rPr lang="en-US" dirty="0"/>
            </a:br>
            <a:r>
              <a:rPr lang="en-US" dirty="0"/>
              <a:t>More maximum </a:t>
            </a:r>
            <a:br>
              <a:rPr lang="en-US" dirty="0"/>
            </a:br>
            <a:r>
              <a:rPr lang="en-US" dirty="0"/>
              <a:t>likelihood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4453489"/>
            <a:ext cx="67437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Kristin Privitera-Johnson</a:t>
            </a:r>
          </a:p>
          <a:p>
            <a:r>
              <a:rPr lang="en-US" dirty="0"/>
              <a:t>FISH 553 Advanced R</a:t>
            </a:r>
          </a:p>
          <a:p>
            <a:r>
              <a:rPr lang="en-US" dirty="0"/>
              <a:t>School of Aquatic and Fishery Sciences</a:t>
            </a:r>
          </a:p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93842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99A8DEC-B412-4A56-919D-AB519FEFC7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10" y="546507"/>
            <a:ext cx="8070980" cy="57649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B47238-0C82-4519-9EC6-1F81433BA5BF}"/>
              </a:ext>
            </a:extLst>
          </p:cNvPr>
          <p:cNvSpPr txBox="1"/>
          <p:nvPr/>
        </p:nvSpPr>
        <p:spPr>
          <a:xfrm>
            <a:off x="0" y="568773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Predict how different values of L</a:t>
            </a:r>
            <a:r>
              <a:rPr lang="en-US" sz="3200" baseline="-25000" dirty="0"/>
              <a:t>∞</a:t>
            </a:r>
            <a:r>
              <a:rPr lang="en-US" sz="3200" dirty="0"/>
              <a:t> and K influence how likely the data we observed occurred.</a:t>
            </a:r>
          </a:p>
        </p:txBody>
      </p:sp>
    </p:spTree>
    <p:extLst>
      <p:ext uri="{BB962C8B-B14F-4D97-AF65-F5344CB8AC3E}">
        <p14:creationId xmlns:p14="http://schemas.microsoft.com/office/powerpoint/2010/main" val="459985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maximum likelihood estimate (MLE)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every data point </a:t>
            </a:r>
            <a:r>
              <a:rPr lang="en-US" i="1" dirty="0" err="1"/>
              <a:t>L</a:t>
            </a:r>
            <a:r>
              <a:rPr lang="en-US" i="1" baseline="-25000" dirty="0" err="1"/>
              <a:t>i,obs</a:t>
            </a:r>
            <a:r>
              <a:rPr lang="en-US" dirty="0"/>
              <a:t>, calculate the </a:t>
            </a:r>
            <a:r>
              <a:rPr lang="en-US" b="1" dirty="0"/>
              <a:t>likelihood</a:t>
            </a:r>
            <a:r>
              <a:rPr lang="en-US" dirty="0"/>
              <a:t> from the normal distribution, given a VB-predicted length </a:t>
            </a:r>
            <a:r>
              <a:rPr lang="en-US" i="1" dirty="0" err="1"/>
              <a:t>L</a:t>
            </a:r>
            <a:r>
              <a:rPr lang="en-US" i="1" baseline="-25000" dirty="0" err="1"/>
              <a:t>i,pred</a:t>
            </a:r>
            <a:r>
              <a:rPr lang="en-US" dirty="0"/>
              <a:t>, and a standard deviation (</a:t>
            </a:r>
            <a:r>
              <a:rPr lang="en-US" dirty="0">
                <a:sym typeface="Symbol"/>
              </a:rPr>
              <a:t>)</a:t>
            </a:r>
          </a:p>
          <a:p>
            <a:endParaRPr lang="en-US" dirty="0">
              <a:sym typeface="Symbol"/>
            </a:endParaRPr>
          </a:p>
          <a:p>
            <a:endParaRPr lang="en-US" dirty="0">
              <a:sym typeface="Symbol"/>
            </a:endParaRPr>
          </a:p>
          <a:p>
            <a:r>
              <a:rPr lang="en-US" dirty="0"/>
              <a:t>The </a:t>
            </a:r>
            <a:r>
              <a:rPr lang="en-US" b="1" dirty="0"/>
              <a:t>total likelihood</a:t>
            </a:r>
            <a:r>
              <a:rPr lang="en-US" dirty="0"/>
              <a:t> of the model fit to the data is the </a:t>
            </a:r>
            <a:r>
              <a:rPr lang="en-US" b="1" dirty="0"/>
              <a:t>product</a:t>
            </a:r>
            <a:r>
              <a:rPr lang="en-US" dirty="0"/>
              <a:t> of each </a:t>
            </a:r>
            <a:r>
              <a:rPr lang="en-US" i="1" dirty="0"/>
              <a:t>L</a:t>
            </a:r>
            <a:r>
              <a:rPr lang="en-US" i="1" baseline="-25000" dirty="0"/>
              <a:t>i</a:t>
            </a:r>
            <a:r>
              <a:rPr lang="en-US" dirty="0"/>
              <a:t> value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The </a:t>
            </a:r>
            <a:r>
              <a:rPr lang="en-US" b="1" dirty="0"/>
              <a:t>maximum likelihood estimates</a:t>
            </a:r>
            <a:r>
              <a:rPr lang="en-US" dirty="0"/>
              <a:t> are the values of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 err="1"/>
              <a:t>L</a:t>
            </a:r>
            <a:r>
              <a:rPr lang="en-US" i="1" baseline="-25000" dirty="0" err="1"/>
              <a:t>inf</a:t>
            </a:r>
            <a:r>
              <a:rPr lang="en-US" dirty="0"/>
              <a:t>, and </a:t>
            </a:r>
            <a:r>
              <a:rPr lang="en-US" dirty="0">
                <a:sym typeface="Symbol"/>
              </a:rPr>
              <a:t> that result in von–</a:t>
            </a:r>
            <a:r>
              <a:rPr lang="en-US" dirty="0" err="1">
                <a:sym typeface="Symbol"/>
              </a:rPr>
              <a:t>Bertalanffy</a:t>
            </a:r>
            <a:r>
              <a:rPr lang="en-US" dirty="0">
                <a:sym typeface="Symbol"/>
              </a:rPr>
              <a:t>-predicted lengths </a:t>
            </a:r>
            <a:r>
              <a:rPr lang="en-US" i="1" dirty="0" err="1">
                <a:sym typeface="Symbol"/>
              </a:rPr>
              <a:t>L</a:t>
            </a:r>
            <a:r>
              <a:rPr lang="en-US" i="1" baseline="-25000" dirty="0" err="1">
                <a:sym typeface="Symbol"/>
              </a:rPr>
              <a:t>i,pred</a:t>
            </a:r>
            <a:r>
              <a:rPr lang="en-US" dirty="0">
                <a:sym typeface="Symbol"/>
              </a:rPr>
              <a:t> that maximize the total likelihood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489200" y="2892425"/>
          <a:ext cx="35274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3" imgW="2095200" imgH="609480" progId="Equation.DSMT4">
                  <p:embed/>
                </p:oleObj>
              </mc:Choice>
              <mc:Fallback>
                <p:oleObj name="Equation" r:id="rId3" imgW="2095200" imgH="60948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2892425"/>
                        <a:ext cx="352742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5268434" y="4228708"/>
          <a:ext cx="28003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5" imgW="1663560" imgH="431640" progId="Equation.DSMT4">
                  <p:embed/>
                </p:oleObj>
              </mc:Choice>
              <mc:Fallback>
                <p:oleObj name="Equation" r:id="rId5" imgW="1663560" imgH="43164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434" y="4228708"/>
                        <a:ext cx="280035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18065" y="2929382"/>
            <a:ext cx="2625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Equation for one data point’s horizontal line in the previous plots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2011" y="2929382"/>
            <a:ext cx="193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This L is likelihood, not length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58409" y="3253563"/>
            <a:ext cx="330791" cy="137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5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20795"/>
            <a:ext cx="8229600" cy="5207000"/>
          </a:xfrm>
        </p:spPr>
        <p:txBody>
          <a:bodyPr>
            <a:normAutofit/>
          </a:bodyPr>
          <a:lstStyle/>
          <a:p>
            <a:r>
              <a:rPr lang="en-US" dirty="0"/>
              <a:t>Products of likelihoods produce tiny numbers, such as 10</a:t>
            </a:r>
            <a:r>
              <a:rPr lang="en-US" baseline="30000" dirty="0"/>
              <a:t>-80</a:t>
            </a:r>
            <a:r>
              <a:rPr lang="en-US" dirty="0"/>
              <a:t>, that computers don’t handle very well</a:t>
            </a:r>
          </a:p>
          <a:p>
            <a:r>
              <a:rPr lang="en-US" dirty="0"/>
              <a:t>However, maximum likelihood estimates occur at the same values of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 err="1"/>
              <a:t>L</a:t>
            </a:r>
            <a:r>
              <a:rPr lang="en-US" i="1" baseline="-25000" dirty="0" err="1"/>
              <a:t>inf</a:t>
            </a:r>
            <a:r>
              <a:rPr lang="en-US" dirty="0"/>
              <a:t>, and </a:t>
            </a:r>
            <a:r>
              <a:rPr lang="en-US" dirty="0">
                <a:sym typeface="Symbol"/>
              </a:rPr>
              <a:t> </a:t>
            </a:r>
            <a:r>
              <a:rPr lang="en-US" dirty="0"/>
              <a:t>as the </a:t>
            </a:r>
            <a:r>
              <a:rPr lang="en-US" b="1" dirty="0"/>
              <a:t>minimum negative log-likelihood</a:t>
            </a:r>
          </a:p>
          <a:p>
            <a:r>
              <a:rPr lang="en-US" dirty="0"/>
              <a:t>Start with the normal likelihood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 the negative log likelihood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Reality: Negative log-likelihood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452720" y="4120045"/>
          <a:ext cx="35274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3" imgW="2095200" imgH="609480" progId="Equation.DSMT4">
                  <p:embed/>
                </p:oleObj>
              </mc:Choice>
              <mc:Fallback>
                <p:oleObj name="Equation" r:id="rId3" imgW="2095200" imgH="60948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2720" y="4120045"/>
                        <a:ext cx="3527425" cy="102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419358" y="5658269"/>
          <a:ext cx="4817662" cy="87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5" imgW="2387520" imgH="431640" progId="Equation.DSMT4">
                  <p:embed/>
                </p:oleObj>
              </mc:Choice>
              <mc:Fallback>
                <p:oleObj name="Equation" r:id="rId5" imgW="2387520" imgH="4316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9358" y="5658269"/>
                        <a:ext cx="4817662" cy="871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32056" y="3297878"/>
            <a:ext cx="3097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negative flips the curve so we look for a minimum instead of a maximum</a:t>
            </a:r>
          </a:p>
          <a:p>
            <a:r>
              <a:rPr lang="en-US" dirty="0">
                <a:solidFill>
                  <a:srgbClr val="C00000"/>
                </a:solidFill>
              </a:rPr>
              <a:t>The logarithm turns tiny numbers into usable numbers: </a:t>
            </a:r>
          </a:p>
          <a:p>
            <a:r>
              <a:rPr lang="en-US" dirty="0">
                <a:solidFill>
                  <a:srgbClr val="C00000"/>
                </a:solidFill>
              </a:rPr>
              <a:t>-</a:t>
            </a:r>
            <a:r>
              <a:rPr lang="en-US" dirty="0" err="1">
                <a:solidFill>
                  <a:srgbClr val="C00000"/>
                </a:solidFill>
              </a:rPr>
              <a:t>ln</a:t>
            </a:r>
            <a:r>
              <a:rPr lang="en-US" dirty="0">
                <a:solidFill>
                  <a:srgbClr val="C00000"/>
                </a:solidFill>
              </a:rPr>
              <a:t>(10</a:t>
            </a:r>
            <a:r>
              <a:rPr lang="en-US" baseline="30000" dirty="0">
                <a:solidFill>
                  <a:srgbClr val="C00000"/>
                </a:solidFill>
              </a:rPr>
              <a:t>-80</a:t>
            </a:r>
            <a:r>
              <a:rPr lang="en-US" dirty="0">
                <a:solidFill>
                  <a:srgbClr val="C00000"/>
                </a:solidFill>
              </a:rPr>
              <a:t>) = 184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33752" y="5445833"/>
            <a:ext cx="2195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Remember:</a:t>
            </a:r>
          </a:p>
          <a:p>
            <a:r>
              <a:rPr lang="en-US" dirty="0">
                <a:solidFill>
                  <a:srgbClr val="C00000"/>
                </a:solidFill>
              </a:rPr>
              <a:t>ln(a\b)=ln(a)-ln(b)</a:t>
            </a:r>
          </a:p>
          <a:p>
            <a:r>
              <a:rPr lang="en-US" dirty="0">
                <a:solidFill>
                  <a:srgbClr val="C00000"/>
                </a:solidFill>
              </a:rPr>
              <a:t>ln(ab)=ln(a)+ln(b)</a:t>
            </a:r>
          </a:p>
        </p:txBody>
      </p:sp>
    </p:spTree>
    <p:extLst>
      <p:ext uri="{BB962C8B-B14F-4D97-AF65-F5344CB8AC3E}">
        <p14:creationId xmlns:p14="http://schemas.microsoft.com/office/powerpoint/2010/main" val="418437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20795"/>
            <a:ext cx="8229600" cy="5207000"/>
          </a:xfrm>
        </p:spPr>
        <p:txBody>
          <a:bodyPr>
            <a:normAutofit/>
          </a:bodyPr>
          <a:lstStyle/>
          <a:p>
            <a:r>
              <a:rPr lang="en-US" dirty="0"/>
              <a:t>The MLE is where the product of the likelihoods is highest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ln(x</a:t>
            </a:r>
            <a:r>
              <a:rPr lang="en-US" baseline="-25000" dirty="0"/>
              <a:t>1 </a:t>
            </a:r>
            <a:r>
              <a:rPr lang="en-US" dirty="0"/>
              <a:t>× x</a:t>
            </a:r>
            <a:r>
              <a:rPr lang="en-US" baseline="-25000" dirty="0"/>
              <a:t>2</a:t>
            </a:r>
            <a:r>
              <a:rPr lang="en-US" dirty="0"/>
              <a:t>×...) = ln(x</a:t>
            </a:r>
            <a:r>
              <a:rPr lang="en-US" baseline="-25000" dirty="0"/>
              <a:t>1</a:t>
            </a:r>
            <a:r>
              <a:rPr lang="en-US" dirty="0"/>
              <a:t>)+ln(x</a:t>
            </a:r>
            <a:r>
              <a:rPr lang="en-US" baseline="-25000" dirty="0"/>
              <a:t>2</a:t>
            </a:r>
            <a:r>
              <a:rPr lang="en-US" dirty="0"/>
              <a:t>)+..., therefore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Simplifying produces this equation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the </a:t>
            </a:r>
            <a:r>
              <a:rPr lang="en-US" b="1" dirty="0"/>
              <a:t>normal negative log-likelihood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of likelihood, sum of -</a:t>
            </a:r>
            <a:r>
              <a:rPr lang="en-US" dirty="0" err="1"/>
              <a:t>ln</a:t>
            </a:r>
            <a:r>
              <a:rPr lang="en-US" i="1" dirty="0" err="1"/>
              <a:t>L</a:t>
            </a:r>
            <a:endParaRPr lang="en-US" i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430843" y="1813895"/>
          <a:ext cx="399891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3" imgW="2374560" imgH="609480" progId="Equation.DSMT4">
                  <p:embed/>
                </p:oleObj>
              </mc:Choice>
              <mc:Fallback>
                <p:oleObj name="Equation" r:id="rId3" imgW="2374560" imgH="60948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0843" y="1813895"/>
                        <a:ext cx="3998912" cy="102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128713" y="4948591"/>
          <a:ext cx="51720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5" imgW="3073320" imgH="431640" progId="Equation.DSMT4">
                  <p:embed/>
                </p:oleObj>
              </mc:Choice>
              <mc:Fallback>
                <p:oleObj name="Equation" r:id="rId5" imgW="3073320" imgH="4316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8713" y="4948591"/>
                        <a:ext cx="5172075" cy="725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557472" y="4979280"/>
            <a:ext cx="1727197" cy="69426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50337" y="4894694"/>
            <a:ext cx="231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This is the sum of squares! Note the residuals here </a:t>
            </a:r>
            <a:r>
              <a:rPr lang="en-US" i="1" dirty="0">
                <a:solidFill>
                  <a:srgbClr val="C00000"/>
                </a:solidFill>
              </a:rPr>
              <a:t>L</a:t>
            </a:r>
            <a:r>
              <a:rPr lang="en-US" i="1" baseline="-25000" dirty="0">
                <a:solidFill>
                  <a:srgbClr val="C00000"/>
                </a:solidFill>
              </a:rPr>
              <a:t>obs</a:t>
            </a:r>
            <a:r>
              <a:rPr lang="en-US" dirty="0">
                <a:solidFill>
                  <a:srgbClr val="C00000"/>
                </a:solidFill>
              </a:rPr>
              <a:t>-</a:t>
            </a:r>
            <a:r>
              <a:rPr lang="en-US" i="1" dirty="0" err="1">
                <a:solidFill>
                  <a:srgbClr val="C00000"/>
                </a:solidFill>
              </a:rPr>
              <a:t>L</a:t>
            </a:r>
            <a:r>
              <a:rPr lang="en-US" i="1" baseline="-25000" dirty="0" err="1">
                <a:solidFill>
                  <a:srgbClr val="C00000"/>
                </a:solidFill>
              </a:rPr>
              <a:t>pred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290071" y="5079361"/>
            <a:ext cx="460265" cy="1000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1933575" y="3307733"/>
          <a:ext cx="4938713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Equation" r:id="rId7" imgW="2933640" imgH="634680" progId="Equation.DSMT4">
                  <p:embed/>
                </p:oleObj>
              </mc:Choice>
              <mc:Fallback>
                <p:oleObj name="Equation" r:id="rId7" imgW="2933640" imgH="63468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33575" y="3307733"/>
                        <a:ext cx="4938713" cy="106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566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20795"/>
            <a:ext cx="8229600" cy="5207000"/>
          </a:xfrm>
        </p:spPr>
        <p:txBody>
          <a:bodyPr>
            <a:normAutofit/>
          </a:bodyPr>
          <a:lstStyle/>
          <a:p>
            <a:r>
              <a:rPr lang="en-US" dirty="0"/>
              <a:t>The maximum likelihood estimate (MLE) is where the product of the likelihoods is highest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MLE is also where the sum of the negative log-likelihoods is the smallest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answer Question 1, we must find values of    , </a:t>
            </a:r>
            <a:r>
              <a:rPr lang="en-US" i="1" dirty="0"/>
              <a:t>K</a:t>
            </a:r>
            <a:r>
              <a:rPr lang="en-US" dirty="0"/>
              <a:t>, and </a:t>
            </a:r>
            <a:r>
              <a:rPr lang="en-US" dirty="0">
                <a:sym typeface="Symbol"/>
              </a:rPr>
              <a:t> that produce </a:t>
            </a:r>
            <a:r>
              <a:rPr lang="en-US" i="1" dirty="0" err="1">
                <a:sym typeface="Symbol"/>
              </a:rPr>
              <a:t>L</a:t>
            </a:r>
            <a:r>
              <a:rPr lang="en-US" i="1" baseline="-25000" dirty="0" err="1">
                <a:sym typeface="Symbol"/>
              </a:rPr>
              <a:t>i,pred</a:t>
            </a:r>
            <a:r>
              <a:rPr lang="en-US" dirty="0">
                <a:sym typeface="Symbol"/>
              </a:rPr>
              <a:t> values that minimize –</a:t>
            </a:r>
            <a:r>
              <a:rPr lang="en-US" dirty="0" err="1">
                <a:sym typeface="Symbol"/>
              </a:rPr>
              <a:t>ln</a:t>
            </a:r>
            <a:r>
              <a:rPr lang="en-US" i="1" dirty="0" err="1">
                <a:sym typeface="Symbol"/>
              </a:rPr>
              <a:t>L</a:t>
            </a:r>
            <a:r>
              <a:rPr lang="en-US" i="1" baseline="-25000" dirty="0" err="1">
                <a:sym typeface="Symbol"/>
              </a:rPr>
              <a:t>tot</a:t>
            </a:r>
            <a:endParaRPr lang="en-US" i="1" baseline="-25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Negative log-likelihood</a:t>
            </a:r>
            <a:endParaRPr lang="en-US" i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898517"/>
              </p:ext>
            </p:extLst>
          </p:nvPr>
        </p:nvGraphicFramePr>
        <p:xfrm>
          <a:off x="2269970" y="2254179"/>
          <a:ext cx="399891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6" name="Equation" r:id="rId3" imgW="2374560" imgH="609480" progId="Equation.DSMT4">
                  <p:embed/>
                </p:oleObj>
              </mc:Choice>
              <mc:Fallback>
                <p:oleObj name="Equation" r:id="rId3" imgW="237456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9970" y="2254179"/>
                        <a:ext cx="3998912" cy="102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216928"/>
              </p:ext>
            </p:extLst>
          </p:nvPr>
        </p:nvGraphicFramePr>
        <p:xfrm>
          <a:off x="1814513" y="4178118"/>
          <a:ext cx="51720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7" name="Equation" r:id="rId5" imgW="3073320" imgH="431640" progId="Equation.DSMT4">
                  <p:embed/>
                </p:oleObj>
              </mc:Choice>
              <mc:Fallback>
                <p:oleObj name="Equation" r:id="rId5" imgW="30733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14513" y="4178118"/>
                        <a:ext cx="5172075" cy="725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353045"/>
              </p:ext>
            </p:extLst>
          </p:nvPr>
        </p:nvGraphicFramePr>
        <p:xfrm>
          <a:off x="7448006" y="5277910"/>
          <a:ext cx="3635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8" name="Equation" r:id="rId7" imgW="165028" imgH="228501" progId="Equation.DSMT4">
                  <p:embed/>
                </p:oleObj>
              </mc:Choice>
              <mc:Fallback>
                <p:oleObj name="Equation" r:id="rId7" imgW="165028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8006" y="5277910"/>
                        <a:ext cx="3635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22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–</a:t>
            </a:r>
            <a:r>
              <a:rPr lang="en-US" dirty="0" err="1"/>
              <a:t>ln</a:t>
            </a:r>
            <a:r>
              <a:rPr lang="en-US" i="1" dirty="0" err="1"/>
              <a:t>L</a:t>
            </a:r>
            <a:r>
              <a:rPr lang="en-US" dirty="0"/>
              <a:t> in R: three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4267"/>
            <a:ext cx="8229600" cy="4588933"/>
          </a:xfrm>
        </p:spPr>
        <p:txBody>
          <a:bodyPr>
            <a:normAutofit/>
          </a:bodyPr>
          <a:lstStyle/>
          <a:p>
            <a:r>
              <a:rPr lang="en-US" dirty="0"/>
              <a:t>Manually: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NLL &lt;- 0.5*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*log(2*pi) +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*log(sigma) 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1/(2*sigma*sigma) * sum((lengths-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model.predL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)^2)</a:t>
            </a:r>
          </a:p>
          <a:p>
            <a:r>
              <a:rPr lang="en-US" dirty="0"/>
              <a:t>Negative log of product of normal likelihoods: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NLL2 &lt;- -log(prod(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dnorm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(x=lengths, mean=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model.predL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sd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=sigma)))</a:t>
            </a:r>
          </a:p>
          <a:p>
            <a:r>
              <a:rPr lang="en-US" dirty="0"/>
              <a:t>Negative sum of log of normal likelihoods: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NLL3 &lt;- -sum(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dnorm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(x=lengths, mean=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model.predL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sd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=sigma, log=TRUE))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482659"/>
              </p:ext>
            </p:extLst>
          </p:nvPr>
        </p:nvGraphicFramePr>
        <p:xfrm>
          <a:off x="1543579" y="1138650"/>
          <a:ext cx="6006614" cy="842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3" imgW="3073320" imgH="431640" progId="Equation.DSMT4">
                  <p:embed/>
                </p:oleObj>
              </mc:Choice>
              <mc:Fallback>
                <p:oleObj name="Equation" r:id="rId3" imgW="307332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579" y="1138650"/>
                        <a:ext cx="6006614" cy="842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4521197"/>
            <a:ext cx="7340600" cy="116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02467" y="5689597"/>
            <a:ext cx="507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preferred way: fast, easy, minimizes bugs</a:t>
            </a:r>
          </a:p>
        </p:txBody>
      </p:sp>
    </p:spTree>
    <p:extLst>
      <p:ext uri="{BB962C8B-B14F-4D97-AF65-F5344CB8AC3E}">
        <p14:creationId xmlns:p14="http://schemas.microsoft.com/office/powerpoint/2010/main" val="171927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search for minimum –</a:t>
            </a:r>
            <a:r>
              <a:rPr lang="en-US" dirty="0" err="1"/>
              <a:t>ln</a:t>
            </a:r>
            <a:r>
              <a:rPr lang="en-US" i="1" dirty="0" err="1"/>
              <a:t>L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nLinf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length(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Linfinity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 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nK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length(K)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Sigma &lt;- 10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NLL &lt;- matrix(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nrow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nLinf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ncol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nK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byrow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=F)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Lucida Console"/>
              </a:rPr>
              <a:t>for (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Lucida Console"/>
              </a:rPr>
              <a:t> in 1:nLinf)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for (j in 1:nK)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model.predL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Linfinity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[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]*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       (1-exp(-K[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j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]*ages))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NLL[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Lucida Console"/>
              </a:rPr>
              <a:t>i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,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j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] &lt;- -sum(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dnorm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(x=lengths,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       mean=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model.predL,sd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sigma,log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=TRUE))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Lucida Console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filled.contour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(x=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Linfinity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y=K, z=NLL)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0515" y="1445641"/>
            <a:ext cx="355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 vector of </a:t>
            </a:r>
            <a:r>
              <a:rPr lang="en-US" i="1" dirty="0" err="1">
                <a:solidFill>
                  <a:srgbClr val="C00000"/>
                </a:solidFill>
              </a:rPr>
              <a:t>L</a:t>
            </a:r>
            <a:r>
              <a:rPr lang="en-US" i="1" baseline="-25000" dirty="0" err="1">
                <a:solidFill>
                  <a:srgbClr val="C00000"/>
                </a:solidFill>
              </a:rPr>
              <a:t>inf</a:t>
            </a:r>
            <a:r>
              <a:rPr lang="en-US" dirty="0">
                <a:solidFill>
                  <a:srgbClr val="C00000"/>
                </a:solidFill>
              </a:rPr>
              <a:t> values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0515" y="1826641"/>
            <a:ext cx="355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 vector of </a:t>
            </a:r>
            <a:r>
              <a:rPr lang="en-US" i="1" dirty="0">
                <a:solidFill>
                  <a:srgbClr val="C00000"/>
                </a:solidFill>
              </a:rPr>
              <a:t>K</a:t>
            </a:r>
            <a:r>
              <a:rPr lang="en-US" dirty="0">
                <a:solidFill>
                  <a:srgbClr val="C00000"/>
                </a:solidFill>
              </a:rPr>
              <a:t> values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0515" y="2207641"/>
            <a:ext cx="416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Fix sigma (should loop over sigma too)</a:t>
            </a:r>
          </a:p>
        </p:txBody>
      </p:sp>
    </p:spTree>
    <p:extLst>
      <p:ext uri="{BB962C8B-B14F-4D97-AF65-F5344CB8AC3E}">
        <p14:creationId xmlns:p14="http://schemas.microsoft.com/office/powerpoint/2010/main" val="2589681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 descr="C:\Users\Trevor Branch\Documents\FISH553 Advanced R\Lectures\Plots\Rplot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b="6035"/>
          <a:stretch/>
        </p:blipFill>
        <p:spPr bwMode="auto">
          <a:xfrm>
            <a:off x="1685925" y="1301689"/>
            <a:ext cx="6343650" cy="511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68412"/>
          </a:xfrm>
        </p:spPr>
        <p:txBody>
          <a:bodyPr>
            <a:normAutofit/>
          </a:bodyPr>
          <a:lstStyle/>
          <a:p>
            <a:r>
              <a:rPr lang="en-US" dirty="0"/>
              <a:t>Surface of negative log-likelihood</a:t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(fixed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sym typeface="Symbol"/>
              </a:rPr>
              <a:t> = 10, using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sym typeface="Symbol"/>
              </a:rPr>
              <a:t>filled.contour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sym typeface="Symbol"/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6700" y="6389457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L</a:t>
            </a:r>
            <a:r>
              <a:rPr lang="en-US" sz="2400" i="1" baseline="-25000" dirty="0" err="1"/>
              <a:t>inf</a:t>
            </a:r>
            <a:r>
              <a:rPr lang="en-US" sz="2400" i="1" dirty="0"/>
              <a:t> </a:t>
            </a:r>
            <a:r>
              <a:rPr lang="en-US" sz="2400" dirty="0"/>
              <a:t>(cm)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805583" y="3722457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K </a:t>
            </a:r>
            <a:r>
              <a:rPr lang="en-US" sz="2400" dirty="0"/>
              <a:t>(per </a:t>
            </a:r>
            <a:r>
              <a:rPr lang="en-US" sz="2400" dirty="0" err="1"/>
              <a:t>yr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67550" y="1350732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  <a:r>
              <a:rPr lang="en-US" sz="2400" dirty="0" err="1"/>
              <a:t>ln</a:t>
            </a:r>
            <a:r>
              <a:rPr lang="en-US" sz="2400" i="1" dirty="0" err="1"/>
              <a:t>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3133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optimization?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Optimization involves finding the values for the parameters of a function so that the function itself is minimized (or maximized)</a:t>
            </a:r>
          </a:p>
          <a:p>
            <a:r>
              <a:rPr lang="en-US" dirty="0"/>
              <a:t>Mathematically: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us, the function f will be the negative log-likelihood</a:t>
            </a:r>
          </a:p>
          <a:p>
            <a:r>
              <a:rPr lang="en-US" dirty="0"/>
              <a:t>For optimization we can use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optim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</a:t>
            </a:r>
            <a:r>
              <a:rPr lang="en-US" dirty="0"/>
              <a:t> in the base package or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mle2()</a:t>
            </a:r>
            <a:r>
              <a:rPr lang="en-US" dirty="0"/>
              <a:t> in the </a:t>
            </a:r>
            <a:r>
              <a:rPr lang="en-US" dirty="0" err="1"/>
              <a:t>bbmle</a:t>
            </a:r>
            <a:r>
              <a:rPr lang="en-US" dirty="0"/>
              <a:t> package</a:t>
            </a:r>
          </a:p>
          <a:p>
            <a:r>
              <a:rPr lang="en-US" dirty="0"/>
              <a:t>The main focus here will be on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mle2()</a:t>
            </a:r>
            <a:r>
              <a:rPr lang="en-US" dirty="0"/>
              <a:t>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33826"/>
              </p:ext>
            </p:extLst>
          </p:nvPr>
        </p:nvGraphicFramePr>
        <p:xfrm>
          <a:off x="3051174" y="3217862"/>
          <a:ext cx="1457757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3" imgW="533160" imgH="279360" progId="Equation.DSMT4">
                  <p:embed/>
                </p:oleObj>
              </mc:Choice>
              <mc:Fallback>
                <p:oleObj name="Equation" r:id="rId3" imgW="5331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1174" y="3217862"/>
                        <a:ext cx="1457757" cy="763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398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3200" dirty="0">
                <a:latin typeface="Lucida Console" panose="020B0609040504020204" pitchFamily="49" charset="0"/>
              </a:rPr>
              <a:t>mle2()</a:t>
            </a:r>
            <a:r>
              <a:rPr lang="en-US" dirty="0"/>
              <a:t> to minimize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mle2(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minuslogl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start, method, fixed, lower, upper)</a:t>
            </a:r>
          </a:p>
          <a:p>
            <a:pPr marL="0" lvl="0" indent="0">
              <a:buNone/>
            </a:pPr>
            <a:endParaRPr lang="en-US" sz="1100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Key arguments (there are many more)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minuslogl</a:t>
            </a:r>
            <a:r>
              <a:rPr lang="en-US" sz="2400" dirty="0"/>
              <a:t>: function to minimize, must return negative log likelihood (it ends in an "el" not a "one")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start</a:t>
            </a:r>
            <a:r>
              <a:rPr lang="en-US" sz="2400" dirty="0"/>
              <a:t>: </a:t>
            </a:r>
            <a:r>
              <a:rPr lang="en-US" sz="2400" u="sng" dirty="0"/>
              <a:t>list</a:t>
            </a:r>
            <a:r>
              <a:rPr lang="en-US" sz="2400" dirty="0"/>
              <a:t> of named starting values of parameters to minimize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method</a:t>
            </a:r>
            <a:r>
              <a:rPr lang="en-US" sz="2400" dirty="0"/>
              <a:t>: method to use for minimization; "</a:t>
            </a:r>
            <a:r>
              <a:rPr lang="en-US" sz="2400" dirty="0" err="1"/>
              <a:t>Nelder</a:t>
            </a:r>
            <a:r>
              <a:rPr lang="en-US" sz="2400" dirty="0"/>
              <a:t>-Mead", "BFGS", "CG", "L-BFGS-B", "SANN", or "Brent"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fixed</a:t>
            </a:r>
            <a:r>
              <a:rPr lang="en-US" sz="2400" dirty="0"/>
              <a:t>: </a:t>
            </a:r>
            <a:r>
              <a:rPr lang="en-US" sz="2400" u="sng" dirty="0"/>
              <a:t>list</a:t>
            </a:r>
            <a:r>
              <a:rPr lang="en-US" sz="2400" dirty="0"/>
              <a:t> of fixed parameters (data)</a:t>
            </a:r>
            <a:endParaRPr lang="en-US" dirty="0"/>
          </a:p>
          <a:p>
            <a:r>
              <a:rPr lang="en-US" dirty="0"/>
              <a:t>For the "L-BFGS-B" method you can also specify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lower</a:t>
            </a:r>
            <a:r>
              <a:rPr lang="en-US" sz="2400" dirty="0"/>
              <a:t>: lower bounds for parameters (including –</a:t>
            </a:r>
            <a:r>
              <a:rPr lang="en-US" sz="2400" dirty="0" err="1"/>
              <a:t>Inf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upper</a:t>
            </a:r>
            <a:r>
              <a:rPr lang="en-US" sz="2400" dirty="0"/>
              <a:t>: upper bounds for parameters (including </a:t>
            </a:r>
            <a:r>
              <a:rPr lang="en-US" sz="2400" dirty="0" err="1"/>
              <a:t>Inf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210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931CC2-C346-41AE-9AEA-7B49A27756FB}"/>
              </a:ext>
            </a:extLst>
          </p:cNvPr>
          <p:cNvSpPr txBox="1"/>
          <p:nvPr/>
        </p:nvSpPr>
        <p:spPr>
          <a:xfrm>
            <a:off x="-92076" y="2875003"/>
            <a:ext cx="9328151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300" dirty="0"/>
              <a:t>The Von </a:t>
            </a:r>
            <a:r>
              <a:rPr lang="en-US" sz="3300" dirty="0" err="1"/>
              <a:t>Bertalanffy</a:t>
            </a:r>
            <a:r>
              <a:rPr lang="en-US" sz="3300" dirty="0"/>
              <a:t> Growth model predicts a fish’s length at a specific age.</a:t>
            </a:r>
          </a:p>
        </p:txBody>
      </p:sp>
    </p:spTree>
    <p:extLst>
      <p:ext uri="{BB962C8B-B14F-4D97-AF65-F5344CB8AC3E}">
        <p14:creationId xmlns:p14="http://schemas.microsoft.com/office/powerpoint/2010/main" val="205265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minim &lt;- function(x, y)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result &lt;- (x-3)^2 + (y-4)^2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return(result)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mle2(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minuslogl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=minim, start=list(x=4, y=5))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Call: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mle2(</a:t>
            </a:r>
            <a:r>
              <a:rPr lang="en-US" sz="2000" dirty="0" err="1">
                <a:latin typeface="Lucida Console"/>
              </a:rPr>
              <a:t>minuslogl</a:t>
            </a:r>
            <a:r>
              <a:rPr lang="en-US" sz="2000" dirty="0">
                <a:latin typeface="Lucida Console"/>
              </a:rPr>
              <a:t> = minim, start = list(x = 4, y = 5))</a:t>
            </a:r>
          </a:p>
          <a:p>
            <a:pPr marL="0" indent="0">
              <a:buNone/>
            </a:pPr>
            <a:endParaRPr lang="en-US" sz="2000" dirty="0"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Coefficients: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x y 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3 4 </a:t>
            </a:r>
          </a:p>
          <a:p>
            <a:pPr marL="0" indent="0">
              <a:buNone/>
            </a:pPr>
            <a:endParaRPr lang="en-US" sz="2000" dirty="0"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Log-likelihood: 0 </a:t>
            </a:r>
          </a:p>
        </p:txBody>
      </p:sp>
    </p:spTree>
    <p:extLst>
      <p:ext uri="{BB962C8B-B14F-4D97-AF65-F5344CB8AC3E}">
        <p14:creationId xmlns:p14="http://schemas.microsoft.com/office/powerpoint/2010/main" val="1883832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mle2 doing?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964267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trace</a:t>
            </a:r>
            <a:r>
              <a:rPr lang="en-US" dirty="0"/>
              <a:t> is the parameter values at each iteration </a:t>
            </a:r>
          </a:p>
          <a:p>
            <a:r>
              <a:rPr lang="en-US" dirty="0"/>
              <a:t>These traces show us the behavior of the optimizer.</a:t>
            </a:r>
          </a:p>
          <a:p>
            <a:r>
              <a:rPr lang="en-US" dirty="0"/>
              <a:t>What is it doing? [Finite differences, big jumps]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99" y="3251200"/>
            <a:ext cx="8924002" cy="346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56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</a:t>
            </a:r>
            <a:r>
              <a:rPr lang="en-US" dirty="0" err="1"/>
              <a:t>Bertalanffy</a:t>
            </a:r>
            <a:r>
              <a:rPr lang="en-US" dirty="0"/>
              <a:t> –</a:t>
            </a:r>
            <a:r>
              <a:rPr lang="en-US" dirty="0" err="1"/>
              <a:t>ln</a:t>
            </a:r>
            <a:r>
              <a:rPr lang="en-US" i="1" dirty="0" err="1"/>
              <a:t>L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VB.NLL &lt;- function(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Linfinity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, K, sigma) 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   gender &lt;- "Male"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   LA &lt;- read.csv(file="LengthAge.csv")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   ages &lt;- LA[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LA$Gender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==gender,]$Ages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   lengths &lt;- LA[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LA$Gender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==gender,]$Lengths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model.predL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Linfinity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*(1-exp(-K*ages))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ndata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 &lt;- length(ages)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highlight>
                  <a:srgbClr val="FFFF00"/>
                </a:highlight>
                <a:latin typeface="Lucida Console"/>
              </a:rPr>
              <a:t>   NLL &lt;- -sum(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00"/>
                </a:highlight>
                <a:latin typeface="Lucida Console"/>
              </a:rPr>
              <a:t>dnorm</a:t>
            </a:r>
            <a:r>
              <a:rPr lang="en-US" sz="1900" dirty="0">
                <a:solidFill>
                  <a:srgbClr val="0000FF"/>
                </a:solidFill>
                <a:highlight>
                  <a:srgbClr val="FFFF00"/>
                </a:highlight>
                <a:latin typeface="Lucida Console"/>
              </a:rPr>
              <a:t>(x=lengths,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highlight>
                  <a:srgbClr val="FFFF00"/>
                </a:highlight>
                <a:latin typeface="Lucida Console"/>
              </a:rPr>
              <a:t>           mean=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00"/>
                </a:highlight>
                <a:latin typeface="Lucida Console"/>
              </a:rPr>
              <a:t>model.predL,sd</a:t>
            </a:r>
            <a:r>
              <a:rPr lang="en-US" sz="1900" dirty="0">
                <a:solidFill>
                  <a:srgbClr val="0000FF"/>
                </a:solidFill>
                <a:highlight>
                  <a:srgbClr val="FFFF00"/>
                </a:highlight>
                <a:latin typeface="Lucida Console"/>
              </a:rPr>
              <a:t>=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00"/>
                </a:highlight>
                <a:latin typeface="Lucida Console"/>
              </a:rPr>
              <a:t>sigma,log</a:t>
            </a:r>
            <a:r>
              <a:rPr lang="en-US" sz="1900" dirty="0">
                <a:solidFill>
                  <a:srgbClr val="0000FF"/>
                </a:solidFill>
                <a:highlight>
                  <a:srgbClr val="FFFF00"/>
                </a:highlight>
                <a:latin typeface="Lucida Console"/>
              </a:rPr>
              <a:t>=TRUE))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   return(NLL)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}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&gt; VB.NLL(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Linfinity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=100, K=0.2, sigma=10)</a:t>
            </a:r>
          </a:p>
          <a:p>
            <a:pPr marL="0" indent="0">
              <a:buNone/>
            </a:pPr>
            <a:r>
              <a:rPr lang="en-US" sz="1900" dirty="0">
                <a:latin typeface="Lucida Console"/>
              </a:rPr>
              <a:t>[1] 202.9833</a:t>
            </a:r>
          </a:p>
        </p:txBody>
      </p:sp>
    </p:spTree>
    <p:extLst>
      <p:ext uri="{BB962C8B-B14F-4D97-AF65-F5344CB8AC3E}">
        <p14:creationId xmlns:p14="http://schemas.microsoft.com/office/powerpoint/2010/main" val="617923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code from “5 VB </a:t>
            </a:r>
            <a:r>
              <a:rPr lang="en-US" dirty="0" err="1"/>
              <a:t>NLL.r</a:t>
            </a:r>
            <a:r>
              <a:rPr lang="en-US" dirty="0"/>
              <a:t>" for the 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VB.NLL() </a:t>
            </a:r>
            <a:r>
              <a:rPr lang="en-US" dirty="0"/>
              <a:t>function from the previous slide and download 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"LengthAge.csv"</a:t>
            </a:r>
            <a:r>
              <a:rPr lang="en-US" dirty="0"/>
              <a:t> from the website</a:t>
            </a:r>
          </a:p>
          <a:p>
            <a:r>
              <a:rPr lang="en-US" dirty="0"/>
              <a:t>Use 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mle2()</a:t>
            </a:r>
            <a:r>
              <a:rPr lang="en-US" dirty="0"/>
              <a:t> (package </a:t>
            </a:r>
            <a:r>
              <a:rPr lang="en-US" dirty="0" err="1"/>
              <a:t>bbmle</a:t>
            </a:r>
            <a:r>
              <a:rPr lang="en-US" dirty="0"/>
              <a:t>) to find values for </a:t>
            </a: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Linfinity</a:t>
            </a:r>
            <a:r>
              <a:rPr lang="en-US" dirty="0"/>
              <a:t>, 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K</a:t>
            </a:r>
            <a:r>
              <a:rPr lang="en-US" dirty="0"/>
              <a:t>, and 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sigma</a:t>
            </a:r>
            <a:r>
              <a:rPr lang="en-US" dirty="0"/>
              <a:t> that minimize the negative log-likelihood for 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VB.NLL()</a:t>
            </a:r>
            <a:r>
              <a:rPr lang="en-US" dirty="0"/>
              <a:t>, for males</a:t>
            </a:r>
          </a:p>
          <a:p>
            <a:r>
              <a:rPr lang="en-US" dirty="0"/>
              <a:t>Change the code to minimize the function for females</a:t>
            </a:r>
          </a:p>
          <a:p>
            <a:r>
              <a:rPr lang="en-US" dirty="0"/>
              <a:t>Use different starting values and different methods... some may not get the best answer </a:t>
            </a:r>
          </a:p>
        </p:txBody>
      </p:sp>
    </p:spTree>
    <p:extLst>
      <p:ext uri="{BB962C8B-B14F-4D97-AF65-F5344CB8AC3E}">
        <p14:creationId xmlns:p14="http://schemas.microsoft.com/office/powerpoint/2010/main" val="931914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</a:t>
            </a:r>
            <a:r>
              <a:rPr lang="en-US" sz="3200" dirty="0">
                <a:latin typeface="Lucida Console" panose="020B0609040504020204" pitchFamily="49" charset="0"/>
              </a:rPr>
              <a:t>mle2</a:t>
            </a:r>
            <a:r>
              <a:rPr lang="en-US" dirty="0"/>
              <a:t> and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VB.NLL2 &lt;- function(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Linfinity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, K, sigma, gender,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                    filename) 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   LA &lt;- read.csv(file=filename)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   ages &lt;- LA[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LA$Gender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==gender,]$Ages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   ...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}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mle2(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minuslogl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=VB.NLL2,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     ...,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     data=list(gender="Male",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               filename="Data//LengthAge.csv"))</a:t>
            </a:r>
          </a:p>
        </p:txBody>
      </p:sp>
    </p:spTree>
    <p:extLst>
      <p:ext uri="{BB962C8B-B14F-4D97-AF65-F5344CB8AC3E}">
        <p14:creationId xmlns:p14="http://schemas.microsoft.com/office/powerpoint/2010/main" val="205746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5067"/>
            <a:ext cx="8229600" cy="3338584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b="1" dirty="0"/>
              <a:t>Research question: Can we conclude that asymptotic length differs for males and females?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Estimate the parameters (</a:t>
            </a:r>
            <a:r>
              <a:rPr lang="en-US" i="1" dirty="0"/>
              <a:t>L</a:t>
            </a:r>
            <a:r>
              <a:rPr lang="en-US" i="1" baseline="-25000" dirty="0"/>
              <a:t>∞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>
                <a:sym typeface="Symbol"/>
              </a:rPr>
              <a:t></a:t>
            </a:r>
            <a:r>
              <a:rPr lang="en-US" dirty="0"/>
              <a:t>) for this equation separately for males and females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Calculate 95% confidence intervals for asymptotic length (both male and female)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344680" y="1261014"/>
          <a:ext cx="4437459" cy="454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Equation" r:id="rId3" imgW="2514600" imgH="253800" progId="Equation.DSMT4">
                  <p:embed/>
                </p:oleObj>
              </mc:Choice>
              <mc:Fallback>
                <p:oleObj name="Equation" r:id="rId3" imgW="2514600" imgH="2538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680" y="1261014"/>
                        <a:ext cx="4437459" cy="454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B1CF47-55A8-4972-B455-DC0BBD32D2D6}"/>
              </a:ext>
            </a:extLst>
          </p:cNvPr>
          <p:cNvSpPr txBox="1"/>
          <p:nvPr/>
        </p:nvSpPr>
        <p:spPr>
          <a:xfrm>
            <a:off x="5649683" y="1310001"/>
            <a:ext cx="209941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100" b="1" dirty="0"/>
              <a:t>~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72416-B534-4E2B-98DB-C7AAEDFCE95D}"/>
              </a:ext>
            </a:extLst>
          </p:cNvPr>
          <p:cNvSpPr txBox="1"/>
          <p:nvPr/>
        </p:nvSpPr>
        <p:spPr>
          <a:xfrm>
            <a:off x="5649683" y="3201193"/>
            <a:ext cx="1580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[DONE]</a:t>
            </a:r>
          </a:p>
        </p:txBody>
      </p:sp>
    </p:spTree>
    <p:extLst>
      <p:ext uri="{BB962C8B-B14F-4D97-AF65-F5344CB8AC3E}">
        <p14:creationId xmlns:p14="http://schemas.microsoft.com/office/powerpoint/2010/main" val="336105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sz="3200" dirty="0" err="1">
                <a:latin typeface="Lucida Console" panose="020B0609040504020204" pitchFamily="49" charset="0"/>
              </a:rPr>
              <a:t>optim</a:t>
            </a:r>
            <a:r>
              <a:rPr lang="en-US" sz="3200" dirty="0">
                <a:latin typeface="Lucida Console" panose="020B0609040504020204" pitchFamily="49" charset="0"/>
              </a:rPr>
              <a:t>()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mle2</a:t>
            </a:r>
            <a:r>
              <a:rPr lang="en-US" dirty="0"/>
              <a:t> is based on </a:t>
            </a:r>
            <a:r>
              <a:rPr lang="en-US" sz="2000" dirty="0" err="1">
                <a:latin typeface="Lucida Console" panose="020B0609040504020204" pitchFamily="49" charset="0"/>
              </a:rPr>
              <a:t>optim</a:t>
            </a:r>
            <a:r>
              <a:rPr lang="en-US" sz="2000" dirty="0">
                <a:latin typeface="Lucida Console" panose="020B0609040504020204" pitchFamily="49" charset="0"/>
              </a:rPr>
              <a:t>()</a:t>
            </a:r>
            <a:r>
              <a:rPr lang="en-US" dirty="0"/>
              <a:t>, which is called somewhat differently</a:t>
            </a:r>
          </a:p>
          <a:p>
            <a:r>
              <a:rPr lang="en-US" dirty="0"/>
              <a:t>All arguments that are being varied need to be in a vector, other arguments can be as before</a:t>
            </a:r>
          </a:p>
          <a:p>
            <a:pPr marL="0" lv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VB.NLL3 &lt;- function(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params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) {   </a:t>
            </a:r>
          </a:p>
          <a:p>
            <a:pPr marL="0" lv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Linfinity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params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[1]</a:t>
            </a:r>
          </a:p>
          <a:p>
            <a:pPr marL="0" lv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   K &lt;- 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params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[2]</a:t>
            </a:r>
          </a:p>
          <a:p>
            <a:pPr marL="0" lv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   sigma &lt;- 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params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[3]</a:t>
            </a:r>
          </a:p>
          <a:p>
            <a:r>
              <a:rPr lang="en-US" dirty="0"/>
              <a:t>When calling </a:t>
            </a:r>
            <a:r>
              <a:rPr lang="en-US" sz="2000" dirty="0" err="1">
                <a:latin typeface="Lucida Console" panose="020B0609040504020204" pitchFamily="49" charset="0"/>
              </a:rPr>
              <a:t>optim</a:t>
            </a:r>
            <a:r>
              <a:rPr lang="en-US" sz="2000" dirty="0">
                <a:latin typeface="Lucida Console" panose="020B0609040504020204" pitchFamily="49" charset="0"/>
              </a:rPr>
              <a:t>()</a:t>
            </a:r>
            <a:r>
              <a:rPr lang="en-US" dirty="0"/>
              <a:t>, it requires vectors (not lists) of parameter values, lower, upper, etc.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optim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fn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=VB.NLL3, par=c(100, 0.2, 10))</a:t>
            </a:r>
          </a:p>
          <a:p>
            <a:pPr marL="0" indent="0">
              <a:buNone/>
            </a:pPr>
            <a:endParaRPr lang="en-US" sz="1900" dirty="0">
              <a:solidFill>
                <a:srgbClr val="0000FF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889271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Modify the code for the 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VB.NLL()</a:t>
            </a:r>
            <a:r>
              <a:rPr lang="en-US" dirty="0"/>
              <a:t> function, renaming it 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VB.NLL3()</a:t>
            </a:r>
            <a:r>
              <a:rPr lang="en-US" dirty="0"/>
              <a:t> and use </a:t>
            </a: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optim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()</a:t>
            </a:r>
            <a:r>
              <a:rPr lang="en-US" dirty="0"/>
              <a:t> to minimize the function for males and females</a:t>
            </a:r>
          </a:p>
        </p:txBody>
      </p:sp>
    </p:spTree>
    <p:extLst>
      <p:ext uri="{BB962C8B-B14F-4D97-AF65-F5344CB8AC3E}">
        <p14:creationId xmlns:p14="http://schemas.microsoft.com/office/powerpoint/2010/main" val="2858476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</a:t>
            </a:r>
            <a:r>
              <a:rPr lang="en-US" sz="3200" dirty="0" err="1">
                <a:latin typeface="Lucida Console" panose="020B0609040504020204" pitchFamily="49" charset="0"/>
              </a:rPr>
              <a:t>optim</a:t>
            </a:r>
            <a:r>
              <a:rPr lang="en-US" dirty="0"/>
              <a:t> and data?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VB.NLL4 &lt;- function(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params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, gender, filename) {</a:t>
            </a:r>
          </a:p>
          <a:p>
            <a:pPr marL="0" lv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Linfinity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params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[1]</a:t>
            </a:r>
          </a:p>
          <a:p>
            <a:pPr marL="0" lv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   K &lt;- 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params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[2]</a:t>
            </a:r>
          </a:p>
          <a:p>
            <a:pPr marL="0" lv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   sigma &lt;- 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params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[3]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   ...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optim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fn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=VB.NLL4,               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      par=c(100, 0.2, 10),      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      ...,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      gender="Male",            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      filename="Data//LengthAge.csv")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0176" y="5400674"/>
            <a:ext cx="575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Confusingly, gender and filename are added to the </a:t>
            </a:r>
            <a:r>
              <a:rPr lang="en-US" sz="1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optim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>
                <a:solidFill>
                  <a:srgbClr val="C00000"/>
                </a:solidFill>
              </a:rPr>
              <a:t> function call as if they were parameters of </a:t>
            </a:r>
            <a:r>
              <a:rPr lang="en-US" sz="1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optim</a:t>
            </a:r>
            <a:r>
              <a:rPr lang="en-US" dirty="0">
                <a:solidFill>
                  <a:srgbClr val="C00000"/>
                </a:solidFill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12499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Hypothesis: Von </a:t>
            </a:r>
            <a:r>
              <a:rPr lang="en-US" dirty="0" err="1"/>
              <a:t>Bertalanffy</a:t>
            </a:r>
            <a:r>
              <a:rPr lang="en-US" dirty="0"/>
              <a:t> growth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5438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Scenario: the length (</a:t>
            </a:r>
            <a:r>
              <a:rPr lang="en-US" i="1" dirty="0"/>
              <a:t>L</a:t>
            </a:r>
            <a:r>
              <a:rPr lang="en-US" dirty="0"/>
              <a:t>) of a fish is related to its age (</a:t>
            </a:r>
            <a:r>
              <a:rPr lang="en-US" i="1" dirty="0"/>
              <a:t>a</a:t>
            </a:r>
            <a:r>
              <a:rPr lang="en-US" dirty="0"/>
              <a:t>) according to the von </a:t>
            </a:r>
            <a:r>
              <a:rPr lang="en-US" dirty="0" err="1"/>
              <a:t>Bertalanffy</a:t>
            </a:r>
            <a:r>
              <a:rPr lang="en-US" dirty="0"/>
              <a:t> growth curve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    is the asymptotic maximum length in cm, </a:t>
            </a:r>
            <a:r>
              <a:rPr lang="en-US" i="1" dirty="0"/>
              <a:t>K</a:t>
            </a:r>
            <a:r>
              <a:rPr lang="en-US" dirty="0"/>
              <a:t> is the growth rate, and </a:t>
            </a:r>
            <a:r>
              <a:rPr lang="en-US" i="1" dirty="0"/>
              <a:t>t</a:t>
            </a:r>
            <a:r>
              <a:rPr lang="en-US" i="1" baseline="-25000" dirty="0"/>
              <a:t>0</a:t>
            </a:r>
            <a:r>
              <a:rPr lang="en-US" dirty="0"/>
              <a:t> is the age at zero length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597124" y="2360613"/>
          <a:ext cx="62753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3" imgW="2666880" imgH="253800" progId="Equation.DSMT4">
                  <p:embed/>
                </p:oleObj>
              </mc:Choice>
              <mc:Fallback>
                <p:oleObj name="Equation" r:id="rId3" imgW="2666880" imgH="2538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124" y="2360613"/>
                        <a:ext cx="6275388" cy="606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507035" y="2929512"/>
          <a:ext cx="362709" cy="50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7035" y="2929512"/>
                        <a:ext cx="362709" cy="502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384" y="3991623"/>
            <a:ext cx="5527344" cy="270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52632" y="558193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86649" y="5581931"/>
            <a:ext cx="96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Females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7D55E-A007-4FA1-B242-D49DDCA08376}"/>
              </a:ext>
            </a:extLst>
          </p:cNvPr>
          <p:cNvSpPr txBox="1"/>
          <p:nvPr/>
        </p:nvSpPr>
        <p:spPr>
          <a:xfrm>
            <a:off x="6400801" y="2396545"/>
            <a:ext cx="1811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47255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5067"/>
            <a:ext cx="8229600" cy="3338584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b="1" dirty="0"/>
              <a:t>Research question: Can we conclude that asymptotic length differs for males and females?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Estimate the parameters (</a:t>
            </a:r>
            <a:r>
              <a:rPr lang="en-US" i="1" dirty="0"/>
              <a:t>L</a:t>
            </a:r>
            <a:r>
              <a:rPr lang="en-US" i="1" baseline="-25000" dirty="0"/>
              <a:t>∞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>
                <a:sym typeface="Symbol"/>
              </a:rPr>
              <a:t></a:t>
            </a:r>
            <a:r>
              <a:rPr lang="en-US" dirty="0"/>
              <a:t>) for this equation separately for males and females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Calculate 95% confidence intervals for asymptotic length (both male and female)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287456"/>
              </p:ext>
            </p:extLst>
          </p:nvPr>
        </p:nvGraphicFramePr>
        <p:xfrm>
          <a:off x="2344680" y="1261014"/>
          <a:ext cx="4437459" cy="454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3" imgW="2514600" imgH="253800" progId="Equation.DSMT4">
                  <p:embed/>
                </p:oleObj>
              </mc:Choice>
              <mc:Fallback>
                <p:oleObj name="Equation" r:id="rId3" imgW="2514600" imgH="2538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680" y="1261014"/>
                        <a:ext cx="4437459" cy="454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B1CF47-55A8-4972-B455-DC0BBD32D2D6}"/>
              </a:ext>
            </a:extLst>
          </p:cNvPr>
          <p:cNvSpPr txBox="1"/>
          <p:nvPr/>
        </p:nvSpPr>
        <p:spPr>
          <a:xfrm>
            <a:off x="5649683" y="1310001"/>
            <a:ext cx="209941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100" b="1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48228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21ACA-6ED1-43E4-87C5-C07F018A7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9116"/>
            <a:ext cx="7886700" cy="4170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i="1" dirty="0"/>
              <a:t>L</a:t>
            </a:r>
            <a:r>
              <a:rPr lang="en-US" sz="2700" i="1" baseline="-25000" dirty="0"/>
              <a:t>∞</a:t>
            </a:r>
            <a:r>
              <a:rPr lang="en-US" sz="2700" dirty="0"/>
              <a:t>, </a:t>
            </a:r>
            <a:r>
              <a:rPr lang="en-US" sz="2700" i="1" dirty="0"/>
              <a:t>K</a:t>
            </a:r>
            <a:r>
              <a:rPr lang="en-US" sz="2700" dirty="0"/>
              <a:t>, and </a:t>
            </a:r>
            <a:r>
              <a:rPr lang="el-GR" sz="2700" i="1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27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are the model parameters and their role is to represent our best guess about the processes that created our observed data.</a:t>
            </a:r>
          </a:p>
          <a:p>
            <a:pPr marL="0" indent="0">
              <a:buNone/>
            </a:pPr>
            <a:endParaRPr 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The role of </a:t>
            </a:r>
            <a:r>
              <a:rPr lang="el-GR" sz="2700" i="1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7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is to represent our best guess about the error process involved in the environment and data collection of the observed data.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process in the environment == process error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process in data collection == observation error</a:t>
            </a:r>
          </a:p>
        </p:txBody>
      </p:sp>
    </p:spTree>
    <p:extLst>
      <p:ext uri="{BB962C8B-B14F-4D97-AF65-F5344CB8AC3E}">
        <p14:creationId xmlns:p14="http://schemas.microsoft.com/office/powerpoint/2010/main" val="429155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BDF2D989-97E9-4C7B-A9DF-16D40DE8B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609218"/>
            <a:ext cx="8178800" cy="363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12DF90-D766-4FE0-A048-97E673063DBF}"/>
              </a:ext>
            </a:extLst>
          </p:cNvPr>
          <p:cNvSpPr txBox="1"/>
          <p:nvPr/>
        </p:nvSpPr>
        <p:spPr>
          <a:xfrm rot="16200000">
            <a:off x="-470279" y="2329275"/>
            <a:ext cx="14718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Density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D7C0B4-3874-4A8A-8D43-FB3AB3467D75}"/>
              </a:ext>
            </a:extLst>
          </p:cNvPr>
          <p:cNvCxnSpPr/>
          <p:nvPr/>
        </p:nvCxnSpPr>
        <p:spPr>
          <a:xfrm flipV="1">
            <a:off x="587828" y="1151165"/>
            <a:ext cx="0" cy="40378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C2ABA6-AC1A-4008-87C5-D379DF548810}"/>
              </a:ext>
            </a:extLst>
          </p:cNvPr>
          <p:cNvCxnSpPr>
            <a:endCxn id="1028" idx="2"/>
          </p:cNvCxnSpPr>
          <p:nvPr/>
        </p:nvCxnSpPr>
        <p:spPr>
          <a:xfrm>
            <a:off x="4572000" y="1773982"/>
            <a:ext cx="0" cy="347480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E73157-A4A5-4C60-8111-1878DCF94111}"/>
              </a:ext>
            </a:extLst>
          </p:cNvPr>
          <p:cNvSpPr txBox="1"/>
          <p:nvPr/>
        </p:nvSpPr>
        <p:spPr>
          <a:xfrm>
            <a:off x="3673928" y="5510627"/>
            <a:ext cx="27012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Predicted Length, </a:t>
            </a:r>
            <a:r>
              <a:rPr lang="en-US" sz="2100" dirty="0" err="1"/>
              <a:t>L</a:t>
            </a:r>
            <a:r>
              <a:rPr lang="en-US" sz="2100" baseline="-25000" dirty="0" err="1"/>
              <a:t>pred</a:t>
            </a:r>
            <a:endParaRPr lang="en-US" sz="21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11E997-631F-4D6F-AEFE-DB41E0065F70}"/>
              </a:ext>
            </a:extLst>
          </p:cNvPr>
          <p:cNvCxnSpPr>
            <a:cxnSpLocks/>
            <a:stCxn id="10" idx="0"/>
            <a:endCxn id="1028" idx="2"/>
          </p:cNvCxnSpPr>
          <p:nvPr/>
        </p:nvCxnSpPr>
        <p:spPr>
          <a:xfrm flipH="1" flipV="1">
            <a:off x="4572000" y="5248783"/>
            <a:ext cx="452533" cy="261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4730CFE-4E2C-4398-B155-885CCFDF1995}"/>
              </a:ext>
            </a:extLst>
          </p:cNvPr>
          <p:cNvSpPr/>
          <p:nvPr/>
        </p:nvSpPr>
        <p:spPr>
          <a:xfrm>
            <a:off x="1315616" y="5024087"/>
            <a:ext cx="251904" cy="24174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0DA157-B8E9-48B9-A351-7C34550254D4}"/>
              </a:ext>
            </a:extLst>
          </p:cNvPr>
          <p:cNvSpPr/>
          <p:nvPr/>
        </p:nvSpPr>
        <p:spPr>
          <a:xfrm>
            <a:off x="4002693" y="5007039"/>
            <a:ext cx="251904" cy="24174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143DBC-E162-4677-BC9C-673CB6B19C89}"/>
              </a:ext>
            </a:extLst>
          </p:cNvPr>
          <p:cNvSpPr txBox="1"/>
          <p:nvPr/>
        </p:nvSpPr>
        <p:spPr>
          <a:xfrm>
            <a:off x="832758" y="5421691"/>
            <a:ext cx="20385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Observed Length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B1E1C0-CE65-4373-A2E3-2129565D72B3}"/>
              </a:ext>
            </a:extLst>
          </p:cNvPr>
          <p:cNvCxnSpPr>
            <a:stCxn id="14" idx="0"/>
            <a:endCxn id="13" idx="5"/>
          </p:cNvCxnSpPr>
          <p:nvPr/>
        </p:nvCxnSpPr>
        <p:spPr>
          <a:xfrm flipH="1" flipV="1">
            <a:off x="1530630" y="5230428"/>
            <a:ext cx="321414" cy="1912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3DBA59-D0E5-46F5-AFD4-192F6BDEE094}"/>
              </a:ext>
            </a:extLst>
          </p:cNvPr>
          <p:cNvCxnSpPr>
            <a:stCxn id="14" idx="0"/>
            <a:endCxn id="16" idx="3"/>
          </p:cNvCxnSpPr>
          <p:nvPr/>
        </p:nvCxnSpPr>
        <p:spPr>
          <a:xfrm flipV="1">
            <a:off x="1852044" y="5213380"/>
            <a:ext cx="2187539" cy="2083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8042AD-4DE6-426A-BB26-F9D2B675C6FA}"/>
              </a:ext>
            </a:extLst>
          </p:cNvPr>
          <p:cNvCxnSpPr/>
          <p:nvPr/>
        </p:nvCxnSpPr>
        <p:spPr>
          <a:xfrm>
            <a:off x="4572000" y="3033615"/>
            <a:ext cx="1068355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2AA7B5D-FBB0-4924-A833-B174A767F52A}"/>
              </a:ext>
            </a:extLst>
          </p:cNvPr>
          <p:cNvSpPr txBox="1"/>
          <p:nvPr/>
        </p:nvSpPr>
        <p:spPr>
          <a:xfrm>
            <a:off x="4860375" y="2456499"/>
            <a:ext cx="20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i="1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endParaRPr lang="en-US" sz="3600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B96FB-0030-4559-A282-3363D0939EEF}"/>
              </a:ext>
            </a:extLst>
          </p:cNvPr>
          <p:cNvSpPr txBox="1"/>
          <p:nvPr/>
        </p:nvSpPr>
        <p:spPr>
          <a:xfrm>
            <a:off x="1315616" y="966287"/>
            <a:ext cx="6482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Increasing </a:t>
            </a:r>
            <a:r>
              <a:rPr lang="el-GR" sz="2400" i="1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means we assume there is more error</a:t>
            </a:r>
            <a:endParaRPr lang="en-US" sz="2400" i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1446464-CFDF-4976-89FF-5B1B83D25D5E}"/>
              </a:ext>
            </a:extLst>
          </p:cNvPr>
          <p:cNvCxnSpPr>
            <a:stCxn id="16" idx="0"/>
          </p:cNvCxnSpPr>
          <p:nvPr/>
        </p:nvCxnSpPr>
        <p:spPr>
          <a:xfrm flipV="1">
            <a:off x="4128646" y="1915099"/>
            <a:ext cx="68705" cy="30919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E4E72DF-9660-46D4-9784-2260875BBCAD}"/>
              </a:ext>
            </a:extLst>
          </p:cNvPr>
          <p:cNvSpPr txBox="1"/>
          <p:nvPr/>
        </p:nvSpPr>
        <p:spPr>
          <a:xfrm>
            <a:off x="2810914" y="1839056"/>
            <a:ext cx="9815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Likelihood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5C0D95B5-787B-47C8-AD25-AEBC10DB2C06}"/>
              </a:ext>
            </a:extLst>
          </p:cNvPr>
          <p:cNvSpPr/>
          <p:nvPr/>
        </p:nvSpPr>
        <p:spPr>
          <a:xfrm>
            <a:off x="4014279" y="1734085"/>
            <a:ext cx="336044" cy="335377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818D2-40FA-4D59-8B03-88BC3A6047D8}"/>
              </a:ext>
            </a:extLst>
          </p:cNvPr>
          <p:cNvCxnSpPr/>
          <p:nvPr/>
        </p:nvCxnSpPr>
        <p:spPr>
          <a:xfrm flipV="1">
            <a:off x="3673927" y="1915099"/>
            <a:ext cx="522950" cy="548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24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839252"/>
            <a:ext cx="6180467" cy="371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95629" y="5514546"/>
            <a:ext cx="122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(years)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862325" y="3406161"/>
            <a:ext cx="130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(cm)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40544" y="3661861"/>
            <a:ext cx="4206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Each curve is a normal distribution with the mean at the model prediction. The height of the curve at each red data point is the </a:t>
            </a:r>
            <a:r>
              <a:rPr lang="en-US" sz="1500" b="1" dirty="0"/>
              <a:t>likelihood</a:t>
            </a:r>
            <a:r>
              <a:rPr lang="en-US" sz="1500" dirty="0"/>
              <a:t>. The likelihood depends on the curve type (normal), the model prediction at that age (mean), the data points, and the standard deviation chosen (</a:t>
            </a:r>
            <a:r>
              <a:rPr lang="en-US" sz="1500" dirty="0">
                <a:sym typeface="Symbol"/>
              </a:rPr>
              <a:t> = 10 here</a:t>
            </a:r>
            <a:r>
              <a:rPr lang="en-US" sz="15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F53A0-C7D2-44E7-A1F8-8E24E91B8E7B}"/>
              </a:ext>
            </a:extLst>
          </p:cNvPr>
          <p:cNvSpPr txBox="1"/>
          <p:nvPr/>
        </p:nvSpPr>
        <p:spPr>
          <a:xfrm>
            <a:off x="0" y="18550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normal curves on this plot are the same idea as the previous slide. We have turned them sideways and centered them on the model prediction, </a:t>
            </a:r>
            <a:r>
              <a:rPr lang="en-US" sz="2000" dirty="0" err="1"/>
              <a:t>L</a:t>
            </a:r>
            <a:r>
              <a:rPr lang="en-US" sz="2000" baseline="-25000" dirty="0" err="1"/>
              <a:t>pred</a:t>
            </a:r>
            <a:r>
              <a:rPr lang="en-US" sz="2000" dirty="0"/>
              <a:t> at various spots along the predicted curve to visualize our model.</a:t>
            </a:r>
          </a:p>
        </p:txBody>
      </p:sp>
    </p:spTree>
    <p:extLst>
      <p:ext uri="{BB962C8B-B14F-4D97-AF65-F5344CB8AC3E}">
        <p14:creationId xmlns:p14="http://schemas.microsoft.com/office/powerpoint/2010/main" val="90296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3FDB-62B3-49EC-B07A-CF198706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C5D4D-5373-472C-AE11-ED9ECB23B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0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99A8DEC-B412-4A56-919D-AB519FEFC7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10" y="546507"/>
            <a:ext cx="8070980" cy="57649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B47238-0C82-4519-9EC6-1F81433BA5BF}"/>
              </a:ext>
            </a:extLst>
          </p:cNvPr>
          <p:cNvSpPr txBox="1"/>
          <p:nvPr/>
        </p:nvSpPr>
        <p:spPr>
          <a:xfrm>
            <a:off x="0" y="568773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Describe how different values of </a:t>
            </a:r>
            <a:r>
              <a:rPr lang="el-GR" sz="3200" dirty="0"/>
              <a:t>σ</a:t>
            </a:r>
            <a:r>
              <a:rPr lang="en-US" sz="3200" dirty="0"/>
              <a:t> influence how likely the data we observed occurred.</a:t>
            </a:r>
          </a:p>
        </p:txBody>
      </p:sp>
    </p:spTree>
    <p:extLst>
      <p:ext uri="{BB962C8B-B14F-4D97-AF65-F5344CB8AC3E}">
        <p14:creationId xmlns:p14="http://schemas.microsoft.com/office/powerpoint/2010/main" val="174371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13422</TotalTime>
  <Words>1888</Words>
  <Application>Microsoft Office PowerPoint</Application>
  <PresentationFormat>On-screen Show (4:3)</PresentationFormat>
  <Paragraphs>207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Lucida Console</vt:lpstr>
      <vt:lpstr>Symbol</vt:lpstr>
      <vt:lpstr>Office Theme</vt:lpstr>
      <vt:lpstr>Equation</vt:lpstr>
      <vt:lpstr>Lecture 5 More maximum  likelihood estimation</vt:lpstr>
      <vt:lpstr>PowerPoint Presentation</vt:lpstr>
      <vt:lpstr>Hypothesis: Von Bertalanffy growth model</vt:lpstr>
      <vt:lpstr>Questions to answer</vt:lpstr>
      <vt:lpstr>PowerPoint Presentation</vt:lpstr>
      <vt:lpstr>PowerPoint Presentation</vt:lpstr>
      <vt:lpstr>PowerPoint Presentation</vt:lpstr>
      <vt:lpstr>Poll</vt:lpstr>
      <vt:lpstr>PowerPoint Presentation</vt:lpstr>
      <vt:lpstr>PowerPoint Presentation</vt:lpstr>
      <vt:lpstr>Finding the maximum likelihood estimate (MLE)</vt:lpstr>
      <vt:lpstr>Reality: Negative log-likelihood</vt:lpstr>
      <vt:lpstr>Product of likelihood, sum of -lnL</vt:lpstr>
      <vt:lpstr>Negative log-likelihood</vt:lpstr>
      <vt:lpstr>Coding –lnL in R: three methods</vt:lpstr>
      <vt:lpstr>Exhaustive search for minimum –lnL</vt:lpstr>
      <vt:lpstr>Surface of negative log-likelihood (fixed  = 10, using filled.contour)</vt:lpstr>
      <vt:lpstr>What is optimization?</vt:lpstr>
      <vt:lpstr>Using mle2() to minimize functions</vt:lpstr>
      <vt:lpstr>Simple example</vt:lpstr>
      <vt:lpstr>What is mle2 doing?</vt:lpstr>
      <vt:lpstr>Von Bertalanffy –lnL function</vt:lpstr>
      <vt:lpstr>In-class exercise 1</vt:lpstr>
      <vt:lpstr>What about mle2 and data?</vt:lpstr>
      <vt:lpstr>Questions to answer</vt:lpstr>
      <vt:lpstr>Using the optim() function</vt:lpstr>
      <vt:lpstr>In-class exercise 2</vt:lpstr>
      <vt:lpstr>What about optim and data?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552 Introduction to R Programming</dc:title>
  <dc:creator>Trevor Branch</dc:creator>
  <cp:lastModifiedBy>Kristin Privitera-Johnson</cp:lastModifiedBy>
  <cp:revision>691</cp:revision>
  <dcterms:created xsi:type="dcterms:W3CDTF">2013-09-18T21:00:03Z</dcterms:created>
  <dcterms:modified xsi:type="dcterms:W3CDTF">2019-11-17T23:47:47Z</dcterms:modified>
</cp:coreProperties>
</file>