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536" r:id="rId3"/>
    <p:sldId id="558" r:id="rId4"/>
    <p:sldId id="537" r:id="rId5"/>
    <p:sldId id="538" r:id="rId6"/>
    <p:sldId id="539" r:id="rId7"/>
    <p:sldId id="540" r:id="rId8"/>
    <p:sldId id="541" r:id="rId9"/>
    <p:sldId id="542" r:id="rId10"/>
    <p:sldId id="545" r:id="rId11"/>
    <p:sldId id="544" r:id="rId12"/>
    <p:sldId id="543" r:id="rId13"/>
    <p:sldId id="546" r:id="rId14"/>
    <p:sldId id="547" r:id="rId15"/>
    <p:sldId id="548" r:id="rId16"/>
    <p:sldId id="549" r:id="rId17"/>
    <p:sldId id="550" r:id="rId18"/>
    <p:sldId id="552" r:id="rId19"/>
    <p:sldId id="551" r:id="rId20"/>
    <p:sldId id="553" r:id="rId21"/>
    <p:sldId id="555" r:id="rId22"/>
    <p:sldId id="556" r:id="rId23"/>
    <p:sldId id="55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ucida Console" panose="020B0609040504020204" pitchFamily="49" charset="0"/>
      <p:regular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141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61B56-80CB-4C0B-9965-EE4F20C36E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88011E8-14B1-48E2-B5DE-29A44D9E0858}">
      <dgm:prSet phldrT="[Text]"/>
      <dgm:spPr/>
      <dgm:t>
        <a:bodyPr/>
        <a:lstStyle/>
        <a:p>
          <a:r>
            <a:rPr lang="en-US" dirty="0"/>
            <a:t>Plot the data</a:t>
          </a:r>
        </a:p>
      </dgm:t>
    </dgm:pt>
    <dgm:pt modelId="{400E28EF-988A-4A57-980E-BF15D397B398}" type="parTrans" cxnId="{8D08D1F8-2B02-4056-B393-C19BFDE0F6B2}">
      <dgm:prSet/>
      <dgm:spPr/>
      <dgm:t>
        <a:bodyPr/>
        <a:lstStyle/>
        <a:p>
          <a:endParaRPr lang="en-US"/>
        </a:p>
      </dgm:t>
    </dgm:pt>
    <dgm:pt modelId="{24E1D279-3C90-497B-8775-FDCC0011368F}" type="sibTrans" cxnId="{8D08D1F8-2B02-4056-B393-C19BFDE0F6B2}">
      <dgm:prSet/>
      <dgm:spPr/>
      <dgm:t>
        <a:bodyPr/>
        <a:lstStyle/>
        <a:p>
          <a:endParaRPr lang="en-US"/>
        </a:p>
      </dgm:t>
    </dgm:pt>
    <dgm:pt modelId="{047D8E2F-D8F3-4CEA-BBF2-4CC5A47349F5}">
      <dgm:prSet phldrT="[Text]"/>
      <dgm:spPr/>
      <dgm:t>
        <a:bodyPr/>
        <a:lstStyle/>
        <a:p>
          <a:r>
            <a:rPr lang="en-US" dirty="0"/>
            <a:t>Code model</a:t>
          </a:r>
        </a:p>
      </dgm:t>
    </dgm:pt>
    <dgm:pt modelId="{FE198B76-E280-484E-B8AC-F9D89D07FFF4}" type="parTrans" cxnId="{2B9264C2-7430-4E21-99CB-F55B52D2639D}">
      <dgm:prSet/>
      <dgm:spPr/>
      <dgm:t>
        <a:bodyPr/>
        <a:lstStyle/>
        <a:p>
          <a:endParaRPr lang="en-US"/>
        </a:p>
      </dgm:t>
    </dgm:pt>
    <dgm:pt modelId="{430E580E-0192-4EB9-8C84-CDCF8AAEC56A}" type="sibTrans" cxnId="{2B9264C2-7430-4E21-99CB-F55B52D2639D}">
      <dgm:prSet/>
      <dgm:spPr/>
      <dgm:t>
        <a:bodyPr/>
        <a:lstStyle/>
        <a:p>
          <a:endParaRPr lang="en-US"/>
        </a:p>
      </dgm:t>
    </dgm:pt>
    <dgm:pt modelId="{6F7EB5F4-5C19-4F95-AB4F-1BF315BBD7A8}">
      <dgm:prSet phldrT="[Text]"/>
      <dgm:spPr/>
      <dgm:t>
        <a:bodyPr/>
        <a:lstStyle/>
        <a:p>
          <a:r>
            <a:rPr lang="en-US" dirty="0"/>
            <a:t>Confront model with data</a:t>
          </a:r>
        </a:p>
      </dgm:t>
    </dgm:pt>
    <dgm:pt modelId="{9403C4B2-7744-4132-89CD-539CC734B9DB}" type="parTrans" cxnId="{6FF0A633-04A7-4102-888C-D86F8C0DA8DF}">
      <dgm:prSet/>
      <dgm:spPr/>
      <dgm:t>
        <a:bodyPr/>
        <a:lstStyle/>
        <a:p>
          <a:endParaRPr lang="en-US"/>
        </a:p>
      </dgm:t>
    </dgm:pt>
    <dgm:pt modelId="{CD013D15-E9B1-463F-82D0-E327A022096E}" type="sibTrans" cxnId="{6FF0A633-04A7-4102-888C-D86F8C0DA8DF}">
      <dgm:prSet/>
      <dgm:spPr/>
      <dgm:t>
        <a:bodyPr/>
        <a:lstStyle/>
        <a:p>
          <a:endParaRPr lang="en-US"/>
        </a:p>
      </dgm:t>
    </dgm:pt>
    <dgm:pt modelId="{15B13DB2-762D-441A-AD49-A935420D9DC8}">
      <dgm:prSet phldrT="[Text]"/>
      <dgm:spPr/>
      <dgm:t>
        <a:bodyPr/>
        <a:lstStyle/>
        <a:p>
          <a:r>
            <a:rPr lang="en-US" dirty="0"/>
            <a:t>Ask a question</a:t>
          </a:r>
        </a:p>
      </dgm:t>
    </dgm:pt>
    <dgm:pt modelId="{C4903105-FEFE-459A-810C-B1C3796F97A8}" type="parTrans" cxnId="{0402902F-C7F2-4DA2-9FC6-2AFAF8FFD46B}">
      <dgm:prSet/>
      <dgm:spPr/>
      <dgm:t>
        <a:bodyPr/>
        <a:lstStyle/>
        <a:p>
          <a:endParaRPr lang="en-US"/>
        </a:p>
      </dgm:t>
    </dgm:pt>
    <dgm:pt modelId="{2481B11A-DCAC-48C4-9966-CB710EB7019A}" type="sibTrans" cxnId="{0402902F-C7F2-4DA2-9FC6-2AFAF8FFD46B}">
      <dgm:prSet/>
      <dgm:spPr/>
      <dgm:t>
        <a:bodyPr/>
        <a:lstStyle/>
        <a:p>
          <a:endParaRPr lang="en-US"/>
        </a:p>
      </dgm:t>
    </dgm:pt>
    <dgm:pt modelId="{4EAD639A-9DCE-4B6B-ADA2-5D4AC8AB754F}" type="pres">
      <dgm:prSet presAssocID="{D7E61B56-80CB-4C0B-9965-EE4F20C36E4D}" presName="Name0" presStyleCnt="0">
        <dgm:presLayoutVars>
          <dgm:dir/>
          <dgm:resizeHandles val="exact"/>
        </dgm:presLayoutVars>
      </dgm:prSet>
      <dgm:spPr/>
    </dgm:pt>
    <dgm:pt modelId="{696CD770-1047-4691-830E-07074ACD5201}" type="pres">
      <dgm:prSet presAssocID="{988011E8-14B1-48E2-B5DE-29A44D9E0858}" presName="node" presStyleLbl="node1" presStyleIdx="0" presStyleCnt="4">
        <dgm:presLayoutVars>
          <dgm:bulletEnabled val="1"/>
        </dgm:presLayoutVars>
      </dgm:prSet>
      <dgm:spPr/>
    </dgm:pt>
    <dgm:pt modelId="{B050D062-912F-47A1-99DE-CB64833ADE16}" type="pres">
      <dgm:prSet presAssocID="{24E1D279-3C90-497B-8775-FDCC0011368F}" presName="sibTrans" presStyleLbl="sibTrans2D1" presStyleIdx="0" presStyleCnt="3"/>
      <dgm:spPr/>
    </dgm:pt>
    <dgm:pt modelId="{0DF3D027-70C9-4A32-9219-1B16072EFB87}" type="pres">
      <dgm:prSet presAssocID="{24E1D279-3C90-497B-8775-FDCC0011368F}" presName="connectorText" presStyleLbl="sibTrans2D1" presStyleIdx="0" presStyleCnt="3"/>
      <dgm:spPr/>
    </dgm:pt>
    <dgm:pt modelId="{825C2BCB-6445-4F8B-B2F5-3EA4B2059E3D}" type="pres">
      <dgm:prSet presAssocID="{047D8E2F-D8F3-4CEA-BBF2-4CC5A47349F5}" presName="node" presStyleLbl="node1" presStyleIdx="1" presStyleCnt="4">
        <dgm:presLayoutVars>
          <dgm:bulletEnabled val="1"/>
        </dgm:presLayoutVars>
      </dgm:prSet>
      <dgm:spPr/>
    </dgm:pt>
    <dgm:pt modelId="{A2341683-D43C-4260-A3E2-F16C9F415AD0}" type="pres">
      <dgm:prSet presAssocID="{430E580E-0192-4EB9-8C84-CDCF8AAEC56A}" presName="sibTrans" presStyleLbl="sibTrans2D1" presStyleIdx="1" presStyleCnt="3"/>
      <dgm:spPr/>
    </dgm:pt>
    <dgm:pt modelId="{8B5510E1-BBDB-4D9D-B505-CD7A5BD3AE09}" type="pres">
      <dgm:prSet presAssocID="{430E580E-0192-4EB9-8C84-CDCF8AAEC56A}" presName="connectorText" presStyleLbl="sibTrans2D1" presStyleIdx="1" presStyleCnt="3"/>
      <dgm:spPr/>
    </dgm:pt>
    <dgm:pt modelId="{5633C5A7-101A-4431-9A28-B50B44DA8384}" type="pres">
      <dgm:prSet presAssocID="{6F7EB5F4-5C19-4F95-AB4F-1BF315BBD7A8}" presName="node" presStyleLbl="node1" presStyleIdx="2" presStyleCnt="4">
        <dgm:presLayoutVars>
          <dgm:bulletEnabled val="1"/>
        </dgm:presLayoutVars>
      </dgm:prSet>
      <dgm:spPr/>
    </dgm:pt>
    <dgm:pt modelId="{D8489A89-9ECF-4FE2-A929-63D472FE8DFF}" type="pres">
      <dgm:prSet presAssocID="{CD013D15-E9B1-463F-82D0-E327A022096E}" presName="sibTrans" presStyleLbl="sibTrans2D1" presStyleIdx="2" presStyleCnt="3"/>
      <dgm:spPr/>
    </dgm:pt>
    <dgm:pt modelId="{13DF1964-44F8-4F4E-B7E8-39ADC03186CD}" type="pres">
      <dgm:prSet presAssocID="{CD013D15-E9B1-463F-82D0-E327A022096E}" presName="connectorText" presStyleLbl="sibTrans2D1" presStyleIdx="2" presStyleCnt="3"/>
      <dgm:spPr/>
    </dgm:pt>
    <dgm:pt modelId="{83C6E63C-E47F-4A99-8C46-F7523076406A}" type="pres">
      <dgm:prSet presAssocID="{15B13DB2-762D-441A-AD49-A935420D9DC8}" presName="node" presStyleLbl="node1" presStyleIdx="3" presStyleCnt="4">
        <dgm:presLayoutVars>
          <dgm:bulletEnabled val="1"/>
        </dgm:presLayoutVars>
      </dgm:prSet>
      <dgm:spPr/>
    </dgm:pt>
  </dgm:ptLst>
  <dgm:cxnLst>
    <dgm:cxn modelId="{7633300B-3951-4080-83DD-E3CC0666F49F}" type="presOf" srcId="{047D8E2F-D8F3-4CEA-BBF2-4CC5A47349F5}" destId="{825C2BCB-6445-4F8B-B2F5-3EA4B2059E3D}" srcOrd="0" destOrd="0" presId="urn:microsoft.com/office/officeart/2005/8/layout/process1"/>
    <dgm:cxn modelId="{6D26DD0B-A83F-4149-9130-41F256E4141B}" type="presOf" srcId="{D7E61B56-80CB-4C0B-9965-EE4F20C36E4D}" destId="{4EAD639A-9DCE-4B6B-ADA2-5D4AC8AB754F}" srcOrd="0" destOrd="0" presId="urn:microsoft.com/office/officeart/2005/8/layout/process1"/>
    <dgm:cxn modelId="{0402902F-C7F2-4DA2-9FC6-2AFAF8FFD46B}" srcId="{D7E61B56-80CB-4C0B-9965-EE4F20C36E4D}" destId="{15B13DB2-762D-441A-AD49-A935420D9DC8}" srcOrd="3" destOrd="0" parTransId="{C4903105-FEFE-459A-810C-B1C3796F97A8}" sibTransId="{2481B11A-DCAC-48C4-9966-CB710EB7019A}"/>
    <dgm:cxn modelId="{39434431-D9FC-439A-98E9-36180DB3365B}" type="presOf" srcId="{24E1D279-3C90-497B-8775-FDCC0011368F}" destId="{0DF3D027-70C9-4A32-9219-1B16072EFB87}" srcOrd="1" destOrd="0" presId="urn:microsoft.com/office/officeart/2005/8/layout/process1"/>
    <dgm:cxn modelId="{6FF0A633-04A7-4102-888C-D86F8C0DA8DF}" srcId="{D7E61B56-80CB-4C0B-9965-EE4F20C36E4D}" destId="{6F7EB5F4-5C19-4F95-AB4F-1BF315BBD7A8}" srcOrd="2" destOrd="0" parTransId="{9403C4B2-7744-4132-89CD-539CC734B9DB}" sibTransId="{CD013D15-E9B1-463F-82D0-E327A022096E}"/>
    <dgm:cxn modelId="{E908A63B-5B36-417E-B7F0-66715D35D619}" type="presOf" srcId="{CD013D15-E9B1-463F-82D0-E327A022096E}" destId="{13DF1964-44F8-4F4E-B7E8-39ADC03186CD}" srcOrd="1" destOrd="0" presId="urn:microsoft.com/office/officeart/2005/8/layout/process1"/>
    <dgm:cxn modelId="{2039856B-E382-459A-BBA9-C6E281AF8732}" type="presOf" srcId="{15B13DB2-762D-441A-AD49-A935420D9DC8}" destId="{83C6E63C-E47F-4A99-8C46-F7523076406A}" srcOrd="0" destOrd="0" presId="urn:microsoft.com/office/officeart/2005/8/layout/process1"/>
    <dgm:cxn modelId="{B6BDD251-2424-4866-B250-65203E434D5F}" type="presOf" srcId="{CD013D15-E9B1-463F-82D0-E327A022096E}" destId="{D8489A89-9ECF-4FE2-A929-63D472FE8DFF}" srcOrd="0" destOrd="0" presId="urn:microsoft.com/office/officeart/2005/8/layout/process1"/>
    <dgm:cxn modelId="{DC76097D-8745-43C1-9242-FE06FD1A16AE}" type="presOf" srcId="{6F7EB5F4-5C19-4F95-AB4F-1BF315BBD7A8}" destId="{5633C5A7-101A-4431-9A28-B50B44DA8384}" srcOrd="0" destOrd="0" presId="urn:microsoft.com/office/officeart/2005/8/layout/process1"/>
    <dgm:cxn modelId="{8DF9C3C1-068F-4E91-840F-368480648C93}" type="presOf" srcId="{430E580E-0192-4EB9-8C84-CDCF8AAEC56A}" destId="{A2341683-D43C-4260-A3E2-F16C9F415AD0}" srcOrd="0" destOrd="0" presId="urn:microsoft.com/office/officeart/2005/8/layout/process1"/>
    <dgm:cxn modelId="{2B9264C2-7430-4E21-99CB-F55B52D2639D}" srcId="{D7E61B56-80CB-4C0B-9965-EE4F20C36E4D}" destId="{047D8E2F-D8F3-4CEA-BBF2-4CC5A47349F5}" srcOrd="1" destOrd="0" parTransId="{FE198B76-E280-484E-B8AC-F9D89D07FFF4}" sibTransId="{430E580E-0192-4EB9-8C84-CDCF8AAEC56A}"/>
    <dgm:cxn modelId="{BB426AC5-C005-4EC0-A9DC-C2854AF6F8FE}" type="presOf" srcId="{430E580E-0192-4EB9-8C84-CDCF8AAEC56A}" destId="{8B5510E1-BBDB-4D9D-B505-CD7A5BD3AE09}" srcOrd="1" destOrd="0" presId="urn:microsoft.com/office/officeart/2005/8/layout/process1"/>
    <dgm:cxn modelId="{2AE014CA-91AC-4C07-8DF1-8F85676B96D2}" type="presOf" srcId="{24E1D279-3C90-497B-8775-FDCC0011368F}" destId="{B050D062-912F-47A1-99DE-CB64833ADE16}" srcOrd="0" destOrd="0" presId="urn:microsoft.com/office/officeart/2005/8/layout/process1"/>
    <dgm:cxn modelId="{FC718CD8-DE5F-4DF5-B277-44A4179B6207}" type="presOf" srcId="{988011E8-14B1-48E2-B5DE-29A44D9E0858}" destId="{696CD770-1047-4691-830E-07074ACD5201}" srcOrd="0" destOrd="0" presId="urn:microsoft.com/office/officeart/2005/8/layout/process1"/>
    <dgm:cxn modelId="{8D08D1F8-2B02-4056-B393-C19BFDE0F6B2}" srcId="{D7E61B56-80CB-4C0B-9965-EE4F20C36E4D}" destId="{988011E8-14B1-48E2-B5DE-29A44D9E0858}" srcOrd="0" destOrd="0" parTransId="{400E28EF-988A-4A57-980E-BF15D397B398}" sibTransId="{24E1D279-3C90-497B-8775-FDCC0011368F}"/>
    <dgm:cxn modelId="{F0DD46AD-517E-413C-9ADF-912C1D149217}" type="presParOf" srcId="{4EAD639A-9DCE-4B6B-ADA2-5D4AC8AB754F}" destId="{696CD770-1047-4691-830E-07074ACD5201}" srcOrd="0" destOrd="0" presId="urn:microsoft.com/office/officeart/2005/8/layout/process1"/>
    <dgm:cxn modelId="{ABCF86A4-F1B9-4C0D-9527-8CE8EFB59C1F}" type="presParOf" srcId="{4EAD639A-9DCE-4B6B-ADA2-5D4AC8AB754F}" destId="{B050D062-912F-47A1-99DE-CB64833ADE16}" srcOrd="1" destOrd="0" presId="urn:microsoft.com/office/officeart/2005/8/layout/process1"/>
    <dgm:cxn modelId="{7A8E3D3D-043A-4568-AEF9-FA6577B6ED59}" type="presParOf" srcId="{B050D062-912F-47A1-99DE-CB64833ADE16}" destId="{0DF3D027-70C9-4A32-9219-1B16072EFB87}" srcOrd="0" destOrd="0" presId="urn:microsoft.com/office/officeart/2005/8/layout/process1"/>
    <dgm:cxn modelId="{F32A1D83-971A-4C98-8BC0-6A86E8E87991}" type="presParOf" srcId="{4EAD639A-9DCE-4B6B-ADA2-5D4AC8AB754F}" destId="{825C2BCB-6445-4F8B-B2F5-3EA4B2059E3D}" srcOrd="2" destOrd="0" presId="urn:microsoft.com/office/officeart/2005/8/layout/process1"/>
    <dgm:cxn modelId="{123EA741-79F8-456D-B7A9-723C8D37FC6E}" type="presParOf" srcId="{4EAD639A-9DCE-4B6B-ADA2-5D4AC8AB754F}" destId="{A2341683-D43C-4260-A3E2-F16C9F415AD0}" srcOrd="3" destOrd="0" presId="urn:microsoft.com/office/officeart/2005/8/layout/process1"/>
    <dgm:cxn modelId="{F086EBA1-98E0-4F13-98A8-A2313BD4C2B7}" type="presParOf" srcId="{A2341683-D43C-4260-A3E2-F16C9F415AD0}" destId="{8B5510E1-BBDB-4D9D-B505-CD7A5BD3AE09}" srcOrd="0" destOrd="0" presId="urn:microsoft.com/office/officeart/2005/8/layout/process1"/>
    <dgm:cxn modelId="{7929DF55-E1F7-4388-A0F2-0CB1B741C735}" type="presParOf" srcId="{4EAD639A-9DCE-4B6B-ADA2-5D4AC8AB754F}" destId="{5633C5A7-101A-4431-9A28-B50B44DA8384}" srcOrd="4" destOrd="0" presId="urn:microsoft.com/office/officeart/2005/8/layout/process1"/>
    <dgm:cxn modelId="{4882802F-4DCF-4F5C-A289-A5E6911805A1}" type="presParOf" srcId="{4EAD639A-9DCE-4B6B-ADA2-5D4AC8AB754F}" destId="{D8489A89-9ECF-4FE2-A929-63D472FE8DFF}" srcOrd="5" destOrd="0" presId="urn:microsoft.com/office/officeart/2005/8/layout/process1"/>
    <dgm:cxn modelId="{CF6BA1CF-B161-45A4-9540-8FB7FE3DC721}" type="presParOf" srcId="{D8489A89-9ECF-4FE2-A929-63D472FE8DFF}" destId="{13DF1964-44F8-4F4E-B7E8-39ADC03186CD}" srcOrd="0" destOrd="0" presId="urn:microsoft.com/office/officeart/2005/8/layout/process1"/>
    <dgm:cxn modelId="{0B0E55E4-F3C1-42FD-BA21-8C9E0D0C1595}" type="presParOf" srcId="{4EAD639A-9DCE-4B6B-ADA2-5D4AC8AB754F}" destId="{83C6E63C-E47F-4A99-8C46-F752307640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61B56-80CB-4C0B-9965-EE4F20C36E4D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988011E8-14B1-48E2-B5DE-29A44D9E0858}">
      <dgm:prSet phldrT="[Text]"/>
      <dgm:spPr/>
      <dgm:t>
        <a:bodyPr/>
        <a:lstStyle/>
        <a:p>
          <a:r>
            <a:rPr lang="en-US" dirty="0"/>
            <a:t>plot()</a:t>
          </a:r>
        </a:p>
      </dgm:t>
    </dgm:pt>
    <dgm:pt modelId="{400E28EF-988A-4A57-980E-BF15D397B398}" type="parTrans" cxnId="{8D08D1F8-2B02-4056-B393-C19BFDE0F6B2}">
      <dgm:prSet/>
      <dgm:spPr/>
      <dgm:t>
        <a:bodyPr/>
        <a:lstStyle/>
        <a:p>
          <a:endParaRPr lang="en-US"/>
        </a:p>
      </dgm:t>
    </dgm:pt>
    <dgm:pt modelId="{24E1D279-3C90-497B-8775-FDCC0011368F}" type="sibTrans" cxnId="{8D08D1F8-2B02-4056-B393-C19BFDE0F6B2}">
      <dgm:prSet/>
      <dgm:spPr/>
      <dgm:t>
        <a:bodyPr/>
        <a:lstStyle/>
        <a:p>
          <a:endParaRPr lang="en-US"/>
        </a:p>
      </dgm:t>
    </dgm:pt>
    <dgm:pt modelId="{047D8E2F-D8F3-4CEA-BBF2-4CC5A47349F5}">
      <dgm:prSet phldrT="[Text]"/>
      <dgm:spPr/>
      <dgm:t>
        <a:bodyPr/>
        <a:lstStyle/>
        <a:p>
          <a:r>
            <a:rPr lang="en-US" dirty="0"/>
            <a:t>VB.NLL()</a:t>
          </a:r>
        </a:p>
      </dgm:t>
    </dgm:pt>
    <dgm:pt modelId="{FE198B76-E280-484E-B8AC-F9D89D07FFF4}" type="parTrans" cxnId="{2B9264C2-7430-4E21-99CB-F55B52D2639D}">
      <dgm:prSet/>
      <dgm:spPr/>
      <dgm:t>
        <a:bodyPr/>
        <a:lstStyle/>
        <a:p>
          <a:endParaRPr lang="en-US"/>
        </a:p>
      </dgm:t>
    </dgm:pt>
    <dgm:pt modelId="{430E580E-0192-4EB9-8C84-CDCF8AAEC56A}" type="sibTrans" cxnId="{2B9264C2-7430-4E21-99CB-F55B52D2639D}">
      <dgm:prSet/>
      <dgm:spPr/>
      <dgm:t>
        <a:bodyPr/>
        <a:lstStyle/>
        <a:p>
          <a:endParaRPr lang="en-US"/>
        </a:p>
      </dgm:t>
    </dgm:pt>
    <dgm:pt modelId="{6F7EB5F4-5C19-4F95-AB4F-1BF315BBD7A8}">
      <dgm:prSet phldrT="[Text]"/>
      <dgm:spPr/>
      <dgm:t>
        <a:bodyPr/>
        <a:lstStyle/>
        <a:p>
          <a:r>
            <a:rPr lang="en-US" dirty="0"/>
            <a:t>mle2()</a:t>
          </a:r>
        </a:p>
      </dgm:t>
    </dgm:pt>
    <dgm:pt modelId="{9403C4B2-7744-4132-89CD-539CC734B9DB}" type="parTrans" cxnId="{6FF0A633-04A7-4102-888C-D86F8C0DA8DF}">
      <dgm:prSet/>
      <dgm:spPr/>
      <dgm:t>
        <a:bodyPr/>
        <a:lstStyle/>
        <a:p>
          <a:endParaRPr lang="en-US"/>
        </a:p>
      </dgm:t>
    </dgm:pt>
    <dgm:pt modelId="{CD013D15-E9B1-463F-82D0-E327A022096E}" type="sibTrans" cxnId="{6FF0A633-04A7-4102-888C-D86F8C0DA8DF}">
      <dgm:prSet/>
      <dgm:spPr/>
      <dgm:t>
        <a:bodyPr/>
        <a:lstStyle/>
        <a:p>
          <a:endParaRPr lang="en-US"/>
        </a:p>
      </dgm:t>
    </dgm:pt>
    <dgm:pt modelId="{15B13DB2-762D-441A-AD49-A935420D9DC8}">
      <dgm:prSet phldrT="[Text]"/>
      <dgm:spPr/>
      <dgm:t>
        <a:bodyPr/>
        <a:lstStyle/>
        <a:p>
          <a:r>
            <a:rPr lang="en-US" dirty="0" err="1"/>
            <a:t>Linf</a:t>
          </a:r>
          <a:r>
            <a:rPr lang="en-US" dirty="0"/>
            <a:t>?</a:t>
          </a:r>
        </a:p>
      </dgm:t>
    </dgm:pt>
    <dgm:pt modelId="{C4903105-FEFE-459A-810C-B1C3796F97A8}" type="parTrans" cxnId="{0402902F-C7F2-4DA2-9FC6-2AFAF8FFD46B}">
      <dgm:prSet/>
      <dgm:spPr/>
      <dgm:t>
        <a:bodyPr/>
        <a:lstStyle/>
        <a:p>
          <a:endParaRPr lang="en-US"/>
        </a:p>
      </dgm:t>
    </dgm:pt>
    <dgm:pt modelId="{2481B11A-DCAC-48C4-9966-CB710EB7019A}" type="sibTrans" cxnId="{0402902F-C7F2-4DA2-9FC6-2AFAF8FFD46B}">
      <dgm:prSet/>
      <dgm:spPr/>
      <dgm:t>
        <a:bodyPr/>
        <a:lstStyle/>
        <a:p>
          <a:endParaRPr lang="en-US"/>
        </a:p>
      </dgm:t>
    </dgm:pt>
    <dgm:pt modelId="{4EAD639A-9DCE-4B6B-ADA2-5D4AC8AB754F}" type="pres">
      <dgm:prSet presAssocID="{D7E61B56-80CB-4C0B-9965-EE4F20C36E4D}" presName="Name0" presStyleCnt="0">
        <dgm:presLayoutVars>
          <dgm:dir/>
          <dgm:resizeHandles val="exact"/>
        </dgm:presLayoutVars>
      </dgm:prSet>
      <dgm:spPr/>
    </dgm:pt>
    <dgm:pt modelId="{696CD770-1047-4691-830E-07074ACD5201}" type="pres">
      <dgm:prSet presAssocID="{988011E8-14B1-48E2-B5DE-29A44D9E0858}" presName="node" presStyleLbl="node1" presStyleIdx="0" presStyleCnt="4">
        <dgm:presLayoutVars>
          <dgm:bulletEnabled val="1"/>
        </dgm:presLayoutVars>
      </dgm:prSet>
      <dgm:spPr/>
    </dgm:pt>
    <dgm:pt modelId="{B050D062-912F-47A1-99DE-CB64833ADE16}" type="pres">
      <dgm:prSet presAssocID="{24E1D279-3C90-497B-8775-FDCC0011368F}" presName="sibTrans" presStyleLbl="sibTrans2D1" presStyleIdx="0" presStyleCnt="3"/>
      <dgm:spPr/>
    </dgm:pt>
    <dgm:pt modelId="{0DF3D027-70C9-4A32-9219-1B16072EFB87}" type="pres">
      <dgm:prSet presAssocID="{24E1D279-3C90-497B-8775-FDCC0011368F}" presName="connectorText" presStyleLbl="sibTrans2D1" presStyleIdx="0" presStyleCnt="3"/>
      <dgm:spPr/>
    </dgm:pt>
    <dgm:pt modelId="{825C2BCB-6445-4F8B-B2F5-3EA4B2059E3D}" type="pres">
      <dgm:prSet presAssocID="{047D8E2F-D8F3-4CEA-BBF2-4CC5A47349F5}" presName="node" presStyleLbl="node1" presStyleIdx="1" presStyleCnt="4">
        <dgm:presLayoutVars>
          <dgm:bulletEnabled val="1"/>
        </dgm:presLayoutVars>
      </dgm:prSet>
      <dgm:spPr/>
    </dgm:pt>
    <dgm:pt modelId="{A2341683-D43C-4260-A3E2-F16C9F415AD0}" type="pres">
      <dgm:prSet presAssocID="{430E580E-0192-4EB9-8C84-CDCF8AAEC56A}" presName="sibTrans" presStyleLbl="sibTrans2D1" presStyleIdx="1" presStyleCnt="3"/>
      <dgm:spPr/>
    </dgm:pt>
    <dgm:pt modelId="{8B5510E1-BBDB-4D9D-B505-CD7A5BD3AE09}" type="pres">
      <dgm:prSet presAssocID="{430E580E-0192-4EB9-8C84-CDCF8AAEC56A}" presName="connectorText" presStyleLbl="sibTrans2D1" presStyleIdx="1" presStyleCnt="3"/>
      <dgm:spPr/>
    </dgm:pt>
    <dgm:pt modelId="{5633C5A7-101A-4431-9A28-B50B44DA8384}" type="pres">
      <dgm:prSet presAssocID="{6F7EB5F4-5C19-4F95-AB4F-1BF315BBD7A8}" presName="node" presStyleLbl="node1" presStyleIdx="2" presStyleCnt="4">
        <dgm:presLayoutVars>
          <dgm:bulletEnabled val="1"/>
        </dgm:presLayoutVars>
      </dgm:prSet>
      <dgm:spPr/>
    </dgm:pt>
    <dgm:pt modelId="{D8489A89-9ECF-4FE2-A929-63D472FE8DFF}" type="pres">
      <dgm:prSet presAssocID="{CD013D15-E9B1-463F-82D0-E327A022096E}" presName="sibTrans" presStyleLbl="sibTrans2D1" presStyleIdx="2" presStyleCnt="3"/>
      <dgm:spPr/>
    </dgm:pt>
    <dgm:pt modelId="{13DF1964-44F8-4F4E-B7E8-39ADC03186CD}" type="pres">
      <dgm:prSet presAssocID="{CD013D15-E9B1-463F-82D0-E327A022096E}" presName="connectorText" presStyleLbl="sibTrans2D1" presStyleIdx="2" presStyleCnt="3"/>
      <dgm:spPr/>
    </dgm:pt>
    <dgm:pt modelId="{83C6E63C-E47F-4A99-8C46-F7523076406A}" type="pres">
      <dgm:prSet presAssocID="{15B13DB2-762D-441A-AD49-A935420D9DC8}" presName="node" presStyleLbl="node1" presStyleIdx="3" presStyleCnt="4">
        <dgm:presLayoutVars>
          <dgm:bulletEnabled val="1"/>
        </dgm:presLayoutVars>
      </dgm:prSet>
      <dgm:spPr/>
    </dgm:pt>
  </dgm:ptLst>
  <dgm:cxnLst>
    <dgm:cxn modelId="{7633300B-3951-4080-83DD-E3CC0666F49F}" type="presOf" srcId="{047D8E2F-D8F3-4CEA-BBF2-4CC5A47349F5}" destId="{825C2BCB-6445-4F8B-B2F5-3EA4B2059E3D}" srcOrd="0" destOrd="0" presId="urn:microsoft.com/office/officeart/2005/8/layout/process1"/>
    <dgm:cxn modelId="{6D26DD0B-A83F-4149-9130-41F256E4141B}" type="presOf" srcId="{D7E61B56-80CB-4C0B-9965-EE4F20C36E4D}" destId="{4EAD639A-9DCE-4B6B-ADA2-5D4AC8AB754F}" srcOrd="0" destOrd="0" presId="urn:microsoft.com/office/officeart/2005/8/layout/process1"/>
    <dgm:cxn modelId="{0402902F-C7F2-4DA2-9FC6-2AFAF8FFD46B}" srcId="{D7E61B56-80CB-4C0B-9965-EE4F20C36E4D}" destId="{15B13DB2-762D-441A-AD49-A935420D9DC8}" srcOrd="3" destOrd="0" parTransId="{C4903105-FEFE-459A-810C-B1C3796F97A8}" sibTransId="{2481B11A-DCAC-48C4-9966-CB710EB7019A}"/>
    <dgm:cxn modelId="{39434431-D9FC-439A-98E9-36180DB3365B}" type="presOf" srcId="{24E1D279-3C90-497B-8775-FDCC0011368F}" destId="{0DF3D027-70C9-4A32-9219-1B16072EFB87}" srcOrd="1" destOrd="0" presId="urn:microsoft.com/office/officeart/2005/8/layout/process1"/>
    <dgm:cxn modelId="{6FF0A633-04A7-4102-888C-D86F8C0DA8DF}" srcId="{D7E61B56-80CB-4C0B-9965-EE4F20C36E4D}" destId="{6F7EB5F4-5C19-4F95-AB4F-1BF315BBD7A8}" srcOrd="2" destOrd="0" parTransId="{9403C4B2-7744-4132-89CD-539CC734B9DB}" sibTransId="{CD013D15-E9B1-463F-82D0-E327A022096E}"/>
    <dgm:cxn modelId="{E908A63B-5B36-417E-B7F0-66715D35D619}" type="presOf" srcId="{CD013D15-E9B1-463F-82D0-E327A022096E}" destId="{13DF1964-44F8-4F4E-B7E8-39ADC03186CD}" srcOrd="1" destOrd="0" presId="urn:microsoft.com/office/officeart/2005/8/layout/process1"/>
    <dgm:cxn modelId="{2039856B-E382-459A-BBA9-C6E281AF8732}" type="presOf" srcId="{15B13DB2-762D-441A-AD49-A935420D9DC8}" destId="{83C6E63C-E47F-4A99-8C46-F7523076406A}" srcOrd="0" destOrd="0" presId="urn:microsoft.com/office/officeart/2005/8/layout/process1"/>
    <dgm:cxn modelId="{B6BDD251-2424-4866-B250-65203E434D5F}" type="presOf" srcId="{CD013D15-E9B1-463F-82D0-E327A022096E}" destId="{D8489A89-9ECF-4FE2-A929-63D472FE8DFF}" srcOrd="0" destOrd="0" presId="urn:microsoft.com/office/officeart/2005/8/layout/process1"/>
    <dgm:cxn modelId="{DC76097D-8745-43C1-9242-FE06FD1A16AE}" type="presOf" srcId="{6F7EB5F4-5C19-4F95-AB4F-1BF315BBD7A8}" destId="{5633C5A7-101A-4431-9A28-B50B44DA8384}" srcOrd="0" destOrd="0" presId="urn:microsoft.com/office/officeart/2005/8/layout/process1"/>
    <dgm:cxn modelId="{8DF9C3C1-068F-4E91-840F-368480648C93}" type="presOf" srcId="{430E580E-0192-4EB9-8C84-CDCF8AAEC56A}" destId="{A2341683-D43C-4260-A3E2-F16C9F415AD0}" srcOrd="0" destOrd="0" presId="urn:microsoft.com/office/officeart/2005/8/layout/process1"/>
    <dgm:cxn modelId="{2B9264C2-7430-4E21-99CB-F55B52D2639D}" srcId="{D7E61B56-80CB-4C0B-9965-EE4F20C36E4D}" destId="{047D8E2F-D8F3-4CEA-BBF2-4CC5A47349F5}" srcOrd="1" destOrd="0" parTransId="{FE198B76-E280-484E-B8AC-F9D89D07FFF4}" sibTransId="{430E580E-0192-4EB9-8C84-CDCF8AAEC56A}"/>
    <dgm:cxn modelId="{BB426AC5-C005-4EC0-A9DC-C2854AF6F8FE}" type="presOf" srcId="{430E580E-0192-4EB9-8C84-CDCF8AAEC56A}" destId="{8B5510E1-BBDB-4D9D-B505-CD7A5BD3AE09}" srcOrd="1" destOrd="0" presId="urn:microsoft.com/office/officeart/2005/8/layout/process1"/>
    <dgm:cxn modelId="{2AE014CA-91AC-4C07-8DF1-8F85676B96D2}" type="presOf" srcId="{24E1D279-3C90-497B-8775-FDCC0011368F}" destId="{B050D062-912F-47A1-99DE-CB64833ADE16}" srcOrd="0" destOrd="0" presId="urn:microsoft.com/office/officeart/2005/8/layout/process1"/>
    <dgm:cxn modelId="{FC718CD8-DE5F-4DF5-B277-44A4179B6207}" type="presOf" srcId="{988011E8-14B1-48E2-B5DE-29A44D9E0858}" destId="{696CD770-1047-4691-830E-07074ACD5201}" srcOrd="0" destOrd="0" presId="urn:microsoft.com/office/officeart/2005/8/layout/process1"/>
    <dgm:cxn modelId="{8D08D1F8-2B02-4056-B393-C19BFDE0F6B2}" srcId="{D7E61B56-80CB-4C0B-9965-EE4F20C36E4D}" destId="{988011E8-14B1-48E2-B5DE-29A44D9E0858}" srcOrd="0" destOrd="0" parTransId="{400E28EF-988A-4A57-980E-BF15D397B398}" sibTransId="{24E1D279-3C90-497B-8775-FDCC0011368F}"/>
    <dgm:cxn modelId="{F0DD46AD-517E-413C-9ADF-912C1D149217}" type="presParOf" srcId="{4EAD639A-9DCE-4B6B-ADA2-5D4AC8AB754F}" destId="{696CD770-1047-4691-830E-07074ACD5201}" srcOrd="0" destOrd="0" presId="urn:microsoft.com/office/officeart/2005/8/layout/process1"/>
    <dgm:cxn modelId="{ABCF86A4-F1B9-4C0D-9527-8CE8EFB59C1F}" type="presParOf" srcId="{4EAD639A-9DCE-4B6B-ADA2-5D4AC8AB754F}" destId="{B050D062-912F-47A1-99DE-CB64833ADE16}" srcOrd="1" destOrd="0" presId="urn:microsoft.com/office/officeart/2005/8/layout/process1"/>
    <dgm:cxn modelId="{7A8E3D3D-043A-4568-AEF9-FA6577B6ED59}" type="presParOf" srcId="{B050D062-912F-47A1-99DE-CB64833ADE16}" destId="{0DF3D027-70C9-4A32-9219-1B16072EFB87}" srcOrd="0" destOrd="0" presId="urn:microsoft.com/office/officeart/2005/8/layout/process1"/>
    <dgm:cxn modelId="{F32A1D83-971A-4C98-8BC0-6A86E8E87991}" type="presParOf" srcId="{4EAD639A-9DCE-4B6B-ADA2-5D4AC8AB754F}" destId="{825C2BCB-6445-4F8B-B2F5-3EA4B2059E3D}" srcOrd="2" destOrd="0" presId="urn:microsoft.com/office/officeart/2005/8/layout/process1"/>
    <dgm:cxn modelId="{123EA741-79F8-456D-B7A9-723C8D37FC6E}" type="presParOf" srcId="{4EAD639A-9DCE-4B6B-ADA2-5D4AC8AB754F}" destId="{A2341683-D43C-4260-A3E2-F16C9F415AD0}" srcOrd="3" destOrd="0" presId="urn:microsoft.com/office/officeart/2005/8/layout/process1"/>
    <dgm:cxn modelId="{F086EBA1-98E0-4F13-98A8-A2313BD4C2B7}" type="presParOf" srcId="{A2341683-D43C-4260-A3E2-F16C9F415AD0}" destId="{8B5510E1-BBDB-4D9D-B505-CD7A5BD3AE09}" srcOrd="0" destOrd="0" presId="urn:microsoft.com/office/officeart/2005/8/layout/process1"/>
    <dgm:cxn modelId="{7929DF55-E1F7-4388-A0F2-0CB1B741C735}" type="presParOf" srcId="{4EAD639A-9DCE-4B6B-ADA2-5D4AC8AB754F}" destId="{5633C5A7-101A-4431-9A28-B50B44DA8384}" srcOrd="4" destOrd="0" presId="urn:microsoft.com/office/officeart/2005/8/layout/process1"/>
    <dgm:cxn modelId="{4882802F-4DCF-4F5C-A289-A5E6911805A1}" type="presParOf" srcId="{4EAD639A-9DCE-4B6B-ADA2-5D4AC8AB754F}" destId="{D8489A89-9ECF-4FE2-A929-63D472FE8DFF}" srcOrd="5" destOrd="0" presId="urn:microsoft.com/office/officeart/2005/8/layout/process1"/>
    <dgm:cxn modelId="{CF6BA1CF-B161-45A4-9540-8FB7FE3DC721}" type="presParOf" srcId="{D8489A89-9ECF-4FE2-A929-63D472FE8DFF}" destId="{13DF1964-44F8-4F4E-B7E8-39ADC03186CD}" srcOrd="0" destOrd="0" presId="urn:microsoft.com/office/officeart/2005/8/layout/process1"/>
    <dgm:cxn modelId="{0B0E55E4-F3C1-42FD-BA21-8C9E0D0C1595}" type="presParOf" srcId="{4EAD639A-9DCE-4B6B-ADA2-5D4AC8AB754F}" destId="{83C6E63C-E47F-4A99-8C46-F752307640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CD770-1047-4691-830E-07074ACD5201}">
      <dsp:nvSpPr>
        <dsp:cNvPr id="0" name=""/>
        <dsp:cNvSpPr/>
      </dsp:nvSpPr>
      <dsp:spPr>
        <a:xfrm>
          <a:off x="2678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 the data</a:t>
          </a:r>
        </a:p>
      </dsp:txBody>
      <dsp:txXfrm>
        <a:off x="30980" y="1577150"/>
        <a:ext cx="1114673" cy="909699"/>
      </dsp:txXfrm>
    </dsp:sp>
    <dsp:sp modelId="{B050D062-912F-47A1-99DE-CB64833ADE16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91083" y="1944856"/>
        <a:ext cx="173817" cy="174286"/>
      </dsp:txXfrm>
    </dsp:sp>
    <dsp:sp modelId="{825C2BCB-6445-4F8B-B2F5-3EA4B2059E3D}">
      <dsp:nvSpPr>
        <dsp:cNvPr id="0" name=""/>
        <dsp:cNvSpPr/>
      </dsp:nvSpPr>
      <dsp:spPr>
        <a:xfrm>
          <a:off x="1642467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model</a:t>
          </a:r>
        </a:p>
      </dsp:txBody>
      <dsp:txXfrm>
        <a:off x="1670769" y="1577150"/>
        <a:ext cx="1114673" cy="909699"/>
      </dsp:txXfrm>
    </dsp:sp>
    <dsp:sp modelId="{A2341683-D43C-4260-A3E2-F16C9F415AD0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30872" y="1944856"/>
        <a:ext cx="173817" cy="174286"/>
      </dsp:txXfrm>
    </dsp:sp>
    <dsp:sp modelId="{5633C5A7-101A-4431-9A28-B50B44DA8384}">
      <dsp:nvSpPr>
        <dsp:cNvPr id="0" name=""/>
        <dsp:cNvSpPr/>
      </dsp:nvSpPr>
      <dsp:spPr>
        <a:xfrm>
          <a:off x="3282255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Confront model with data</a:t>
          </a:r>
        </a:p>
      </dsp:txBody>
      <dsp:txXfrm>
        <a:off x="3310557" y="1577150"/>
        <a:ext cx="1114673" cy="909699"/>
      </dsp:txXfrm>
    </dsp:sp>
    <dsp:sp modelId="{D8489A89-9ECF-4FE2-A929-63D472FE8DFF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70660" y="1944856"/>
        <a:ext cx="173817" cy="174286"/>
      </dsp:txXfrm>
    </dsp:sp>
    <dsp:sp modelId="{83C6E63C-E47F-4A99-8C46-F7523076406A}">
      <dsp:nvSpPr>
        <dsp:cNvPr id="0" name=""/>
        <dsp:cNvSpPr/>
      </dsp:nvSpPr>
      <dsp:spPr>
        <a:xfrm>
          <a:off x="4922043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Ask a question</a:t>
          </a:r>
        </a:p>
      </dsp:txBody>
      <dsp:txXfrm>
        <a:off x="4950345" y="1577150"/>
        <a:ext cx="1114673" cy="909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CD770-1047-4691-830E-07074ACD5201}">
      <dsp:nvSpPr>
        <dsp:cNvPr id="0" name=""/>
        <dsp:cNvSpPr/>
      </dsp:nvSpPr>
      <dsp:spPr>
        <a:xfrm>
          <a:off x="2678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plot()</a:t>
          </a:r>
        </a:p>
      </dsp:txBody>
      <dsp:txXfrm>
        <a:off x="23261" y="1701199"/>
        <a:ext cx="1130111" cy="661600"/>
      </dsp:txXfrm>
    </dsp:sp>
    <dsp:sp modelId="{B050D062-912F-47A1-99DE-CB64833ADE16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91083" y="1944856"/>
        <a:ext cx="173817" cy="174286"/>
      </dsp:txXfrm>
    </dsp:sp>
    <dsp:sp modelId="{825C2BCB-6445-4F8B-B2F5-3EA4B2059E3D}">
      <dsp:nvSpPr>
        <dsp:cNvPr id="0" name=""/>
        <dsp:cNvSpPr/>
      </dsp:nvSpPr>
      <dsp:spPr>
        <a:xfrm>
          <a:off x="1642467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VB.NLL()</a:t>
          </a:r>
        </a:p>
      </dsp:txBody>
      <dsp:txXfrm>
        <a:off x="1663050" y="1701199"/>
        <a:ext cx="1130111" cy="661600"/>
      </dsp:txXfrm>
    </dsp:sp>
    <dsp:sp modelId="{A2341683-D43C-4260-A3E2-F16C9F415AD0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30872" y="1944856"/>
        <a:ext cx="173817" cy="174286"/>
      </dsp:txXfrm>
    </dsp:sp>
    <dsp:sp modelId="{5633C5A7-101A-4431-9A28-B50B44DA8384}">
      <dsp:nvSpPr>
        <dsp:cNvPr id="0" name=""/>
        <dsp:cNvSpPr/>
      </dsp:nvSpPr>
      <dsp:spPr>
        <a:xfrm>
          <a:off x="3282255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mle2()</a:t>
          </a:r>
        </a:p>
      </dsp:txBody>
      <dsp:txXfrm>
        <a:off x="3302838" y="1701199"/>
        <a:ext cx="1130111" cy="661600"/>
      </dsp:txXfrm>
    </dsp:sp>
    <dsp:sp modelId="{D8489A89-9ECF-4FE2-A929-63D472FE8DFF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70660" y="1944856"/>
        <a:ext cx="173817" cy="174286"/>
      </dsp:txXfrm>
    </dsp:sp>
    <dsp:sp modelId="{83C6E63C-E47F-4A99-8C46-F7523076406A}">
      <dsp:nvSpPr>
        <dsp:cNvPr id="0" name=""/>
        <dsp:cNvSpPr/>
      </dsp:nvSpPr>
      <dsp:spPr>
        <a:xfrm>
          <a:off x="4922043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Linf</a:t>
          </a:r>
          <a:r>
            <a:rPr lang="en-US" sz="2100" kern="1200" dirty="0"/>
            <a:t>?</a:t>
          </a:r>
        </a:p>
      </dsp:txBody>
      <dsp:txXfrm>
        <a:off x="4942626" y="1701199"/>
        <a:ext cx="1130111" cy="66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6A90-5B72-4336-A27F-3CB3E1153E2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05FC-3C3B-43AB-83AC-C80B1FCE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kelihood-ratio_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Confidence intervals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453489"/>
            <a:ext cx="67437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553 Advanced R</a:t>
            </a:r>
          </a:p>
          <a:p>
            <a:r>
              <a:rPr lang="en-US" dirty="0"/>
              <a:t>School of Aquatic and Fishery Sciences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each profile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mle2()</a:t>
            </a:r>
            <a:r>
              <a:rPr lang="en-US" dirty="0"/>
              <a:t>,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start=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lower=</a:t>
            </a:r>
            <a:r>
              <a:rPr lang="en-US" dirty="0"/>
              <a:t>, and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upper=</a:t>
            </a:r>
            <a:r>
              <a:rPr lang="en-US" dirty="0"/>
              <a:t> arguments will contain values only for </a:t>
            </a:r>
            <a:r>
              <a:rPr lang="en-US" sz="2400" dirty="0">
                <a:latin typeface="Lucida Console" panose="020B0609040504020204" pitchFamily="49" charset="0"/>
              </a:rPr>
              <a:t>K</a:t>
            </a:r>
            <a:r>
              <a:rPr lang="en-US" dirty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sigma</a:t>
            </a:r>
            <a:r>
              <a:rPr lang="en-US" dirty="0"/>
              <a:t>, not </a:t>
            </a:r>
            <a:r>
              <a:rPr lang="en-US" sz="2400" dirty="0" err="1">
                <a:latin typeface="Lucida Console" panose="020B0609040504020204" pitchFamily="49" charset="0"/>
              </a:rPr>
              <a:t>Linfinity</a:t>
            </a:r>
            <a:r>
              <a:rPr lang="en-US" dirty="0"/>
              <a:t> since we are fixing </a:t>
            </a:r>
            <a:r>
              <a:rPr lang="en-US" sz="2400" dirty="0" err="1">
                <a:latin typeface="Lucida Console" panose="020B0609040504020204" pitchFamily="49" charset="0"/>
              </a:rPr>
              <a:t>Linfinity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dirty="0"/>
              <a:t>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fixed=</a:t>
            </a:r>
            <a:r>
              <a:rPr lang="en-US" dirty="0"/>
              <a:t> option will point to the particular value of </a:t>
            </a:r>
            <a:r>
              <a:rPr lang="en-US" sz="2400" dirty="0" err="1">
                <a:latin typeface="Lucida Console" panose="020B0609040504020204" pitchFamily="49" charset="0"/>
              </a:rPr>
              <a:t>Linfinity</a:t>
            </a:r>
            <a:r>
              <a:rPr lang="en-US" dirty="0"/>
              <a:t> being profiled, e.g.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fixed=list(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fixed=list(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=105)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fixed=list(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obtaining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[done]</a:t>
            </a:r>
          </a:p>
          <a:p>
            <a:r>
              <a:rPr lang="en-US" dirty="0"/>
              <a:t>Use this to create a vector </a:t>
            </a:r>
            <a:r>
              <a:rPr lang="en-US" sz="2400" dirty="0" err="1">
                <a:latin typeface="Lucida Console" panose="020B0609040504020204" pitchFamily="49" charset="0"/>
              </a:rPr>
              <a:t>Linf.values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to profile over (loop through)</a:t>
            </a:r>
          </a:p>
          <a:p>
            <a:r>
              <a:rPr lang="en-US" dirty="0">
                <a:sym typeface="Symbol"/>
              </a:rPr>
              <a:t>Find the number of elements in this vector,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nLinf</a:t>
            </a:r>
            <a:endParaRPr lang="en-US" sz="2400" dirty="0">
              <a:latin typeface="Lucida Console" panose="020B0609040504020204" pitchFamily="49" charset="0"/>
              <a:sym typeface="Symbol"/>
            </a:endParaRPr>
          </a:p>
          <a:p>
            <a:r>
              <a:rPr lang="en-US" dirty="0">
                <a:sym typeface="Symbol"/>
              </a:rPr>
              <a:t>Create an empty vector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profNLL</a:t>
            </a:r>
            <a:r>
              <a:rPr lang="en-US" dirty="0">
                <a:sym typeface="Symbol"/>
              </a:rPr>
              <a:t> to store the NLL values for each value in </a:t>
            </a:r>
            <a:r>
              <a:rPr lang="en-US" sz="2400" dirty="0" err="1">
                <a:latin typeface="Lucida Console" panose="020B0609040504020204" pitchFamily="49" charset="0"/>
              </a:rPr>
              <a:t>Linf.values</a:t>
            </a:r>
            <a:r>
              <a:rPr lang="en-US" baseline="-25000" dirty="0">
                <a:sym typeface="Symbol"/>
              </a:rPr>
              <a:t> 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Loop through the </a:t>
            </a:r>
            <a:r>
              <a:rPr lang="en-US" sz="2400" dirty="0" err="1">
                <a:latin typeface="Lucida Console" panose="020B0609040504020204" pitchFamily="49" charset="0"/>
              </a:rPr>
              <a:t>Linf.values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values, at each step use </a:t>
            </a:r>
            <a:r>
              <a:rPr lang="en-US" sz="2400" dirty="0">
                <a:latin typeface="Lucida Console" panose="020B0609040504020204" pitchFamily="49" charset="0"/>
                <a:sym typeface="Symbol"/>
              </a:rPr>
              <a:t>mle2</a:t>
            </a:r>
            <a:r>
              <a:rPr lang="en-US" dirty="0">
                <a:sym typeface="Symbol"/>
              </a:rPr>
              <a:t> to minimize the function</a:t>
            </a:r>
          </a:p>
          <a:p>
            <a:r>
              <a:rPr lang="en-US" dirty="0">
                <a:sym typeface="Symbol"/>
              </a:rPr>
              <a:t>Store the –</a:t>
            </a:r>
            <a:r>
              <a:rPr lang="en-US" dirty="0" err="1">
                <a:sym typeface="Symbol"/>
              </a:rPr>
              <a:t>lnL</a:t>
            </a:r>
            <a:r>
              <a:rPr lang="en-US" dirty="0">
                <a:sym typeface="Symbol"/>
              </a:rPr>
              <a:t> in element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i</a:t>
            </a:r>
            <a:r>
              <a:rPr lang="en-US" dirty="0">
                <a:sym typeface="Symbol"/>
              </a:rPr>
              <a:t> of the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profNLL</a:t>
            </a:r>
            <a:r>
              <a:rPr lang="en-US" sz="2400" dirty="0">
                <a:latin typeface="Lucida Console" panose="020B0609040504020204" pitchFamily="49" charset="0"/>
                <a:sym typeface="Symbol"/>
              </a:rPr>
              <a:t> </a:t>
            </a:r>
            <a:r>
              <a:rPr lang="en-US" dirty="0">
                <a:sym typeface="Symbol"/>
              </a:rPr>
              <a:t>vector</a:t>
            </a:r>
          </a:p>
          <a:p>
            <a:r>
              <a:rPr lang="en-US" dirty="0">
                <a:sym typeface="Symbol"/>
              </a:rPr>
              <a:t>Plot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Linf.values</a:t>
            </a:r>
            <a:r>
              <a:rPr lang="en-US" dirty="0">
                <a:sym typeface="Symbol"/>
              </a:rPr>
              <a:t> against </a:t>
            </a:r>
            <a:r>
              <a:rPr lang="en-US" sz="2400" dirty="0" err="1">
                <a:latin typeface="Lucida Console" panose="020B0609040504020204" pitchFamily="49" charset="0"/>
                <a:sym typeface="Symbol"/>
              </a:rPr>
              <a:t>profNLL</a:t>
            </a:r>
            <a:r>
              <a:rPr lang="en-US" dirty="0">
                <a:sym typeface="Symbol"/>
              </a:rPr>
              <a:t>.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8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07" y="2500960"/>
            <a:ext cx="5703994" cy="38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7800" y="6309316"/>
            <a:ext cx="181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Linfinity</a:t>
            </a:r>
            <a:r>
              <a:rPr lang="en-US" sz="2400" dirty="0"/>
              <a:t> (cm)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230051" y="4048716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In-class exercise 1: profile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470900" cy="125213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Starting with "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7 Code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template.r</a:t>
            </a:r>
            <a:r>
              <a:rPr lang="en-US" dirty="0"/>
              <a:t>", create code to profile over </a:t>
            </a:r>
            <a:r>
              <a:rPr lang="en-US" sz="2200" dirty="0" err="1">
                <a:latin typeface="Lucida Console" panose="020B0609040504020204" pitchFamily="49" charset="0"/>
              </a:rPr>
              <a:t>Linfinity</a:t>
            </a:r>
            <a:r>
              <a:rPr lang="en-US" dirty="0"/>
              <a:t> from 80 to 130 cm for males. If you have time, profile over females too. </a:t>
            </a:r>
          </a:p>
        </p:txBody>
      </p:sp>
    </p:spTree>
    <p:extLst>
      <p:ext uri="{BB962C8B-B14F-4D97-AF65-F5344CB8AC3E}">
        <p14:creationId xmlns:p14="http://schemas.microsoft.com/office/powerpoint/2010/main" val="17134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 can be computed directly from the likelihood profile</a:t>
            </a:r>
          </a:p>
          <a:p>
            <a:r>
              <a:rPr lang="en-US" dirty="0"/>
              <a:t>For a single parameter, the 95% confidence interval is 1.92 log-likelihood units away from the lowest negative log-likelihood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Obscure technicalities: chi-square distribution with 1 degree of freedom at the 5% level is 3.84. The 1.92 is half of this and is related to the likelihood ratio test.</a:t>
            </a:r>
          </a:p>
        </p:txBody>
      </p:sp>
    </p:spTree>
    <p:extLst>
      <p:ext uri="{BB962C8B-B14F-4D97-AF65-F5344CB8AC3E}">
        <p14:creationId xmlns:p14="http://schemas.microsoft.com/office/powerpoint/2010/main" val="39809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95% CIs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8750" y="6094941"/>
            <a:ext cx="181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Linfinity</a:t>
            </a:r>
            <a:r>
              <a:rPr lang="en-US" sz="2400" dirty="0"/>
              <a:t> (cm)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8971" y="3720041"/>
            <a:ext cx="205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– (–</a:t>
            </a:r>
            <a:r>
              <a:rPr lang="en-US" sz="2400" dirty="0" err="1">
                <a:solidFill>
                  <a:srgbClr val="C00000"/>
                </a:solidFill>
              </a:rPr>
              <a:t>ln</a:t>
            </a:r>
            <a:r>
              <a:rPr lang="en-US" sz="2400" i="1" dirty="0" err="1">
                <a:solidFill>
                  <a:srgbClr val="C00000"/>
                </a:solidFill>
              </a:rPr>
              <a:t>L</a:t>
            </a:r>
            <a:r>
              <a:rPr lang="en-US" sz="2400" baseline="-25000" dirty="0" err="1">
                <a:solidFill>
                  <a:srgbClr val="C00000"/>
                </a:solidFill>
              </a:rPr>
              <a:t>best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470900" cy="838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Subtract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baseline="-25000" dirty="0" err="1"/>
              <a:t>best</a:t>
            </a:r>
            <a:r>
              <a:rPr lang="en-US" dirty="0"/>
              <a:t> and find the points where the resulting likelihood profile is 1.92 units away from the lowest point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298325"/>
            <a:ext cx="6557478" cy="377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90700" y="4752975"/>
            <a:ext cx="6096000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81375" y="3552825"/>
            <a:ext cx="0" cy="11906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57900" y="3552825"/>
            <a:ext cx="0" cy="11906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4600575" y="2038350"/>
            <a:ext cx="247650" cy="268605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8931" y="2830576"/>
            <a:ext cx="26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73904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dirty="0" err="1">
                <a:latin typeface="Lucida Console" panose="020B0609040504020204" pitchFamily="49" charset="0"/>
              </a:rPr>
              <a:t>uniroot</a:t>
            </a:r>
            <a:r>
              <a:rPr lang="en-US" dirty="0"/>
              <a:t> to find 95% CI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101471"/>
            <a:ext cx="6924675" cy="39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470900" cy="838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 function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finds x values that result in a function y being equal to zero (i.e. the “roots” of the function)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5875" y="6094941"/>
            <a:ext cx="181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Linfinity</a:t>
            </a:r>
            <a:r>
              <a:rPr lang="en-US" sz="2400" dirty="0"/>
              <a:t> (cm)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491486" y="3720041"/>
            <a:ext cx="2886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r>
              <a:rPr lang="en-US" sz="2400" dirty="0"/>
              <a:t> – (–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r>
              <a:rPr lang="en-US" sz="2400" baseline="-25000" dirty="0" err="1"/>
              <a:t>best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C00000"/>
                </a:solidFill>
              </a:rPr>
              <a:t>– 1.92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255" y="2640076"/>
            <a:ext cx="3639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Key recognition: the likelihood profile equals zero when: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ln</a:t>
            </a:r>
            <a:r>
              <a:rPr lang="en-US" sz="2000" i="1" dirty="0" err="1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 – (–</a:t>
            </a:r>
            <a:r>
              <a:rPr lang="en-US" sz="2000" dirty="0" err="1">
                <a:solidFill>
                  <a:srgbClr val="C00000"/>
                </a:solidFill>
              </a:rPr>
              <a:t>ln</a:t>
            </a:r>
            <a:r>
              <a:rPr lang="en-US" sz="2000" i="1" dirty="0" err="1">
                <a:solidFill>
                  <a:srgbClr val="C00000"/>
                </a:solidFill>
              </a:rPr>
              <a:t>L</a:t>
            </a:r>
            <a:r>
              <a:rPr lang="en-US" sz="2000" baseline="-25000" dirty="0" err="1">
                <a:solidFill>
                  <a:srgbClr val="C00000"/>
                </a:solidFill>
              </a:rPr>
              <a:t>best</a:t>
            </a:r>
            <a:r>
              <a:rPr lang="en-US" sz="2000" dirty="0">
                <a:solidFill>
                  <a:srgbClr val="C00000"/>
                </a:solidFill>
              </a:rPr>
              <a:t>) – 1.92 = 0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0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function </a:t>
            </a:r>
            <a:r>
              <a:rPr lang="en-US" sz="3200" dirty="0" err="1">
                <a:latin typeface="Lucida Console" panose="020B0609040504020204" pitchFamily="49" charset="0"/>
              </a:rPr>
              <a:t>VB.uni</a:t>
            </a:r>
            <a:r>
              <a:rPr lang="en-US" sz="3200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0275"/>
            <a:ext cx="8229600" cy="435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VB.uni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targetNLL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=1.92)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/>
              </a:rPr>
              <a:t>   #at this point call mle2 and extract </a:t>
            </a:r>
            <a:r>
              <a:rPr lang="en-US" sz="2000" dirty="0" err="1">
                <a:solidFill>
                  <a:srgbClr val="C00000"/>
                </a:solidFill>
                <a:latin typeface="Lucida Console"/>
              </a:rPr>
              <a:t>tempNLL</a:t>
            </a:r>
            <a:endParaRPr lang="en-US" sz="2000" dirty="0">
              <a:solidFill>
                <a:srgbClr val="C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tempNLL-bestNLL-targetNLL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VB.uni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=97,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2.022249      #testing: you should get this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VB.uni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=101,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-1.734966     #more testing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VB.uni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=98.5788,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-9.332921e-05 #close to zero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81100"/>
            <a:ext cx="84709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function will be zero when the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is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1.92 units from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baseline="-25000" dirty="0" err="1"/>
              <a:t>best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17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call </a:t>
            </a:r>
            <a:r>
              <a:rPr lang="en-US" sz="3200" dirty="0" err="1">
                <a:latin typeface="Lucida Console" panose="020B0609040504020204" pitchFamily="49" charset="0"/>
              </a:rPr>
              <a:t>uniroot</a:t>
            </a:r>
            <a:r>
              <a:rPr lang="en-US" sz="3200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function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searches between </a:t>
            </a:r>
            <a:r>
              <a:rPr lang="en-US" sz="2000" dirty="0">
                <a:latin typeface="Lucida Console" panose="020B0609040504020204" pitchFamily="49" charset="0"/>
              </a:rPr>
              <a:t>lower</a:t>
            </a:r>
            <a:r>
              <a:rPr lang="en-US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upper</a:t>
            </a:r>
            <a:r>
              <a:rPr lang="en-US" dirty="0"/>
              <a:t> for values of </a:t>
            </a:r>
            <a:r>
              <a:rPr lang="en-US" sz="2000" dirty="0">
                <a:latin typeface="Lucida Console" panose="020B0609040504020204" pitchFamily="49" charset="0"/>
              </a:rPr>
              <a:t>x</a:t>
            </a:r>
            <a:r>
              <a:rPr lang="en-US" dirty="0"/>
              <a:t> that result in </a:t>
            </a:r>
            <a:r>
              <a:rPr lang="en-US" sz="2000" dirty="0" err="1">
                <a:latin typeface="Lucida Console" panose="020B0609040504020204" pitchFamily="49" charset="0"/>
              </a:rPr>
              <a:t>func</a:t>
            </a:r>
            <a:r>
              <a:rPr lang="en-US" sz="2000" dirty="0">
                <a:latin typeface="Lucida Console" panose="020B0609040504020204" pitchFamily="49" charset="0"/>
              </a:rPr>
              <a:t>(x) = 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func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function(x, a, b)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return(x-a)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func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lower=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x.LME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upper=150, a=10, b=5)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func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lower=80, upper=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x.LME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a=10,b=5)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830" y="2630551"/>
            <a:ext cx="322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function parameters added at the end</a:t>
            </a:r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 flipH="1" flipV="1">
            <a:off x="4210049" y="2745104"/>
            <a:ext cx="1076325" cy="24574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 flipH="1" flipV="1">
            <a:off x="3764756" y="2805112"/>
            <a:ext cx="1519238" cy="1857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5734050" y="3200400"/>
            <a:ext cx="2122170" cy="84582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5736432" y="3198018"/>
            <a:ext cx="1251107" cy="89392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 flipV="1">
            <a:off x="3223736" y="2835590"/>
            <a:ext cx="22384" cy="532449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0720" y="3331591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uniroot</a:t>
            </a:r>
            <a:r>
              <a:rPr lang="en-US" dirty="0">
                <a:solidFill>
                  <a:srgbClr val="C00000"/>
                </a:solidFill>
              </a:rPr>
              <a:t> will vary the first parameter until </a:t>
            </a:r>
            <a:r>
              <a:rPr lang="en-US" dirty="0" err="1">
                <a:solidFill>
                  <a:srgbClr val="C00000"/>
                </a:solidFill>
              </a:rPr>
              <a:t>func</a:t>
            </a:r>
            <a:r>
              <a:rPr lang="en-US" dirty="0">
                <a:solidFill>
                  <a:srgbClr val="C00000"/>
                </a:solidFill>
              </a:rPr>
              <a:t>(x, a, b)==0</a:t>
            </a:r>
          </a:p>
        </p:txBody>
      </p:sp>
    </p:spTree>
    <p:extLst>
      <p:ext uri="{BB962C8B-B14F-4D97-AF65-F5344CB8AC3E}">
        <p14:creationId xmlns:p14="http://schemas.microsoft.com/office/powerpoint/2010/main" val="152623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787146"/>
            <a:ext cx="6924675" cy="39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1125" y="5837766"/>
            <a:ext cx="181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Linfinity</a:t>
            </a:r>
            <a:r>
              <a:rPr lang="en-US" sz="2400" dirty="0"/>
              <a:t> (cm)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96236" y="3462866"/>
            <a:ext cx="2886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r>
              <a:rPr lang="en-US" sz="2400" dirty="0"/>
              <a:t> – (–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r>
              <a:rPr lang="en-US" sz="2400" baseline="-25000" dirty="0" err="1"/>
              <a:t>best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C00000"/>
                </a:solidFill>
              </a:rPr>
              <a:t>– 1.92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5048247" y="3000375"/>
            <a:ext cx="619128" cy="21812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6962775" y="1990725"/>
            <a:ext cx="819150" cy="1809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3362325" y="1724025"/>
            <a:ext cx="1257299" cy="3486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23829" y="1535176"/>
            <a:ext cx="281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Upper 95% CI: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uniroot</a:t>
            </a:r>
            <a:r>
              <a:rPr lang="en-US" dirty="0">
                <a:solidFill>
                  <a:srgbClr val="C00000"/>
                </a:solidFill>
              </a:rPr>
              <a:t> could search between these upper and lower values to find where </a:t>
            </a:r>
            <a:r>
              <a:rPr lang="en-US" dirty="0" err="1">
                <a:solidFill>
                  <a:srgbClr val="C00000"/>
                </a:solidFill>
              </a:rPr>
              <a:t>Linfinity</a:t>
            </a:r>
            <a:r>
              <a:rPr lang="en-US" dirty="0">
                <a:solidFill>
                  <a:srgbClr val="C00000"/>
                </a:solidFill>
              </a:rPr>
              <a:t> = 0</a:t>
            </a: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2324098" y="1724025"/>
            <a:ext cx="857252" cy="9810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66354" y="496951"/>
            <a:ext cx="281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Lower 95% CI: </a:t>
            </a:r>
            <a:r>
              <a:rPr lang="en-US" dirty="0" err="1">
                <a:solidFill>
                  <a:srgbClr val="C00000"/>
                </a:solidFill>
              </a:rPr>
              <a:t>uniroot</a:t>
            </a:r>
            <a:r>
              <a:rPr lang="en-US" dirty="0">
                <a:solidFill>
                  <a:srgbClr val="C00000"/>
                </a:solidFill>
              </a:rPr>
              <a:t> could search between these upper and lower values to find where </a:t>
            </a:r>
            <a:r>
              <a:rPr lang="en-US" dirty="0" err="1">
                <a:solidFill>
                  <a:srgbClr val="C00000"/>
                </a:solidFill>
              </a:rPr>
              <a:t>Linfinity</a:t>
            </a:r>
            <a:r>
              <a:rPr lang="en-US" dirty="0">
                <a:solidFill>
                  <a:srgbClr val="C0000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32380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to find the two values of </a:t>
            </a:r>
            <a:r>
              <a:rPr lang="en-US" sz="2000" dirty="0" err="1">
                <a:latin typeface="Lucida Console" panose="020B0609040504020204" pitchFamily="49" charset="0"/>
              </a:rPr>
              <a:t>Linfinity</a:t>
            </a:r>
            <a:r>
              <a:rPr lang="en-US" dirty="0"/>
              <a:t> that are </a:t>
            </a:r>
            <a:r>
              <a:rPr lang="en-US" sz="2000" dirty="0" err="1">
                <a:latin typeface="Lucida Console" panose="020B0609040504020204" pitchFamily="49" charset="0"/>
              </a:rPr>
              <a:t>targetNLL</a:t>
            </a:r>
            <a:r>
              <a:rPr lang="en-US" sz="2000" dirty="0">
                <a:latin typeface="Lucida Console" panose="020B0609040504020204" pitchFamily="49" charset="0"/>
              </a:rPr>
              <a:t>=1.92</a:t>
            </a:r>
            <a:r>
              <a:rPr lang="en-US" dirty="0"/>
              <a:t> units above the </a:t>
            </a:r>
            <a:r>
              <a:rPr lang="en-US" sz="2000" dirty="0" err="1">
                <a:latin typeface="Lucida Console" panose="020B0609040504020204" pitchFamily="49" charset="0"/>
              </a:rPr>
              <a:t>bestNLL</a:t>
            </a:r>
            <a:r>
              <a:rPr lang="en-US" dirty="0"/>
              <a:t>. You should get results similar to those below for the lower root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uniroot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#figure out the function call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$root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98.57871      #value of </a:t>
            </a:r>
            <a:r>
              <a:rPr lang="en-US" sz="2000" dirty="0" err="1">
                <a:latin typeface="Lucida Console"/>
              </a:rPr>
              <a:t>Linfinity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$</a:t>
            </a:r>
            <a:r>
              <a:rPr lang="en-US" sz="2000" dirty="0" err="1">
                <a:latin typeface="Lucida Console"/>
              </a:rPr>
              <a:t>f.root</a:t>
            </a:r>
            <a:r>
              <a:rPr lang="en-US" sz="2000" dirty="0"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9.664733e-09  #should be close to zero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$</a:t>
            </a:r>
            <a:r>
              <a:rPr lang="en-US" sz="2000" dirty="0" err="1">
                <a:latin typeface="Lucida Console"/>
              </a:rPr>
              <a:t>iter</a:t>
            </a:r>
            <a:r>
              <a:rPr lang="en-US" sz="2000" dirty="0"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6             #how often </a:t>
            </a:r>
            <a:r>
              <a:rPr lang="en-US" sz="2000" dirty="0" err="1">
                <a:latin typeface="Lucida Console"/>
              </a:rPr>
              <a:t>VB.uni</a:t>
            </a:r>
            <a:r>
              <a:rPr lang="en-US" sz="2000" dirty="0">
                <a:latin typeface="Lucida Console"/>
              </a:rPr>
              <a:t>() was called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$</a:t>
            </a:r>
            <a:r>
              <a:rPr lang="en-US" sz="2000" dirty="0" err="1">
                <a:latin typeface="Lucida Console"/>
              </a:rPr>
              <a:t>estim.prec</a:t>
            </a:r>
            <a:r>
              <a:rPr lang="en-US" sz="2000" dirty="0"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6.103516e-05</a:t>
            </a:r>
            <a:r>
              <a:rPr lang="en-US" dirty="0"/>
              <a:t>    </a:t>
            </a:r>
            <a:r>
              <a:rPr lang="en-US" sz="2000" dirty="0">
                <a:latin typeface="Lucida Console"/>
              </a:rPr>
              <a:t>#precision of root</a:t>
            </a:r>
          </a:p>
        </p:txBody>
      </p:sp>
    </p:spTree>
    <p:extLst>
      <p:ext uri="{BB962C8B-B14F-4D97-AF65-F5344CB8AC3E}">
        <p14:creationId xmlns:p14="http://schemas.microsoft.com/office/powerpoint/2010/main" val="6920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1754"/>
            <a:ext cx="8229600" cy="44514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Estimate the parameters (   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 for this equation separately for males and females </a:t>
            </a:r>
            <a:r>
              <a:rPr lang="en-US" dirty="0">
                <a:solidFill>
                  <a:srgbClr val="C00000"/>
                </a:solidFill>
              </a:rPr>
              <a:t>[done]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95% confidence intervals for asymptotic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conclude that asymptotic length differs for males and females?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90012"/>
              </p:ext>
            </p:extLst>
          </p:nvPr>
        </p:nvGraphicFramePr>
        <p:xfrm>
          <a:off x="1776413" y="1309688"/>
          <a:ext cx="59166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309688"/>
                        <a:ext cx="59166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61665"/>
              </p:ext>
            </p:extLst>
          </p:nvPr>
        </p:nvGraphicFramePr>
        <p:xfrm>
          <a:off x="4738211" y="2137354"/>
          <a:ext cx="363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211" y="2137354"/>
                        <a:ext cx="363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2B360E-67B3-40B8-BE32-D56A041B0BA5}"/>
              </a:ext>
            </a:extLst>
          </p:cNvPr>
          <p:cNvSpPr txBox="1"/>
          <p:nvPr/>
        </p:nvSpPr>
        <p:spPr>
          <a:xfrm>
            <a:off x="6223518" y="1348855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~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228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1754"/>
            <a:ext cx="8229600" cy="44514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Estimate the parameters (   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 for this equation separately for males and females </a:t>
            </a:r>
            <a:r>
              <a:rPr lang="en-US" dirty="0">
                <a:solidFill>
                  <a:srgbClr val="C00000"/>
                </a:solidFill>
              </a:rPr>
              <a:t>[done]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95% confidence intervals for asymptotic length </a:t>
            </a:r>
            <a:r>
              <a:rPr lang="en-US" dirty="0">
                <a:solidFill>
                  <a:srgbClr val="C00000"/>
                </a:solidFill>
              </a:rPr>
              <a:t>[done]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conclude that asymptotic length differs for males and females? </a:t>
            </a:r>
            <a:r>
              <a:rPr lang="en-US" dirty="0">
                <a:solidFill>
                  <a:srgbClr val="C00000"/>
                </a:solidFill>
              </a:rPr>
              <a:t>[test: does 95% CI overlap for males vs. females]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76413" y="1309688"/>
          <a:ext cx="59166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309688"/>
                        <a:ext cx="59166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738211" y="2137354"/>
          <a:ext cx="363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211" y="2137354"/>
                        <a:ext cx="363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52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overlapping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06" r="3191"/>
          <a:stretch/>
        </p:blipFill>
        <p:spPr>
          <a:xfrm>
            <a:off x="389467" y="1718733"/>
            <a:ext cx="8475133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makes sense looking at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Males are significantly bigger than females at older ages.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8" y="2531534"/>
            <a:ext cx="8525853" cy="417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08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way of testing part 3 </a:t>
            </a:r>
            <a:br>
              <a:rPr lang="en-US" dirty="0"/>
            </a:br>
            <a:r>
              <a:rPr lang="en-US" sz="2700" dirty="0">
                <a:solidFill>
                  <a:srgbClr val="C00000"/>
                </a:solidFill>
              </a:rPr>
              <a:t>(beyond scope of FISH553)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839"/>
            <a:ext cx="8229600" cy="5182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Does asymptotic length differ for males and females?</a:t>
            </a:r>
          </a:p>
          <a:p>
            <a:pPr marL="514350" indent="-514350">
              <a:buAutoNum type="arabicPeriod"/>
            </a:pPr>
            <a:r>
              <a:rPr lang="en-US" dirty="0"/>
              <a:t>Find NLL1 when fitting VB equation to all data combined.</a:t>
            </a:r>
          </a:p>
          <a:p>
            <a:pPr marL="514350" indent="-514350">
              <a:buAutoNum type="arabicPeriod"/>
            </a:pPr>
            <a:r>
              <a:rPr lang="en-US" dirty="0"/>
              <a:t>Find NLL2 fitting VB equation, using Linf1 for males, and Linf2 for females, but the same K value for both</a:t>
            </a:r>
          </a:p>
          <a:p>
            <a:pPr marL="514350" indent="-514350">
              <a:buAutoNum type="arabicPeriod"/>
            </a:pPr>
            <a:r>
              <a:rPr lang="en-US" dirty="0"/>
              <a:t>Calculate AIC = 2×(number of </a:t>
            </a:r>
            <a:r>
              <a:rPr lang="en-US" dirty="0" err="1"/>
              <a:t>params</a:t>
            </a:r>
            <a:r>
              <a:rPr lang="en-US" dirty="0"/>
              <a:t>) + 2×NLL for steps 1 and 2</a:t>
            </a:r>
          </a:p>
          <a:p>
            <a:pPr marL="514350" indent="-514350">
              <a:buAutoNum type="arabicPeriod"/>
            </a:pPr>
            <a:r>
              <a:rPr lang="en-US" dirty="0"/>
              <a:t>Lowest AIC is the best model, so if AIC is lower from 2 then </a:t>
            </a:r>
            <a:r>
              <a:rPr lang="en-US" dirty="0" err="1"/>
              <a:t>Linf</a:t>
            </a:r>
            <a:r>
              <a:rPr lang="en-US" dirty="0"/>
              <a:t> is different, otherwise </a:t>
            </a:r>
            <a:r>
              <a:rPr lang="en-US" dirty="0" err="1"/>
              <a:t>Linf</a:t>
            </a:r>
            <a:r>
              <a:rPr lang="en-US" dirty="0"/>
              <a:t> is similar</a:t>
            </a:r>
          </a:p>
          <a:p>
            <a:pPr marL="514350" indent="-514350">
              <a:buAutoNum type="arabicPeriod"/>
            </a:pPr>
            <a:r>
              <a:rPr lang="en-US" dirty="0"/>
              <a:t>This method is covered in FISH458.</a:t>
            </a:r>
          </a:p>
        </p:txBody>
      </p:sp>
    </p:spTree>
    <p:extLst>
      <p:ext uri="{BB962C8B-B14F-4D97-AF65-F5344CB8AC3E}">
        <p14:creationId xmlns:p14="http://schemas.microsoft.com/office/powerpoint/2010/main" val="17575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7C3E89-5BE9-4BF8-ABF2-1E8360387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09674"/>
              </p:ext>
            </p:extLst>
          </p:nvPr>
        </p:nvGraphicFramePr>
        <p:xfrm>
          <a:off x="1524000" y="4641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1FF3CB-4DB4-4481-8B58-C6EDBA122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56873"/>
              </p:ext>
            </p:extLst>
          </p:nvPr>
        </p:nvGraphicFramePr>
        <p:xfrm>
          <a:off x="1537854" y="21128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836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Likelihood profiles are a way of estimating confidence intervals for a particular model parameter when the model is fitted using maximum likelihood</a:t>
            </a:r>
          </a:p>
          <a:p>
            <a:r>
              <a:rPr lang="en-US" dirty="0"/>
              <a:t>Statistical theory is not important here, so just accept it for this course… (see </a:t>
            </a:r>
            <a:r>
              <a:rPr lang="en-US" dirty="0">
                <a:hlinkClick r:id="rId2"/>
              </a:rPr>
              <a:t>likelihood ratio test</a:t>
            </a:r>
            <a:r>
              <a:rPr lang="en-US" dirty="0"/>
              <a:t>).</a:t>
            </a:r>
          </a:p>
          <a:p>
            <a:r>
              <a:rPr lang="en-US" dirty="0"/>
              <a:t>The problem: we have a model based on a set of parameters </a:t>
            </a:r>
            <a:r>
              <a:rPr lang="en-US" dirty="0">
                <a:sym typeface="Symbol"/>
              </a:rPr>
              <a:t> = {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, ..., </a:t>
            </a:r>
            <a:r>
              <a:rPr lang="en-US" i="1" dirty="0" err="1">
                <a:sym typeface="Symbol"/>
              </a:rPr>
              <a:t>X</a:t>
            </a:r>
            <a:r>
              <a:rPr lang="en-US" baseline="-25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}. We want the 95% confidence interval for one parameter, say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. The negative log-likelihood function is –</a:t>
            </a:r>
            <a:r>
              <a:rPr lang="en-US" dirty="0" err="1">
                <a:sym typeface="Symbol"/>
              </a:rPr>
              <a:t>ln</a:t>
            </a:r>
            <a:r>
              <a:rPr lang="en-US" i="1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(data|)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likelihood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the full model to find the maximum likelihood estimates (MLEs) for all parameters, with corresponding lowest negative log-likelihood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baseline="-25000" dirty="0" err="1"/>
              <a:t>best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wide range of values for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from well below to well above its MLE value: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baseline="-25000" dirty="0"/>
              <a:t>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parameter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to the first of these values,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and find the values for all other parameters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..., </a:t>
            </a:r>
            <a:r>
              <a:rPr lang="en-US" i="1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that will minimize 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(data,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resulting negative log-likelihood –ln</a:t>
            </a:r>
            <a:r>
              <a:rPr lang="en-US" i="1" dirty="0"/>
              <a:t>L</a:t>
            </a:r>
            <a:r>
              <a:rPr lang="en-US" i="1" baseline="-25000" dirty="0"/>
              <a:t>X</a:t>
            </a:r>
            <a:r>
              <a:rPr lang="en-US" baseline="-25000" dirty="0"/>
              <a:t>1=</a:t>
            </a:r>
            <a:r>
              <a:rPr lang="en-US" i="1" baseline="-25000" dirty="0"/>
              <a:t>A</a:t>
            </a:r>
            <a:r>
              <a:rPr lang="en-US" baseline="-25000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and 4 for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baseline="-25000" dirty="0"/>
              <a:t>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–ln</a:t>
            </a:r>
            <a:r>
              <a:rPr lang="en-US" i="1" dirty="0"/>
              <a:t>L</a:t>
            </a:r>
            <a:r>
              <a:rPr lang="en-US" i="1" baseline="-25000" dirty="0"/>
              <a:t>X</a:t>
            </a:r>
            <a:r>
              <a:rPr lang="en-US" baseline="-25000" dirty="0"/>
              <a:t>1={A} </a:t>
            </a:r>
            <a:r>
              <a:rPr lang="en-US" dirty="0"/>
              <a:t>– (–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baseline="-25000" dirty="0" err="1"/>
              <a:t>best</a:t>
            </a:r>
            <a:r>
              <a:rPr lang="en-US" dirty="0"/>
              <a:t>) against the values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3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likelihood profile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668780" y="4526280"/>
            <a:ext cx="6172200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1820" y="4975860"/>
            <a:ext cx="3415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dirty="0">
                <a:latin typeface="+mn-lt"/>
              </a:rPr>
              <a:t>Parameter of interest (</a:t>
            </a:r>
            <a:r>
              <a:rPr lang="en-AU" altLang="en-US" i="1" dirty="0">
                <a:latin typeface="+mn-lt"/>
              </a:rPr>
              <a:t>X</a:t>
            </a:r>
            <a:r>
              <a:rPr lang="en-AU" altLang="en-US" baseline="-25000" dirty="0">
                <a:latin typeface="+mn-lt"/>
              </a:rPr>
              <a:t>1</a:t>
            </a:r>
            <a:r>
              <a:rPr lang="en-AU" altLang="en-US" dirty="0">
                <a:latin typeface="+mn-lt"/>
              </a:rPr>
              <a:t>)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676400" y="1874520"/>
            <a:ext cx="0" cy="266700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16200000">
            <a:off x="769620" y="2804160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dirty="0">
                <a:latin typeface="+mn-lt"/>
              </a:rPr>
              <a:t>–</a:t>
            </a:r>
            <a:r>
              <a:rPr lang="en-AU" altLang="en-US" dirty="0" err="1">
                <a:latin typeface="+mn-lt"/>
              </a:rPr>
              <a:t>ln</a:t>
            </a:r>
            <a:r>
              <a:rPr lang="en-AU" altLang="en-US" i="1" dirty="0" err="1">
                <a:latin typeface="+mn-lt"/>
              </a:rPr>
              <a:t>L</a:t>
            </a:r>
            <a:endParaRPr lang="en-AU" altLang="en-US" i="1" dirty="0">
              <a:latin typeface="+mn-lt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76775" y="4084320"/>
            <a:ext cx="276225" cy="304800"/>
          </a:xfrm>
          <a:prstGeom prst="star5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C0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82665" y="4015740"/>
            <a:ext cx="912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000" dirty="0">
                <a:solidFill>
                  <a:srgbClr val="C00000"/>
                </a:solidFill>
                <a:latin typeface="+mn-lt"/>
              </a:rPr>
              <a:t>–</a:t>
            </a:r>
            <a:r>
              <a:rPr lang="en-AU" altLang="en-US" sz="2000" dirty="0" err="1">
                <a:solidFill>
                  <a:srgbClr val="C00000"/>
                </a:solidFill>
                <a:latin typeface="+mn-lt"/>
              </a:rPr>
              <a:t>ln</a:t>
            </a:r>
            <a:r>
              <a:rPr lang="en-AU" altLang="en-US" sz="2000" i="1" dirty="0" err="1">
                <a:solidFill>
                  <a:srgbClr val="C00000"/>
                </a:solidFill>
                <a:latin typeface="+mn-lt"/>
              </a:rPr>
              <a:t>L</a:t>
            </a:r>
            <a:r>
              <a:rPr lang="en-AU" altLang="en-US" sz="2000" baseline="-25000" dirty="0" err="1">
                <a:solidFill>
                  <a:srgbClr val="C00000"/>
                </a:solidFill>
                <a:latin typeface="+mn-lt"/>
              </a:rPr>
              <a:t>best</a:t>
            </a:r>
            <a:endParaRPr lang="en-AU" altLang="en-US" sz="2000" baseline="-25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029200" y="4236720"/>
            <a:ext cx="990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897380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03195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84220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06215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46395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16980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046595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0133BF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4038600" y="39319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322320" y="35509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743200" y="29413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1905000" y="19507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5486400" y="37795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324600" y="32461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038975" y="2484120"/>
            <a:ext cx="276225" cy="304800"/>
          </a:xfrm>
          <a:prstGeom prst="star5">
            <a:avLst/>
          </a:prstGeom>
          <a:solidFill>
            <a:srgbClr val="013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7100" y="5379720"/>
            <a:ext cx="16053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AU" altLang="en-US" sz="2000" dirty="0">
                <a:latin typeface="+mn-lt"/>
              </a:rPr>
              <a:t>Alternative</a:t>
            </a:r>
          </a:p>
          <a:p>
            <a:pPr algn="ctr" eaLnBrk="1" hangingPunct="1"/>
            <a:r>
              <a:rPr lang="en-AU" altLang="en-US" sz="2000" dirty="0">
                <a:latin typeface="+mn-lt"/>
              </a:rPr>
              <a:t>values for the</a:t>
            </a:r>
          </a:p>
          <a:p>
            <a:pPr algn="ctr" eaLnBrk="1" hangingPunct="1"/>
            <a:r>
              <a:rPr lang="en-AU" altLang="en-US" sz="2000" dirty="0">
                <a:latin typeface="+mn-lt"/>
              </a:rPr>
              <a:t>parameter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6562724" y="4952999"/>
            <a:ext cx="885825" cy="523874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7187565" y="4958715"/>
            <a:ext cx="260985" cy="527685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425383" y="1790700"/>
            <a:ext cx="44116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AU" altLang="en-US" sz="2000" dirty="0">
                <a:latin typeface="+mn-lt"/>
              </a:rPr>
              <a:t>Negative log-likelihood, fixing the </a:t>
            </a:r>
          </a:p>
          <a:p>
            <a:pPr algn="ctr" eaLnBrk="1" hangingPunct="1"/>
            <a:r>
              <a:rPr lang="en-AU" altLang="en-US" sz="2000" dirty="0">
                <a:latin typeface="+mn-lt"/>
              </a:rPr>
              <a:t>parameter to each value in turn </a:t>
            </a:r>
          </a:p>
          <a:p>
            <a:pPr algn="ctr" eaLnBrk="1" hangingPunct="1"/>
            <a:r>
              <a:rPr lang="en-AU" altLang="en-US" sz="2000" dirty="0">
                <a:latin typeface="+mn-lt"/>
              </a:rPr>
              <a:t>(minimize on the rest of the parameters)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3032760" y="2788920"/>
            <a:ext cx="853440" cy="28194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4206240" y="2827020"/>
            <a:ext cx="281940" cy="109728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876800" y="2788920"/>
            <a:ext cx="685800" cy="105918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486400" y="2788920"/>
            <a:ext cx="853440" cy="53340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653915" y="4244340"/>
            <a:ext cx="238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sz="2800" dirty="0">
                <a:solidFill>
                  <a:srgbClr val="C00000"/>
                </a:solidFill>
                <a:sym typeface="Symbol" pitchFamily="18" charset="2"/>
              </a:rPr>
              <a:t>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547290" y="4610100"/>
            <a:ext cx="5469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AU" altLang="en-US" sz="1600" dirty="0">
                <a:solidFill>
                  <a:srgbClr val="C00000"/>
                </a:solidFill>
                <a:latin typeface="+mn-lt"/>
              </a:rPr>
              <a:t>MLE</a:t>
            </a:r>
            <a:endParaRPr lang="en-AU" altLang="en-US" sz="1600" baseline="-25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770120" y="2819400"/>
            <a:ext cx="45720" cy="1219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 rot="16200000">
            <a:off x="769620" y="2811780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AU" altLang="en-US" dirty="0">
                <a:latin typeface="+mn-lt"/>
              </a:rPr>
              <a:t>–</a:t>
            </a:r>
            <a:r>
              <a:rPr lang="en-AU" altLang="en-US" dirty="0" err="1">
                <a:latin typeface="+mn-lt"/>
              </a:rPr>
              <a:t>ln</a:t>
            </a:r>
            <a:r>
              <a:rPr lang="en-AU" altLang="en-US" i="1" dirty="0" err="1">
                <a:latin typeface="+mn-lt"/>
              </a:rPr>
              <a:t>L</a:t>
            </a:r>
            <a:endParaRPr lang="en-AU" altLang="en-US" i="1" dirty="0">
              <a:latin typeface="+mn-lt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3589020" y="2811780"/>
            <a:ext cx="670560" cy="81534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 flipH="1" flipV="1">
            <a:off x="2240280" y="2110740"/>
            <a:ext cx="541020" cy="5334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316980" y="2324100"/>
            <a:ext cx="678180" cy="266700"/>
          </a:xfrm>
          <a:prstGeom prst="line">
            <a:avLst/>
          </a:prstGeom>
          <a:noFill/>
          <a:ln w="28575">
            <a:solidFill>
              <a:srgbClr val="0133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042160" y="2110740"/>
            <a:ext cx="5143500" cy="2161549"/>
          </a:xfrm>
          <a:custGeom>
            <a:avLst/>
            <a:gdLst>
              <a:gd name="connsiteX0" fmla="*/ 0 w 5143500"/>
              <a:gd name="connsiteY0" fmla="*/ 0 h 2161549"/>
              <a:gd name="connsiteX1" fmla="*/ 845820 w 5143500"/>
              <a:gd name="connsiteY1" fmla="*/ 1013460 h 2161549"/>
              <a:gd name="connsiteX2" fmla="*/ 1440180 w 5143500"/>
              <a:gd name="connsiteY2" fmla="*/ 1623060 h 2161549"/>
              <a:gd name="connsiteX3" fmla="*/ 2141220 w 5143500"/>
              <a:gd name="connsiteY3" fmla="*/ 2011680 h 2161549"/>
              <a:gd name="connsiteX4" fmla="*/ 2796540 w 5143500"/>
              <a:gd name="connsiteY4" fmla="*/ 2156460 h 2161549"/>
              <a:gd name="connsiteX5" fmla="*/ 3611880 w 5143500"/>
              <a:gd name="connsiteY5" fmla="*/ 1851660 h 2161549"/>
              <a:gd name="connsiteX6" fmla="*/ 4434840 w 5143500"/>
              <a:gd name="connsiteY6" fmla="*/ 1303020 h 2161549"/>
              <a:gd name="connsiteX7" fmla="*/ 5143500 w 5143500"/>
              <a:gd name="connsiteY7" fmla="*/ 541020 h 2161549"/>
              <a:gd name="connsiteX8" fmla="*/ 5143500 w 5143500"/>
              <a:gd name="connsiteY8" fmla="*/ 541020 h 216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3500" h="2161549">
                <a:moveTo>
                  <a:pt x="0" y="0"/>
                </a:moveTo>
                <a:cubicBezTo>
                  <a:pt x="302895" y="371475"/>
                  <a:pt x="605790" y="742950"/>
                  <a:pt x="845820" y="1013460"/>
                </a:cubicBezTo>
                <a:cubicBezTo>
                  <a:pt x="1085850" y="1283970"/>
                  <a:pt x="1224280" y="1456690"/>
                  <a:pt x="1440180" y="1623060"/>
                </a:cubicBezTo>
                <a:cubicBezTo>
                  <a:pt x="1656080" y="1789430"/>
                  <a:pt x="1915160" y="1922780"/>
                  <a:pt x="2141220" y="2011680"/>
                </a:cubicBezTo>
                <a:cubicBezTo>
                  <a:pt x="2367280" y="2100580"/>
                  <a:pt x="2551430" y="2183130"/>
                  <a:pt x="2796540" y="2156460"/>
                </a:cubicBezTo>
                <a:cubicBezTo>
                  <a:pt x="3041650" y="2129790"/>
                  <a:pt x="3338830" y="1993900"/>
                  <a:pt x="3611880" y="1851660"/>
                </a:cubicBezTo>
                <a:cubicBezTo>
                  <a:pt x="3884930" y="1709420"/>
                  <a:pt x="4179570" y="1521460"/>
                  <a:pt x="4434840" y="1303020"/>
                </a:cubicBezTo>
                <a:cubicBezTo>
                  <a:pt x="4690110" y="1084580"/>
                  <a:pt x="5143500" y="541020"/>
                  <a:pt x="5143500" y="541020"/>
                </a:cubicBezTo>
                <a:lnTo>
                  <a:pt x="5143500" y="54102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6425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7475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57550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62400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00675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6975" y="46196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29263" y="46196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baseline="-25000" dirty="0"/>
              <a:t>m=7</a:t>
            </a:r>
          </a:p>
        </p:txBody>
      </p:sp>
    </p:spTree>
    <p:extLst>
      <p:ext uri="{BB962C8B-B14F-4D97-AF65-F5344CB8AC3E}">
        <p14:creationId xmlns:p14="http://schemas.microsoft.com/office/powerpoint/2010/main" val="27061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Von </a:t>
            </a:r>
            <a:r>
              <a:rPr lang="en-US" dirty="0" err="1"/>
              <a:t>Bertalanffy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compute a likelihood profile for </a:t>
            </a:r>
            <a:r>
              <a:rPr lang="en-US" i="1" dirty="0"/>
              <a:t>L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/>
              <a:t> for males</a:t>
            </a:r>
          </a:p>
          <a:p>
            <a:r>
              <a:rPr lang="en-US" dirty="0"/>
              <a:t>Extract the data for males, fit the model and find the MLE; saving the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as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baseline="-25000" dirty="0" err="1"/>
              <a:t>best</a:t>
            </a:r>
            <a:endParaRPr lang="en-US" baseline="-25000" dirty="0"/>
          </a:p>
          <a:p>
            <a:r>
              <a:rPr lang="en-US" dirty="0"/>
              <a:t>Based on the fit, select a reasonable range for </a:t>
            </a:r>
            <a:r>
              <a:rPr lang="en-US" i="1" dirty="0"/>
              <a:t>L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, and choose a set {</a:t>
            </a:r>
            <a:r>
              <a:rPr lang="en-US" i="1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..., </a:t>
            </a:r>
            <a:r>
              <a:rPr lang="en-US" i="1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} of equally spaced values in this range</a:t>
            </a:r>
          </a:p>
          <a:p>
            <a:r>
              <a:rPr lang="en-US" dirty="0"/>
              <a:t>Fit the model fixing  </a:t>
            </a:r>
            <a:r>
              <a:rPr lang="en-US" i="1" dirty="0"/>
              <a:t>L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to </a:t>
            </a:r>
            <a:r>
              <a:rPr lang="en-US" i="1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minimizing over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 and , store the </a:t>
            </a:r>
            <a:r>
              <a:rPr lang="en-US" dirty="0"/>
              <a:t>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i="1" baseline="-25000" dirty="0" err="1"/>
              <a:t>L</a:t>
            </a:r>
            <a:r>
              <a:rPr lang="en-US" baseline="-25000" dirty="0">
                <a:sym typeface="Symbol"/>
              </a:rPr>
              <a:t></a:t>
            </a:r>
            <a:r>
              <a:rPr lang="en-US" i="1" baseline="-25000" dirty="0"/>
              <a:t>=A</a:t>
            </a:r>
            <a:r>
              <a:rPr lang="en-US" baseline="-25000" dirty="0"/>
              <a:t>1</a:t>
            </a:r>
            <a:r>
              <a:rPr lang="en-US" i="1" dirty="0"/>
              <a:t>. </a:t>
            </a:r>
            <a:r>
              <a:rPr lang="en-US" dirty="0"/>
              <a:t>Repeat for </a:t>
            </a:r>
            <a:r>
              <a:rPr lang="en-US" i="1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/>
              <a:t>, </a:t>
            </a:r>
            <a:r>
              <a:rPr lang="en-US" i="1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/>
              <a:t>, etc., until you have the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for all values in the range</a:t>
            </a:r>
          </a:p>
          <a:p>
            <a:r>
              <a:rPr lang="en-US" dirty="0"/>
              <a:t>Plot! </a:t>
            </a:r>
          </a:p>
        </p:txBody>
      </p:sp>
    </p:spTree>
    <p:extLst>
      <p:ext uri="{BB962C8B-B14F-4D97-AF65-F5344CB8AC3E}">
        <p14:creationId xmlns:p14="http://schemas.microsoft.com/office/powerpoint/2010/main" val="34633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code returning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VB.NLL &lt;- function(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K, sigma)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gender &lt;- "Male"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LA &lt;- read.csv(file="Data//LengthAge.csv")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ages &lt;- LA[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==gender,]$Ages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lengths &lt;- LA[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==gender,]$Lengths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*(1-exp(-K*ages))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length(ages)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NLL &lt;- -sum(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(x=lengths,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mean=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model.predL,sd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sigma,log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=TRUE))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return(NLL)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1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require(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bbmle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MLE.res &lt;- mle2(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minuslogl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=VB.NLL,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start=list(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=50, K=0.2, sigma=10),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method="L-BFGS-B",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lower=list(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=20, K=0.02, sigma=0.1),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upper=list(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=500, K=1, sigma=100))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-1*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logLik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(MLE.res)[1] 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bestNLL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coef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(MLE.res)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655" y="5583301"/>
            <a:ext cx="463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Accesses the best estimates for each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1815" y="4828921"/>
            <a:ext cx="463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Returns the </a:t>
            </a:r>
            <a:r>
              <a:rPr lang="en-US" dirty="0" err="1">
                <a:solidFill>
                  <a:srgbClr val="C00000"/>
                </a:solidFill>
              </a:rPr>
              <a:t>ln</a:t>
            </a:r>
            <a:r>
              <a:rPr lang="en-US" i="1" dirty="0" err="1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 (</a:t>
            </a:r>
            <a:r>
              <a:rPr lang="en-US" u="sng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the –</a:t>
            </a:r>
            <a:r>
              <a:rPr lang="en-US" dirty="0" err="1">
                <a:solidFill>
                  <a:srgbClr val="C00000"/>
                </a:solidFill>
              </a:rPr>
              <a:t>ln</a:t>
            </a:r>
            <a:r>
              <a:rPr lang="en-US" i="1" dirty="0" err="1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 flipH="1" flipV="1">
            <a:off x="899160" y="5082540"/>
            <a:ext cx="388620" cy="56388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H="1" flipV="1">
            <a:off x="3314700" y="4335780"/>
            <a:ext cx="388620" cy="56388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4015" y="1796161"/>
            <a:ext cx="463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Store the results of fitting the model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1577340" y="2004060"/>
            <a:ext cx="685800" cy="28956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13512</TotalTime>
  <Words>1661</Words>
  <Application>Microsoft Office PowerPoint</Application>
  <PresentationFormat>On-screen Show (4:3)</PresentationFormat>
  <Paragraphs>177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Tahoma</vt:lpstr>
      <vt:lpstr>Calibri</vt:lpstr>
      <vt:lpstr>Lucida Console</vt:lpstr>
      <vt:lpstr>Office Theme</vt:lpstr>
      <vt:lpstr>Equation</vt:lpstr>
      <vt:lpstr>Lecture 6 Confidence intervals</vt:lpstr>
      <vt:lpstr>Questions to answer</vt:lpstr>
      <vt:lpstr>PowerPoint Presentation</vt:lpstr>
      <vt:lpstr>Likelihood profiles</vt:lpstr>
      <vt:lpstr>Steps in likelihood profile</vt:lpstr>
      <vt:lpstr>Visual likelihood profile</vt:lpstr>
      <vt:lpstr>Application to Von Bertalanffy</vt:lpstr>
      <vt:lpstr>Model code returning –lnL</vt:lpstr>
      <vt:lpstr>Finding the best –lnL</vt:lpstr>
      <vt:lpstr>Within each profile step</vt:lpstr>
      <vt:lpstr>Algorithm for obtaining profile</vt:lpstr>
      <vt:lpstr>In-class exercise 1: profile</vt:lpstr>
      <vt:lpstr>Confidence intervals</vt:lpstr>
      <vt:lpstr>Computing 95% CIs</vt:lpstr>
      <vt:lpstr>Using uniroot to find 95% CI</vt:lpstr>
      <vt:lpstr>Create a new function VB.uni()</vt:lpstr>
      <vt:lpstr>Now call uniroot()</vt:lpstr>
      <vt:lpstr>PowerPoint Presentation</vt:lpstr>
      <vt:lpstr>In-class exercise 2</vt:lpstr>
      <vt:lpstr>Questions to answer</vt:lpstr>
      <vt:lpstr>Check for overlapping intervals</vt:lpstr>
      <vt:lpstr>This makes sense looking at the data</vt:lpstr>
      <vt:lpstr>Better way of testing part 3  (beyond scope of FISH553)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725</cp:revision>
  <dcterms:created xsi:type="dcterms:W3CDTF">2013-09-18T21:00:03Z</dcterms:created>
  <dcterms:modified xsi:type="dcterms:W3CDTF">2019-11-18T23:06:03Z</dcterms:modified>
</cp:coreProperties>
</file>