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56" r:id="rId2"/>
    <p:sldId id="571" r:id="rId3"/>
    <p:sldId id="562" r:id="rId4"/>
    <p:sldId id="558" r:id="rId5"/>
    <p:sldId id="568" r:id="rId6"/>
    <p:sldId id="560" r:id="rId7"/>
    <p:sldId id="561" r:id="rId8"/>
    <p:sldId id="563" r:id="rId9"/>
    <p:sldId id="564" r:id="rId10"/>
    <p:sldId id="565" r:id="rId11"/>
    <p:sldId id="566" r:id="rId12"/>
    <p:sldId id="567" r:id="rId13"/>
    <p:sldId id="569" r:id="rId14"/>
    <p:sldId id="572" r:id="rId15"/>
    <p:sldId id="573" r:id="rId16"/>
    <p:sldId id="574" r:id="rId17"/>
    <p:sldId id="575" r:id="rId18"/>
    <p:sldId id="576" r:id="rId19"/>
    <p:sldId id="577" r:id="rId20"/>
    <p:sldId id="578" r:id="rId21"/>
    <p:sldId id="579" r:id="rId22"/>
  </p:sldIdLst>
  <p:sldSz cx="9144000" cy="6858000" type="screen4x3"/>
  <p:notesSz cx="6858000" cy="9144000"/>
  <p:embeddedFontLst>
    <p:embeddedFont>
      <p:font typeface="Calibri" panose="020F0502020204030204" pitchFamily="34" charset="0"/>
      <p:regular r:id="rId24"/>
      <p:bold r:id="rId25"/>
      <p:italic r:id="rId26"/>
      <p:boldItalic r:id="rId27"/>
    </p:embeddedFont>
    <p:embeddedFont>
      <p:font typeface="Lucida Console" panose="020B0609040504020204" pitchFamily="49"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33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94" autoAdjust="0"/>
    <p:restoredTop sz="88055" autoAdjust="0"/>
  </p:normalViewPr>
  <p:slideViewPr>
    <p:cSldViewPr snapToGrid="0">
      <p:cViewPr varScale="1">
        <p:scale>
          <a:sx n="72" d="100"/>
          <a:sy n="72" d="100"/>
        </p:scale>
        <p:origin x="1877"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C86A90-5B72-4336-A27F-3CB3E1153E2A}" type="datetimeFigureOut">
              <a:rPr lang="en-US" smtClean="0"/>
              <a:t>11/26/2019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0C05FC-3C3B-43AB-83AC-C80B1FCE3523}" type="slidenum">
              <a:rPr lang="en-US" smtClean="0"/>
              <a:t>‹#›</a:t>
            </a:fld>
            <a:endParaRPr lang="en-US"/>
          </a:p>
        </p:txBody>
      </p:sp>
    </p:spTree>
    <p:extLst>
      <p:ext uri="{BB962C8B-B14F-4D97-AF65-F5344CB8AC3E}">
        <p14:creationId xmlns:p14="http://schemas.microsoft.com/office/powerpoint/2010/main" val="2434532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0C05FC-3C3B-43AB-83AC-C80B1FCE3523}" type="slidenum">
              <a:rPr lang="en-US" smtClean="0"/>
              <a:t>5</a:t>
            </a:fld>
            <a:endParaRPr lang="en-US"/>
          </a:p>
        </p:txBody>
      </p:sp>
    </p:spTree>
    <p:extLst>
      <p:ext uri="{BB962C8B-B14F-4D97-AF65-F5344CB8AC3E}">
        <p14:creationId xmlns:p14="http://schemas.microsoft.com/office/powerpoint/2010/main" val="243104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D162873-51CE-49DA-B98E-BAD067B56C8D}"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709966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162873-51CE-49DA-B98E-BAD067B56C8D}"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3997584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162873-51CE-49DA-B98E-BAD067B56C8D}"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978353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a:xfrm>
            <a:off x="457200" y="1447800"/>
            <a:ext cx="8229600" cy="5105400"/>
          </a:xfrm>
        </p:spPr>
        <p:txBody>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6665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162873-51CE-49DA-B98E-BAD067B56C8D}"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186311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D162873-51CE-49DA-B98E-BAD067B56C8D}"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372827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D162873-51CE-49DA-B98E-BAD067B56C8D}" type="datetimeFigureOut">
              <a:rPr lang="en-US" smtClean="0"/>
              <a:t>11/26/2019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529097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162873-51CE-49DA-B98E-BAD067B56C8D}" type="datetimeFigureOut">
              <a:rPr lang="en-US" smtClean="0"/>
              <a:t>11/26/2019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1953676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162873-51CE-49DA-B98E-BAD067B56C8D}" type="datetimeFigureOut">
              <a:rPr lang="en-US" smtClean="0"/>
              <a:t>11/26/2019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48553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162873-51CE-49DA-B98E-BAD067B56C8D}"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679728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162873-51CE-49DA-B98E-BAD067B56C8D}"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1134858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162873-51CE-49DA-B98E-BAD067B56C8D}" type="datetimeFigureOut">
              <a:rPr lang="en-US" smtClean="0"/>
              <a:t>11/26/2019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AD8EA9-8080-4EFF-AEE8-9468A88FCF35}" type="slidenum">
              <a:rPr lang="en-US" smtClean="0"/>
              <a:t>‹#›</a:t>
            </a:fld>
            <a:endParaRPr lang="en-US"/>
          </a:p>
        </p:txBody>
      </p:sp>
    </p:spTree>
    <p:extLst>
      <p:ext uri="{BB962C8B-B14F-4D97-AF65-F5344CB8AC3E}">
        <p14:creationId xmlns:p14="http://schemas.microsoft.com/office/powerpoint/2010/main" val="2513176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fontScale="90000"/>
          </a:bodyPr>
          <a:lstStyle/>
          <a:p>
            <a:r>
              <a:rPr lang="en-US" dirty="0"/>
              <a:t>Lecture 8</a:t>
            </a:r>
            <a:br>
              <a:rPr lang="en-US" dirty="0"/>
            </a:br>
            <a:r>
              <a:rPr lang="en-US" dirty="0"/>
              <a:t>More for loops!</a:t>
            </a:r>
            <a:br>
              <a:rPr lang="en-US" dirty="0"/>
            </a:br>
            <a:r>
              <a:rPr lang="en-US" dirty="0"/>
              <a:t>Analysis example:</a:t>
            </a:r>
            <a:br>
              <a:rPr lang="en-US" dirty="0"/>
            </a:br>
            <a:r>
              <a:rPr lang="en-US" dirty="0"/>
              <a:t>Resampling inference</a:t>
            </a:r>
          </a:p>
        </p:txBody>
      </p:sp>
      <p:sp>
        <p:nvSpPr>
          <p:cNvPr id="3" name="Subtitle 2"/>
          <p:cNvSpPr>
            <a:spLocks noGrp="1"/>
          </p:cNvSpPr>
          <p:nvPr>
            <p:ph type="subTitle" idx="1"/>
          </p:nvPr>
        </p:nvSpPr>
        <p:spPr>
          <a:xfrm>
            <a:off x="1200150" y="4453489"/>
            <a:ext cx="6743700" cy="1752600"/>
          </a:xfrm>
        </p:spPr>
        <p:txBody>
          <a:bodyPr>
            <a:normAutofit fontScale="85000" lnSpcReduction="20000"/>
          </a:bodyPr>
          <a:lstStyle/>
          <a:p>
            <a:r>
              <a:rPr lang="en-US" dirty="0"/>
              <a:t>Kristin Privitera-Johnson</a:t>
            </a:r>
          </a:p>
          <a:p>
            <a:r>
              <a:rPr lang="en-US" dirty="0"/>
              <a:t>FISH 553 Advanced R</a:t>
            </a:r>
          </a:p>
          <a:p>
            <a:r>
              <a:rPr lang="en-US" dirty="0"/>
              <a:t>School of Aquatic and Fishery Sciences</a:t>
            </a:r>
          </a:p>
          <a:p>
            <a:r>
              <a:rPr lang="en-US" dirty="0"/>
              <a:t>University of Washington</a:t>
            </a:r>
          </a:p>
        </p:txBody>
      </p:sp>
    </p:spTree>
    <p:extLst>
      <p:ext uri="{BB962C8B-B14F-4D97-AF65-F5344CB8AC3E}">
        <p14:creationId xmlns:p14="http://schemas.microsoft.com/office/powerpoint/2010/main" val="2938423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Bias-corrected and accelerated (BCA)</a:t>
            </a:r>
          </a:p>
        </p:txBody>
      </p:sp>
      <p:sp>
        <p:nvSpPr>
          <p:cNvPr id="3" name="Content Placeholder 2"/>
          <p:cNvSpPr>
            <a:spLocks noGrp="1"/>
          </p:cNvSpPr>
          <p:nvPr>
            <p:ph idx="1"/>
          </p:nvPr>
        </p:nvSpPr>
        <p:spPr/>
        <p:txBody>
          <a:bodyPr>
            <a:normAutofit/>
          </a:bodyPr>
          <a:lstStyle/>
          <a:p>
            <a:r>
              <a:rPr lang="en-US" dirty="0"/>
              <a:t>It turns out that simple bootstrapping (that we just did) can produce biased and skewed estimates of confidence intervals</a:t>
            </a:r>
          </a:p>
          <a:p>
            <a:r>
              <a:rPr lang="en-US" dirty="0"/>
              <a:t>State of the art is “bias-corrected and accelerated” confidence intervals</a:t>
            </a:r>
          </a:p>
          <a:p>
            <a:r>
              <a:rPr lang="en-US" dirty="0"/>
              <a:t>Corrects for situation where median different from mean (bias corrected), and where SD varies with mean (accelerated) </a:t>
            </a:r>
          </a:p>
          <a:p>
            <a:r>
              <a:rPr lang="en-US" dirty="0"/>
              <a:t>To implement it in R, we use the functions </a:t>
            </a:r>
            <a:r>
              <a:rPr lang="en-US" sz="2000" dirty="0">
                <a:solidFill>
                  <a:srgbClr val="0000FF"/>
                </a:solidFill>
                <a:latin typeface="Lucida Console"/>
              </a:rPr>
              <a:t>boot()</a:t>
            </a:r>
            <a:r>
              <a:rPr lang="en-US" dirty="0"/>
              <a:t> and </a:t>
            </a:r>
            <a:r>
              <a:rPr lang="en-US" sz="2000" dirty="0">
                <a:solidFill>
                  <a:srgbClr val="0000FF"/>
                </a:solidFill>
                <a:latin typeface="Lucida Console"/>
              </a:rPr>
              <a:t>boot.ci()</a:t>
            </a:r>
            <a:r>
              <a:rPr lang="en-US" dirty="0"/>
              <a:t> from package </a:t>
            </a:r>
            <a:r>
              <a:rPr lang="en-US" sz="2000" dirty="0">
                <a:solidFill>
                  <a:srgbClr val="0000FF"/>
                </a:solidFill>
                <a:latin typeface="Lucida Console"/>
              </a:rPr>
              <a:t>boot</a:t>
            </a:r>
            <a:r>
              <a:rPr lang="en-US" dirty="0"/>
              <a:t>  </a:t>
            </a:r>
          </a:p>
          <a:p>
            <a:endParaRPr lang="en-US" dirty="0"/>
          </a:p>
          <a:p>
            <a:endParaRPr lang="en-US" dirty="0"/>
          </a:p>
        </p:txBody>
      </p:sp>
      <p:sp>
        <p:nvSpPr>
          <p:cNvPr id="4" name="Rectangle 3"/>
          <p:cNvSpPr/>
          <p:nvPr/>
        </p:nvSpPr>
        <p:spPr>
          <a:xfrm>
            <a:off x="969014" y="6584008"/>
            <a:ext cx="8168186" cy="276999"/>
          </a:xfrm>
          <a:prstGeom prst="rect">
            <a:avLst/>
          </a:prstGeom>
        </p:spPr>
        <p:txBody>
          <a:bodyPr wrap="square">
            <a:spAutoFit/>
          </a:bodyPr>
          <a:lstStyle/>
          <a:p>
            <a:pPr algn="r"/>
            <a:r>
              <a:rPr lang="en-US" sz="1200" dirty="0" err="1">
                <a:solidFill>
                  <a:schemeClr val="bg1">
                    <a:lumMod val="50000"/>
                  </a:schemeClr>
                </a:solidFill>
              </a:rPr>
              <a:t>Efron</a:t>
            </a:r>
            <a:r>
              <a:rPr lang="en-US" sz="1200" dirty="0">
                <a:solidFill>
                  <a:schemeClr val="bg1">
                    <a:lumMod val="50000"/>
                  </a:schemeClr>
                </a:solidFill>
              </a:rPr>
              <a:t> B (1987) Better bootstrap confidence intervals. Journal of the American Statistical Association 82:171-185</a:t>
            </a:r>
          </a:p>
        </p:txBody>
      </p:sp>
    </p:spTree>
    <p:extLst>
      <p:ext uri="{BB962C8B-B14F-4D97-AF65-F5344CB8AC3E}">
        <p14:creationId xmlns:p14="http://schemas.microsoft.com/office/powerpoint/2010/main" val="4144602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Implementing BCA bootstrapping</a:t>
            </a:r>
          </a:p>
        </p:txBody>
      </p:sp>
      <p:sp>
        <p:nvSpPr>
          <p:cNvPr id="3" name="Content Placeholder 2"/>
          <p:cNvSpPr>
            <a:spLocks noGrp="1"/>
          </p:cNvSpPr>
          <p:nvPr>
            <p:ph idx="1"/>
          </p:nvPr>
        </p:nvSpPr>
        <p:spPr/>
        <p:txBody>
          <a:bodyPr/>
          <a:lstStyle/>
          <a:p>
            <a:r>
              <a:rPr lang="en-US" dirty="0"/>
              <a:t>Create a function that will take the data and a vector of resampling indices, and return the statistic</a:t>
            </a:r>
          </a:p>
          <a:p>
            <a:pPr marL="0" indent="0">
              <a:buNone/>
            </a:pPr>
            <a:r>
              <a:rPr lang="en-US" sz="2000" dirty="0" err="1">
                <a:solidFill>
                  <a:srgbClr val="0000FF"/>
                </a:solidFill>
                <a:latin typeface="Lucida Console"/>
              </a:rPr>
              <a:t>func</a:t>
            </a:r>
            <a:r>
              <a:rPr lang="en-US" sz="2000" dirty="0">
                <a:solidFill>
                  <a:srgbClr val="0000FF"/>
                </a:solidFill>
                <a:latin typeface="Lucida Console"/>
              </a:rPr>
              <a:t> &lt;- function(cites, </a:t>
            </a:r>
            <a:r>
              <a:rPr lang="en-US" sz="2000" dirty="0" err="1">
                <a:solidFill>
                  <a:srgbClr val="0000FF"/>
                </a:solidFill>
                <a:latin typeface="Lucida Console"/>
              </a:rPr>
              <a:t>ivec</a:t>
            </a:r>
            <a:r>
              <a:rPr lang="en-US" sz="2000" dirty="0">
                <a:solidFill>
                  <a:srgbClr val="0000FF"/>
                </a:solidFill>
                <a:latin typeface="Lucida Console"/>
              </a:rPr>
              <a:t>){ </a:t>
            </a:r>
          </a:p>
          <a:p>
            <a:pPr marL="0" indent="0">
              <a:buNone/>
            </a:pPr>
            <a:r>
              <a:rPr lang="en-US" sz="2000" dirty="0">
                <a:solidFill>
                  <a:srgbClr val="0000FF"/>
                </a:solidFill>
                <a:latin typeface="Lucida Console"/>
              </a:rPr>
              <a:t>   return(mean(cites[</a:t>
            </a:r>
            <a:r>
              <a:rPr lang="en-US" sz="2000" dirty="0" err="1">
                <a:solidFill>
                  <a:srgbClr val="0000FF"/>
                </a:solidFill>
                <a:latin typeface="Lucida Console"/>
              </a:rPr>
              <a:t>ivec</a:t>
            </a:r>
            <a:r>
              <a:rPr lang="en-US" sz="2000" dirty="0">
                <a:solidFill>
                  <a:srgbClr val="0000FF"/>
                </a:solidFill>
                <a:latin typeface="Lucida Console"/>
              </a:rPr>
              <a:t>])) </a:t>
            </a:r>
          </a:p>
          <a:p>
            <a:pPr marL="0" indent="0">
              <a:buNone/>
            </a:pPr>
            <a:r>
              <a:rPr lang="en-US" sz="2000" dirty="0">
                <a:solidFill>
                  <a:srgbClr val="0000FF"/>
                </a:solidFill>
                <a:latin typeface="Lucida Console"/>
              </a:rPr>
              <a:t>}</a:t>
            </a:r>
          </a:p>
          <a:p>
            <a:pPr marL="0" indent="0">
              <a:buNone/>
            </a:pPr>
            <a:endParaRPr lang="en-US" sz="1200" dirty="0">
              <a:solidFill>
                <a:srgbClr val="0000FF"/>
              </a:solidFill>
              <a:latin typeface="Lucida Console"/>
            </a:endParaRPr>
          </a:p>
          <a:p>
            <a:r>
              <a:rPr lang="en-US" dirty="0"/>
              <a:t>Call </a:t>
            </a:r>
            <a:r>
              <a:rPr lang="en-US" sz="2400" dirty="0">
                <a:latin typeface="Lucida Console" panose="020B0609040504020204" pitchFamily="49" charset="0"/>
              </a:rPr>
              <a:t>boot()</a:t>
            </a:r>
            <a:r>
              <a:rPr lang="en-US" dirty="0"/>
              <a:t> and save the object</a:t>
            </a:r>
          </a:p>
          <a:p>
            <a:pPr marL="0" indent="0">
              <a:buNone/>
            </a:pPr>
            <a:r>
              <a:rPr lang="en-US" sz="2000" dirty="0" err="1">
                <a:solidFill>
                  <a:srgbClr val="0000FF"/>
                </a:solidFill>
                <a:latin typeface="Lucida Console"/>
              </a:rPr>
              <a:t>bootcorr</a:t>
            </a:r>
            <a:r>
              <a:rPr lang="en-US" sz="2000" dirty="0">
                <a:solidFill>
                  <a:srgbClr val="0000FF"/>
                </a:solidFill>
                <a:latin typeface="Lucida Console"/>
              </a:rPr>
              <a:t> &lt;- boot(data=</a:t>
            </a:r>
            <a:r>
              <a:rPr lang="en-US" sz="2000" dirty="0" err="1">
                <a:solidFill>
                  <a:srgbClr val="0000FF"/>
                </a:solidFill>
                <a:latin typeface="Lucida Console"/>
              </a:rPr>
              <a:t>CJFAS$Citations</a:t>
            </a:r>
            <a:r>
              <a:rPr lang="en-US" sz="2000" dirty="0">
                <a:solidFill>
                  <a:srgbClr val="0000FF"/>
                </a:solidFill>
                <a:latin typeface="Lucida Console"/>
              </a:rPr>
              <a:t>, </a:t>
            </a:r>
          </a:p>
          <a:p>
            <a:pPr marL="0" indent="0">
              <a:buNone/>
            </a:pPr>
            <a:r>
              <a:rPr lang="en-US" sz="2000" dirty="0">
                <a:solidFill>
                  <a:srgbClr val="0000FF"/>
                </a:solidFill>
                <a:latin typeface="Lucida Console"/>
              </a:rPr>
              <a:t>                 statistic=</a:t>
            </a:r>
            <a:r>
              <a:rPr lang="en-US" sz="2000" dirty="0" err="1">
                <a:solidFill>
                  <a:srgbClr val="0000FF"/>
                </a:solidFill>
                <a:latin typeface="Lucida Console"/>
              </a:rPr>
              <a:t>func</a:t>
            </a:r>
            <a:r>
              <a:rPr lang="en-US" sz="2000" dirty="0">
                <a:solidFill>
                  <a:srgbClr val="0000FF"/>
                </a:solidFill>
                <a:latin typeface="Lucida Console"/>
              </a:rPr>
              <a:t>, R=5000)</a:t>
            </a:r>
          </a:p>
          <a:p>
            <a:pPr marL="0" indent="0">
              <a:buNone/>
            </a:pPr>
            <a:r>
              <a:rPr lang="en-US" sz="1200" dirty="0">
                <a:solidFill>
                  <a:srgbClr val="0000FF"/>
                </a:solidFill>
                <a:latin typeface="Lucida Console"/>
              </a:rPr>
              <a:t> </a:t>
            </a:r>
          </a:p>
          <a:p>
            <a:r>
              <a:rPr lang="en-US" dirty="0"/>
              <a:t>Call </a:t>
            </a:r>
            <a:r>
              <a:rPr lang="en-US" sz="2400" dirty="0">
                <a:latin typeface="Lucida Console" panose="020B0609040504020204" pitchFamily="49" charset="0"/>
              </a:rPr>
              <a:t>boot.ci()</a:t>
            </a:r>
            <a:r>
              <a:rPr lang="en-US" dirty="0"/>
              <a:t> with the saved object as a parameter</a:t>
            </a:r>
          </a:p>
          <a:p>
            <a:pPr marL="0" indent="0">
              <a:buNone/>
            </a:pPr>
            <a:r>
              <a:rPr lang="en-US" sz="2000" dirty="0">
                <a:solidFill>
                  <a:srgbClr val="0000FF"/>
                </a:solidFill>
                <a:latin typeface="Lucida Console"/>
              </a:rPr>
              <a:t>boot.ci(</a:t>
            </a:r>
            <a:r>
              <a:rPr lang="en-US" sz="2000" dirty="0" err="1">
                <a:solidFill>
                  <a:srgbClr val="0000FF"/>
                </a:solidFill>
                <a:latin typeface="Lucida Console"/>
              </a:rPr>
              <a:t>bootcorr</a:t>
            </a:r>
            <a:r>
              <a:rPr lang="en-US" sz="2000" dirty="0">
                <a:solidFill>
                  <a:srgbClr val="0000FF"/>
                </a:solidFill>
                <a:latin typeface="Lucida Console"/>
              </a:rPr>
              <a:t>, </a:t>
            </a:r>
            <a:r>
              <a:rPr lang="en-US" sz="2000" dirty="0" err="1">
                <a:solidFill>
                  <a:srgbClr val="0000FF"/>
                </a:solidFill>
                <a:latin typeface="Lucida Console"/>
              </a:rPr>
              <a:t>conf</a:t>
            </a:r>
            <a:r>
              <a:rPr lang="en-US" sz="2000" dirty="0">
                <a:solidFill>
                  <a:srgbClr val="0000FF"/>
                </a:solidFill>
                <a:latin typeface="Lucida Console"/>
              </a:rPr>
              <a:t>=0.95, type = "all")</a:t>
            </a:r>
          </a:p>
        </p:txBody>
      </p:sp>
      <p:sp>
        <p:nvSpPr>
          <p:cNvPr id="4" name="TextBox 3"/>
          <p:cNvSpPr txBox="1"/>
          <p:nvPr/>
        </p:nvSpPr>
        <p:spPr>
          <a:xfrm>
            <a:off x="3574082" y="3423454"/>
            <a:ext cx="4633505" cy="369332"/>
          </a:xfrm>
          <a:prstGeom prst="rect">
            <a:avLst/>
          </a:prstGeom>
          <a:noFill/>
        </p:spPr>
        <p:txBody>
          <a:bodyPr wrap="square" rtlCol="0">
            <a:spAutoFit/>
          </a:bodyPr>
          <a:lstStyle/>
          <a:p>
            <a:r>
              <a:rPr lang="en-US" dirty="0">
                <a:solidFill>
                  <a:srgbClr val="C00000"/>
                </a:solidFill>
              </a:rPr>
              <a:t>First argument, the data to be bootstrapped</a:t>
            </a:r>
          </a:p>
        </p:txBody>
      </p:sp>
      <p:sp>
        <p:nvSpPr>
          <p:cNvPr id="5" name="Line 32"/>
          <p:cNvSpPr>
            <a:spLocks noChangeShapeType="1"/>
          </p:cNvSpPr>
          <p:nvPr/>
        </p:nvSpPr>
        <p:spPr bwMode="auto">
          <a:xfrm flipH="1" flipV="1">
            <a:off x="3390898" y="2701711"/>
            <a:ext cx="249768" cy="735756"/>
          </a:xfrm>
          <a:prstGeom prst="line">
            <a:avLst/>
          </a:prstGeom>
          <a:noFill/>
          <a:ln w="19050">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 name="Line 32"/>
          <p:cNvSpPr>
            <a:spLocks noChangeShapeType="1"/>
          </p:cNvSpPr>
          <p:nvPr/>
        </p:nvSpPr>
        <p:spPr bwMode="auto">
          <a:xfrm flipH="1">
            <a:off x="4838699" y="2523067"/>
            <a:ext cx="605367" cy="51646"/>
          </a:xfrm>
          <a:prstGeom prst="line">
            <a:avLst/>
          </a:prstGeom>
          <a:noFill/>
          <a:ln w="19050">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 name="TextBox 6"/>
          <p:cNvSpPr txBox="1"/>
          <p:nvPr/>
        </p:nvSpPr>
        <p:spPr>
          <a:xfrm>
            <a:off x="5419815" y="2365121"/>
            <a:ext cx="3470185" cy="923330"/>
          </a:xfrm>
          <a:prstGeom prst="rect">
            <a:avLst/>
          </a:prstGeom>
          <a:noFill/>
        </p:spPr>
        <p:txBody>
          <a:bodyPr wrap="square" rtlCol="0">
            <a:spAutoFit/>
          </a:bodyPr>
          <a:lstStyle/>
          <a:p>
            <a:r>
              <a:rPr lang="en-US" dirty="0">
                <a:solidFill>
                  <a:srgbClr val="C00000"/>
                </a:solidFill>
              </a:rPr>
              <a:t>Second argument: the </a:t>
            </a:r>
            <a:r>
              <a:rPr lang="en-US" sz="1400" dirty="0">
                <a:solidFill>
                  <a:srgbClr val="C00000"/>
                </a:solidFill>
                <a:latin typeface="Lucida Console" panose="020B0609040504020204" pitchFamily="49" charset="0"/>
              </a:rPr>
              <a:t>boot() </a:t>
            </a:r>
            <a:r>
              <a:rPr lang="en-US" dirty="0">
                <a:solidFill>
                  <a:srgbClr val="C00000"/>
                </a:solidFill>
              </a:rPr>
              <a:t>function will pass a vector of indices for one bootstrap sample</a:t>
            </a:r>
          </a:p>
        </p:txBody>
      </p:sp>
      <p:sp>
        <p:nvSpPr>
          <p:cNvPr id="8" name="Line 32"/>
          <p:cNvSpPr>
            <a:spLocks noChangeShapeType="1"/>
          </p:cNvSpPr>
          <p:nvPr/>
        </p:nvSpPr>
        <p:spPr bwMode="auto">
          <a:xfrm flipH="1">
            <a:off x="3742267" y="4080927"/>
            <a:ext cx="2108200" cy="220133"/>
          </a:xfrm>
          <a:prstGeom prst="line">
            <a:avLst/>
          </a:prstGeom>
          <a:noFill/>
          <a:ln w="19050">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 name="TextBox 8"/>
          <p:cNvSpPr txBox="1"/>
          <p:nvPr/>
        </p:nvSpPr>
        <p:spPr>
          <a:xfrm>
            <a:off x="5808133" y="3804448"/>
            <a:ext cx="3335868" cy="369332"/>
          </a:xfrm>
          <a:prstGeom prst="rect">
            <a:avLst/>
          </a:prstGeom>
          <a:noFill/>
        </p:spPr>
        <p:txBody>
          <a:bodyPr wrap="square" rtlCol="0">
            <a:spAutoFit/>
          </a:bodyPr>
          <a:lstStyle/>
          <a:p>
            <a:r>
              <a:rPr lang="en-US" sz="1400" dirty="0">
                <a:solidFill>
                  <a:srgbClr val="C00000"/>
                </a:solidFill>
                <a:latin typeface="Lucida Console" panose="020B0609040504020204" pitchFamily="49" charset="0"/>
              </a:rPr>
              <a:t>"data"</a:t>
            </a:r>
            <a:r>
              <a:rPr lang="en-US" dirty="0">
                <a:solidFill>
                  <a:srgbClr val="C00000"/>
                </a:solidFill>
              </a:rPr>
              <a:t> = first argument of </a:t>
            </a:r>
            <a:r>
              <a:rPr lang="en-US" sz="1400" dirty="0" err="1">
                <a:solidFill>
                  <a:srgbClr val="C00000"/>
                </a:solidFill>
                <a:latin typeface="Lucida Console" panose="020B0609040504020204" pitchFamily="49" charset="0"/>
              </a:rPr>
              <a:t>func</a:t>
            </a:r>
            <a:r>
              <a:rPr lang="en-US" sz="1400" dirty="0">
                <a:solidFill>
                  <a:srgbClr val="C00000"/>
                </a:solidFill>
                <a:latin typeface="Lucida Console" panose="020B0609040504020204" pitchFamily="49" charset="0"/>
              </a:rPr>
              <a:t>()</a:t>
            </a:r>
            <a:endParaRPr lang="en-US" dirty="0">
              <a:solidFill>
                <a:srgbClr val="C00000"/>
              </a:solidFill>
              <a:latin typeface="Lucida Console" panose="020B0609040504020204" pitchFamily="49" charset="0"/>
            </a:endParaRPr>
          </a:p>
        </p:txBody>
      </p:sp>
      <p:sp>
        <p:nvSpPr>
          <p:cNvPr id="10" name="Line 32"/>
          <p:cNvSpPr>
            <a:spLocks noChangeShapeType="1"/>
          </p:cNvSpPr>
          <p:nvPr/>
        </p:nvSpPr>
        <p:spPr bwMode="auto">
          <a:xfrm flipH="1">
            <a:off x="5300133" y="4487327"/>
            <a:ext cx="1329267" cy="177799"/>
          </a:xfrm>
          <a:prstGeom prst="line">
            <a:avLst/>
          </a:prstGeom>
          <a:noFill/>
          <a:ln w="19050">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 name="TextBox 10"/>
          <p:cNvSpPr txBox="1"/>
          <p:nvPr/>
        </p:nvSpPr>
        <p:spPr>
          <a:xfrm>
            <a:off x="6587066" y="4270114"/>
            <a:ext cx="2429934" cy="646331"/>
          </a:xfrm>
          <a:prstGeom prst="rect">
            <a:avLst/>
          </a:prstGeom>
          <a:noFill/>
        </p:spPr>
        <p:txBody>
          <a:bodyPr wrap="square" rtlCol="0">
            <a:spAutoFit/>
          </a:bodyPr>
          <a:lstStyle/>
          <a:p>
            <a:r>
              <a:rPr lang="en-US" dirty="0">
                <a:solidFill>
                  <a:srgbClr val="C00000"/>
                </a:solidFill>
              </a:rPr>
              <a:t>Calculates statistic for each bootstrap sample</a:t>
            </a:r>
          </a:p>
        </p:txBody>
      </p:sp>
      <p:sp>
        <p:nvSpPr>
          <p:cNvPr id="12" name="TextBox 11"/>
          <p:cNvSpPr txBox="1"/>
          <p:nvPr/>
        </p:nvSpPr>
        <p:spPr>
          <a:xfrm>
            <a:off x="195883" y="4498714"/>
            <a:ext cx="2267918" cy="369332"/>
          </a:xfrm>
          <a:prstGeom prst="rect">
            <a:avLst/>
          </a:prstGeom>
          <a:noFill/>
        </p:spPr>
        <p:txBody>
          <a:bodyPr wrap="square" rtlCol="0">
            <a:spAutoFit/>
          </a:bodyPr>
          <a:lstStyle/>
          <a:p>
            <a:r>
              <a:rPr lang="en-US" dirty="0">
                <a:solidFill>
                  <a:srgbClr val="C00000"/>
                </a:solidFill>
              </a:rPr>
              <a:t>Save bootstrap object</a:t>
            </a:r>
          </a:p>
        </p:txBody>
      </p:sp>
      <p:sp>
        <p:nvSpPr>
          <p:cNvPr id="13" name="TextBox 12"/>
          <p:cNvSpPr txBox="1"/>
          <p:nvPr/>
        </p:nvSpPr>
        <p:spPr>
          <a:xfrm>
            <a:off x="1118749" y="5921121"/>
            <a:ext cx="2267918" cy="369332"/>
          </a:xfrm>
          <a:prstGeom prst="rect">
            <a:avLst/>
          </a:prstGeom>
          <a:noFill/>
        </p:spPr>
        <p:txBody>
          <a:bodyPr wrap="square" rtlCol="0">
            <a:spAutoFit/>
          </a:bodyPr>
          <a:lstStyle/>
          <a:p>
            <a:r>
              <a:rPr lang="en-US" dirty="0">
                <a:solidFill>
                  <a:srgbClr val="C00000"/>
                </a:solidFill>
              </a:rPr>
              <a:t>Use bootstrap object</a:t>
            </a:r>
          </a:p>
        </p:txBody>
      </p:sp>
      <p:sp>
        <p:nvSpPr>
          <p:cNvPr id="14" name="TextBox 13"/>
          <p:cNvSpPr txBox="1"/>
          <p:nvPr/>
        </p:nvSpPr>
        <p:spPr>
          <a:xfrm>
            <a:off x="2854416" y="5921121"/>
            <a:ext cx="2267918" cy="369332"/>
          </a:xfrm>
          <a:prstGeom prst="rect">
            <a:avLst/>
          </a:prstGeom>
          <a:noFill/>
        </p:spPr>
        <p:txBody>
          <a:bodyPr wrap="square" rtlCol="0">
            <a:spAutoFit/>
          </a:bodyPr>
          <a:lstStyle/>
          <a:p>
            <a:pPr algn="ctr"/>
            <a:r>
              <a:rPr lang="en-US" dirty="0">
                <a:solidFill>
                  <a:srgbClr val="C00000"/>
                </a:solidFill>
              </a:rPr>
              <a:t>For 95% CI</a:t>
            </a:r>
          </a:p>
        </p:txBody>
      </p:sp>
      <p:sp>
        <p:nvSpPr>
          <p:cNvPr id="15" name="TextBox 14"/>
          <p:cNvSpPr txBox="1"/>
          <p:nvPr/>
        </p:nvSpPr>
        <p:spPr>
          <a:xfrm>
            <a:off x="4835616" y="5921121"/>
            <a:ext cx="2267918" cy="646331"/>
          </a:xfrm>
          <a:prstGeom prst="rect">
            <a:avLst/>
          </a:prstGeom>
          <a:noFill/>
        </p:spPr>
        <p:txBody>
          <a:bodyPr wrap="square" rtlCol="0">
            <a:spAutoFit/>
          </a:bodyPr>
          <a:lstStyle/>
          <a:p>
            <a:pPr algn="ctr"/>
            <a:r>
              <a:rPr lang="en-US" dirty="0">
                <a:solidFill>
                  <a:srgbClr val="C00000"/>
                </a:solidFill>
              </a:rPr>
              <a:t>Calculate CI in every possible way</a:t>
            </a:r>
          </a:p>
        </p:txBody>
      </p:sp>
      <p:sp>
        <p:nvSpPr>
          <p:cNvPr id="16" name="TextBox 15"/>
          <p:cNvSpPr txBox="1"/>
          <p:nvPr/>
        </p:nvSpPr>
        <p:spPr>
          <a:xfrm>
            <a:off x="4954150" y="4845853"/>
            <a:ext cx="2267918" cy="369332"/>
          </a:xfrm>
          <a:prstGeom prst="rect">
            <a:avLst/>
          </a:prstGeom>
          <a:noFill/>
        </p:spPr>
        <p:txBody>
          <a:bodyPr wrap="square" rtlCol="0">
            <a:spAutoFit/>
          </a:bodyPr>
          <a:lstStyle/>
          <a:p>
            <a:pPr algn="ctr"/>
            <a:r>
              <a:rPr lang="en-US" dirty="0">
                <a:solidFill>
                  <a:srgbClr val="C00000"/>
                </a:solidFill>
              </a:rPr>
              <a:t>Number of bootstraps</a:t>
            </a:r>
          </a:p>
        </p:txBody>
      </p:sp>
    </p:spTree>
    <p:extLst>
      <p:ext uri="{BB962C8B-B14F-4D97-AF65-F5344CB8AC3E}">
        <p14:creationId xmlns:p14="http://schemas.microsoft.com/office/powerpoint/2010/main" val="2346296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99533"/>
            <a:ext cx="8229600" cy="6053667"/>
          </a:xfrm>
        </p:spPr>
        <p:txBody>
          <a:bodyPr>
            <a:noAutofit/>
          </a:bodyPr>
          <a:lstStyle/>
          <a:p>
            <a:pPr marL="0" indent="0">
              <a:buNone/>
            </a:pPr>
            <a:r>
              <a:rPr lang="en-US" sz="2000" dirty="0">
                <a:solidFill>
                  <a:srgbClr val="0000FF"/>
                </a:solidFill>
                <a:latin typeface="Lucida Console"/>
              </a:rPr>
              <a:t>&gt; boot.ci(</a:t>
            </a:r>
            <a:r>
              <a:rPr lang="en-US" sz="2000" dirty="0" err="1">
                <a:solidFill>
                  <a:srgbClr val="0000FF"/>
                </a:solidFill>
                <a:latin typeface="Lucida Console"/>
              </a:rPr>
              <a:t>bootcorr</a:t>
            </a:r>
            <a:r>
              <a:rPr lang="en-US" sz="2000" dirty="0">
                <a:solidFill>
                  <a:srgbClr val="0000FF"/>
                </a:solidFill>
                <a:latin typeface="Lucida Console"/>
              </a:rPr>
              <a:t>, type = "all")</a:t>
            </a:r>
          </a:p>
          <a:p>
            <a:pPr marL="0" indent="0">
              <a:buNone/>
            </a:pPr>
            <a:r>
              <a:rPr lang="en-US" sz="2000" dirty="0">
                <a:latin typeface="Lucida Console"/>
              </a:rPr>
              <a:t>BOOTSTRAP CONFIDENCE INTERVAL CALCULATIONS</a:t>
            </a:r>
          </a:p>
          <a:p>
            <a:pPr marL="0" indent="0">
              <a:buNone/>
            </a:pPr>
            <a:r>
              <a:rPr lang="en-US" sz="2000" dirty="0">
                <a:latin typeface="Lucida Console"/>
              </a:rPr>
              <a:t>Based on 5000 bootstrap replicates</a:t>
            </a:r>
          </a:p>
          <a:p>
            <a:pPr marL="0" indent="0">
              <a:buNone/>
            </a:pPr>
            <a:r>
              <a:rPr lang="en-US" sz="2000" dirty="0">
                <a:latin typeface="Lucida Console"/>
              </a:rPr>
              <a:t>CALL : </a:t>
            </a:r>
          </a:p>
          <a:p>
            <a:pPr marL="0" indent="0">
              <a:buNone/>
            </a:pPr>
            <a:r>
              <a:rPr lang="en-US" sz="2000" dirty="0">
                <a:latin typeface="Lucida Console"/>
              </a:rPr>
              <a:t>boot.ci(</a:t>
            </a:r>
            <a:r>
              <a:rPr lang="en-US" sz="2000" dirty="0" err="1">
                <a:latin typeface="Lucida Console"/>
              </a:rPr>
              <a:t>boot.out</a:t>
            </a:r>
            <a:r>
              <a:rPr lang="en-US" sz="2000" dirty="0">
                <a:latin typeface="Lucida Console"/>
              </a:rPr>
              <a:t> = </a:t>
            </a:r>
            <a:r>
              <a:rPr lang="en-US" sz="2000" dirty="0" err="1">
                <a:latin typeface="Lucida Console"/>
              </a:rPr>
              <a:t>bootcorr</a:t>
            </a:r>
            <a:r>
              <a:rPr lang="en-US" sz="2000" dirty="0">
                <a:latin typeface="Lucida Console"/>
              </a:rPr>
              <a:t>, type = "all")</a:t>
            </a:r>
          </a:p>
          <a:p>
            <a:pPr marL="0" indent="0">
              <a:buNone/>
            </a:pPr>
            <a:r>
              <a:rPr lang="en-US" sz="2000" dirty="0">
                <a:latin typeface="Lucida Console"/>
              </a:rPr>
              <a:t>Intervals : </a:t>
            </a:r>
          </a:p>
          <a:p>
            <a:pPr marL="0" indent="0">
              <a:buNone/>
            </a:pPr>
            <a:r>
              <a:rPr lang="en-US" sz="2000" dirty="0">
                <a:latin typeface="Lucida Console"/>
              </a:rPr>
              <a:t>Level      Normal              Basic         </a:t>
            </a:r>
          </a:p>
          <a:p>
            <a:pPr marL="0" indent="0">
              <a:buNone/>
            </a:pPr>
            <a:r>
              <a:rPr lang="en-US" sz="2000" dirty="0">
                <a:latin typeface="Lucida Console"/>
              </a:rPr>
              <a:t>95%   ( 6.591,  7.509 )   ( 6.577,  7.498 )  </a:t>
            </a:r>
          </a:p>
          <a:p>
            <a:pPr marL="0" indent="0">
              <a:buNone/>
            </a:pPr>
            <a:r>
              <a:rPr lang="en-US" sz="2000" dirty="0">
                <a:latin typeface="Lucida Console"/>
              </a:rPr>
              <a:t>Level     Percentile            </a:t>
            </a:r>
            <a:r>
              <a:rPr lang="en-US" sz="2000" dirty="0" err="1">
                <a:latin typeface="Lucida Console"/>
              </a:rPr>
              <a:t>BCa</a:t>
            </a:r>
            <a:r>
              <a:rPr lang="en-US" sz="2000" dirty="0">
                <a:latin typeface="Lucida Console"/>
              </a:rPr>
              <a:t>          </a:t>
            </a:r>
          </a:p>
          <a:p>
            <a:pPr marL="0" indent="0">
              <a:buNone/>
            </a:pPr>
            <a:r>
              <a:rPr lang="en-US" sz="2000" dirty="0">
                <a:latin typeface="Lucida Console"/>
              </a:rPr>
              <a:t>95%   ( 6.606,  7.528 )   ( 6.614,  7.534 )  </a:t>
            </a:r>
          </a:p>
          <a:p>
            <a:pPr marL="0" indent="0">
              <a:buNone/>
            </a:pPr>
            <a:r>
              <a:rPr lang="en-US" sz="2000" dirty="0">
                <a:latin typeface="Lucida Console"/>
              </a:rPr>
              <a:t>Calculations and Intervals on Original Scale</a:t>
            </a:r>
          </a:p>
          <a:p>
            <a:pPr marL="0" indent="0">
              <a:buNone/>
            </a:pPr>
            <a:r>
              <a:rPr lang="en-US" sz="2000" dirty="0">
                <a:solidFill>
                  <a:srgbClr val="C00000"/>
                </a:solidFill>
                <a:latin typeface="Lucida Console"/>
              </a:rPr>
              <a:t>Warning message:</a:t>
            </a:r>
          </a:p>
          <a:p>
            <a:pPr marL="0" indent="0">
              <a:buNone/>
            </a:pPr>
            <a:r>
              <a:rPr lang="en-US" sz="2000" dirty="0">
                <a:solidFill>
                  <a:srgbClr val="C00000"/>
                </a:solidFill>
                <a:latin typeface="Lucida Console"/>
              </a:rPr>
              <a:t>In boot.ci(</a:t>
            </a:r>
            <a:r>
              <a:rPr lang="en-US" sz="2000" dirty="0" err="1">
                <a:solidFill>
                  <a:srgbClr val="C00000"/>
                </a:solidFill>
                <a:latin typeface="Lucida Console"/>
              </a:rPr>
              <a:t>bootcorr</a:t>
            </a:r>
            <a:r>
              <a:rPr lang="en-US" sz="2000" dirty="0">
                <a:solidFill>
                  <a:srgbClr val="C00000"/>
                </a:solidFill>
                <a:latin typeface="Lucida Console"/>
              </a:rPr>
              <a:t>, type = "all") :</a:t>
            </a:r>
          </a:p>
          <a:p>
            <a:pPr marL="0" indent="0">
              <a:buNone/>
            </a:pPr>
            <a:r>
              <a:rPr lang="en-US" sz="2000" dirty="0">
                <a:solidFill>
                  <a:srgbClr val="C00000"/>
                </a:solidFill>
                <a:latin typeface="Lucida Console"/>
              </a:rPr>
              <a:t>  bootstrap variances needed for </a:t>
            </a:r>
            <a:r>
              <a:rPr lang="en-US" sz="2000" dirty="0" err="1">
                <a:solidFill>
                  <a:srgbClr val="C00000"/>
                </a:solidFill>
                <a:latin typeface="Lucida Console"/>
              </a:rPr>
              <a:t>studentized</a:t>
            </a:r>
            <a:r>
              <a:rPr lang="en-US" sz="2000" dirty="0">
                <a:solidFill>
                  <a:srgbClr val="C00000"/>
                </a:solidFill>
                <a:latin typeface="Lucida Console"/>
              </a:rPr>
              <a:t> intervals</a:t>
            </a:r>
          </a:p>
        </p:txBody>
      </p:sp>
      <p:sp>
        <p:nvSpPr>
          <p:cNvPr id="5" name="Rounded Rectangle 4"/>
          <p:cNvSpPr/>
          <p:nvPr/>
        </p:nvSpPr>
        <p:spPr>
          <a:xfrm>
            <a:off x="4499573" y="3467477"/>
            <a:ext cx="2634559" cy="71522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242772" y="3705035"/>
            <a:ext cx="1910281" cy="1200329"/>
          </a:xfrm>
          <a:prstGeom prst="rect">
            <a:avLst/>
          </a:prstGeom>
          <a:noFill/>
        </p:spPr>
        <p:txBody>
          <a:bodyPr wrap="square" rtlCol="0">
            <a:spAutoFit/>
          </a:bodyPr>
          <a:lstStyle/>
          <a:p>
            <a:r>
              <a:rPr lang="en-US" dirty="0">
                <a:solidFill>
                  <a:srgbClr val="C00000"/>
                </a:solidFill>
              </a:rPr>
              <a:t>The 95% CI for the bias-corrected and accelerated method</a:t>
            </a:r>
          </a:p>
        </p:txBody>
      </p:sp>
      <p:sp>
        <p:nvSpPr>
          <p:cNvPr id="7" name="Rounded Rectangle 6"/>
          <p:cNvSpPr/>
          <p:nvPr/>
        </p:nvSpPr>
        <p:spPr>
          <a:xfrm>
            <a:off x="4490520" y="2706986"/>
            <a:ext cx="2634559" cy="71522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233719" y="1695162"/>
            <a:ext cx="1910281" cy="923330"/>
          </a:xfrm>
          <a:prstGeom prst="rect">
            <a:avLst/>
          </a:prstGeom>
          <a:noFill/>
        </p:spPr>
        <p:txBody>
          <a:bodyPr wrap="square" rtlCol="0">
            <a:spAutoFit/>
          </a:bodyPr>
          <a:lstStyle/>
          <a:p>
            <a:r>
              <a:rPr lang="en-US" dirty="0">
                <a:solidFill>
                  <a:srgbClr val="C00000"/>
                </a:solidFill>
              </a:rPr>
              <a:t>Plain percentiles of bootstrap distribution</a:t>
            </a:r>
          </a:p>
        </p:txBody>
      </p:sp>
      <p:sp>
        <p:nvSpPr>
          <p:cNvPr id="9" name="Line 32"/>
          <p:cNvSpPr>
            <a:spLocks noChangeShapeType="1"/>
          </p:cNvSpPr>
          <p:nvPr/>
        </p:nvSpPr>
        <p:spPr bwMode="auto">
          <a:xfrm flipH="1">
            <a:off x="7074905" y="2544024"/>
            <a:ext cx="231241" cy="193651"/>
          </a:xfrm>
          <a:prstGeom prst="line">
            <a:avLst/>
          </a:prstGeom>
          <a:noFill/>
          <a:ln w="19050">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 name="Line 32"/>
          <p:cNvSpPr>
            <a:spLocks noChangeShapeType="1"/>
          </p:cNvSpPr>
          <p:nvPr/>
        </p:nvSpPr>
        <p:spPr bwMode="auto">
          <a:xfrm flipH="1" flipV="1">
            <a:off x="7129226" y="3670182"/>
            <a:ext cx="195028" cy="96060"/>
          </a:xfrm>
          <a:prstGeom prst="line">
            <a:avLst/>
          </a:prstGeom>
          <a:noFill/>
          <a:ln w="19050">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 name="TextBox 10"/>
          <p:cNvSpPr txBox="1"/>
          <p:nvPr/>
        </p:nvSpPr>
        <p:spPr>
          <a:xfrm>
            <a:off x="2860895" y="5959348"/>
            <a:ext cx="4418092" cy="646331"/>
          </a:xfrm>
          <a:prstGeom prst="rect">
            <a:avLst/>
          </a:prstGeom>
          <a:noFill/>
        </p:spPr>
        <p:txBody>
          <a:bodyPr wrap="square" rtlCol="0">
            <a:spAutoFit/>
          </a:bodyPr>
          <a:lstStyle/>
          <a:p>
            <a:r>
              <a:rPr lang="en-US" dirty="0">
                <a:solidFill>
                  <a:srgbClr val="C00000"/>
                </a:solidFill>
              </a:rPr>
              <a:t>(A fifth method, the </a:t>
            </a:r>
            <a:r>
              <a:rPr lang="en-US" dirty="0" err="1">
                <a:solidFill>
                  <a:srgbClr val="C00000"/>
                </a:solidFill>
              </a:rPr>
              <a:t>studentized</a:t>
            </a:r>
            <a:r>
              <a:rPr lang="en-US" dirty="0">
                <a:solidFill>
                  <a:srgbClr val="C00000"/>
                </a:solidFill>
              </a:rPr>
              <a:t> method, requires additional variance calculations)</a:t>
            </a:r>
          </a:p>
        </p:txBody>
      </p:sp>
    </p:spTree>
    <p:extLst>
      <p:ext uri="{BB962C8B-B14F-4D97-AF65-F5344CB8AC3E}">
        <p14:creationId xmlns:p14="http://schemas.microsoft.com/office/powerpoint/2010/main" val="1010707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 exercise 1</a:t>
            </a:r>
          </a:p>
        </p:txBody>
      </p:sp>
      <p:sp>
        <p:nvSpPr>
          <p:cNvPr id="3" name="Content Placeholder 2"/>
          <p:cNvSpPr>
            <a:spLocks noGrp="1"/>
          </p:cNvSpPr>
          <p:nvPr>
            <p:ph idx="1"/>
          </p:nvPr>
        </p:nvSpPr>
        <p:spPr/>
        <p:txBody>
          <a:bodyPr>
            <a:normAutofit lnSpcReduction="10000"/>
          </a:bodyPr>
          <a:lstStyle/>
          <a:p>
            <a:r>
              <a:rPr lang="en-US" dirty="0"/>
              <a:t>Using the data in </a:t>
            </a:r>
            <a:r>
              <a:rPr lang="en-US" sz="2000" dirty="0">
                <a:latin typeface="Lucida Console" panose="020B0609040504020204" pitchFamily="49" charset="0"/>
              </a:rPr>
              <a:t>CJFAS.csv</a:t>
            </a:r>
            <a:r>
              <a:rPr lang="en-US" dirty="0"/>
              <a:t> and </a:t>
            </a:r>
            <a:r>
              <a:rPr lang="en-US" sz="2000" dirty="0">
                <a:latin typeface="Lucida Console" panose="020B0609040504020204" pitchFamily="49" charset="0"/>
              </a:rPr>
              <a:t>ICES.csv</a:t>
            </a:r>
            <a:r>
              <a:rPr lang="en-US" dirty="0"/>
              <a:t>, calculate the </a:t>
            </a:r>
            <a:r>
              <a:rPr lang="en-US" b="1" dirty="0"/>
              <a:t>90</a:t>
            </a:r>
            <a:r>
              <a:rPr lang="en-US" b="1" baseline="30000" dirty="0"/>
              <a:t>th</a:t>
            </a:r>
            <a:r>
              <a:rPr lang="en-US" dirty="0"/>
              <a:t>, and </a:t>
            </a:r>
            <a:r>
              <a:rPr lang="en-US" b="1" dirty="0"/>
              <a:t>95</a:t>
            </a:r>
            <a:r>
              <a:rPr lang="en-US" b="1" baseline="30000" dirty="0"/>
              <a:t>th</a:t>
            </a:r>
            <a:r>
              <a:rPr lang="en-US" dirty="0"/>
              <a:t> BCA confidence intervals for the </a:t>
            </a:r>
            <a:r>
              <a:rPr lang="en-US" b="1" dirty="0"/>
              <a:t>trimmed mean</a:t>
            </a:r>
            <a:r>
              <a:rPr lang="en-US" dirty="0"/>
              <a:t> of citations to articles in the two journals</a:t>
            </a:r>
          </a:p>
          <a:p>
            <a:r>
              <a:rPr lang="en-US" dirty="0"/>
              <a:t>The trimmed mean is obtained using </a:t>
            </a:r>
            <a:r>
              <a:rPr lang="en-US" sz="2000" dirty="0">
                <a:solidFill>
                  <a:srgbClr val="0000FF"/>
                </a:solidFill>
                <a:latin typeface="Lucida Console"/>
              </a:rPr>
              <a:t>mean(</a:t>
            </a:r>
            <a:r>
              <a:rPr lang="en-US" sz="2000" dirty="0" err="1">
                <a:solidFill>
                  <a:srgbClr val="0000FF"/>
                </a:solidFill>
                <a:latin typeface="Lucida Console"/>
              </a:rPr>
              <a:t>xvec</a:t>
            </a:r>
            <a:r>
              <a:rPr lang="en-US" sz="2000" dirty="0">
                <a:solidFill>
                  <a:srgbClr val="0000FF"/>
                </a:solidFill>
                <a:latin typeface="Lucida Console"/>
              </a:rPr>
              <a:t>, trim=p)</a:t>
            </a:r>
            <a:r>
              <a:rPr lang="en-US" dirty="0"/>
              <a:t> to remove the highest fraction </a:t>
            </a:r>
            <a:r>
              <a:rPr lang="en-US" sz="2000" dirty="0">
                <a:solidFill>
                  <a:srgbClr val="0000FF"/>
                </a:solidFill>
                <a:latin typeface="Lucida Console"/>
              </a:rPr>
              <a:t>p</a:t>
            </a:r>
            <a:r>
              <a:rPr lang="en-US" dirty="0"/>
              <a:t> and lowest fraction </a:t>
            </a:r>
            <a:r>
              <a:rPr lang="en-US" sz="2000" dirty="0">
                <a:solidFill>
                  <a:srgbClr val="0000FF"/>
                </a:solidFill>
                <a:latin typeface="Lucida Console"/>
              </a:rPr>
              <a:t>p</a:t>
            </a:r>
            <a:r>
              <a:rPr lang="en-US" dirty="0"/>
              <a:t> of values before calculating the mean</a:t>
            </a:r>
          </a:p>
          <a:p>
            <a:r>
              <a:rPr lang="en-US" dirty="0"/>
              <a:t>For this exercise calculate the trimmed mean removing the highest 5% and the lowest 5% of values</a:t>
            </a:r>
          </a:p>
          <a:p>
            <a:r>
              <a:rPr lang="en-US" dirty="0"/>
              <a:t>Important: the number of repetitions R must be larger than the number of rows in your data</a:t>
            </a:r>
          </a:p>
          <a:p>
            <a:r>
              <a:rPr lang="en-US" dirty="0"/>
              <a:t>Which journal would you choose?</a:t>
            </a:r>
          </a:p>
          <a:p>
            <a:pPr marL="0" indent="0">
              <a:buNone/>
            </a:pPr>
            <a:endParaRPr lang="en-US" dirty="0"/>
          </a:p>
          <a:p>
            <a:endParaRPr lang="en-US" dirty="0"/>
          </a:p>
        </p:txBody>
      </p:sp>
    </p:spTree>
    <p:extLst>
      <p:ext uri="{BB962C8B-B14F-4D97-AF65-F5344CB8AC3E}">
        <p14:creationId xmlns:p14="http://schemas.microsoft.com/office/powerpoint/2010/main" val="2511812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Is the “handedness” ratio biased in a class?</a:t>
            </a:r>
          </a:p>
        </p:txBody>
      </p:sp>
      <p:sp>
        <p:nvSpPr>
          <p:cNvPr id="3" name="Content Placeholder 2"/>
          <p:cNvSpPr>
            <a:spLocks noGrp="1"/>
          </p:cNvSpPr>
          <p:nvPr>
            <p:ph idx="1"/>
          </p:nvPr>
        </p:nvSpPr>
        <p:spPr/>
        <p:txBody>
          <a:bodyPr/>
          <a:lstStyle/>
          <a:p>
            <a:r>
              <a:rPr lang="en-US" dirty="0"/>
              <a:t>In a UW department there were 49 right-handed students and 52 left-handed students</a:t>
            </a:r>
          </a:p>
          <a:p>
            <a:r>
              <a:rPr lang="en-US" dirty="0"/>
              <a:t>In FISH123 there were 8 left-handed students and 3 right-handed students from this department</a:t>
            </a:r>
          </a:p>
          <a:p>
            <a:r>
              <a:rPr lang="en-US" dirty="0"/>
              <a:t>Are there significantly more left-handed students than expected by chance? </a:t>
            </a:r>
          </a:p>
          <a:p>
            <a:r>
              <a:rPr lang="en-US" dirty="0"/>
              <a:t>i.e. What is the summed probability of there randomly being 8, 9, 10, or 11 left-handed students in FISH 123, purely by chance? </a:t>
            </a:r>
          </a:p>
        </p:txBody>
      </p:sp>
    </p:spTree>
    <p:extLst>
      <p:ext uri="{BB962C8B-B14F-4D97-AF65-F5344CB8AC3E}">
        <p14:creationId xmlns:p14="http://schemas.microsoft.com/office/powerpoint/2010/main" val="335503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p:txBody>
          <a:bodyPr/>
          <a:lstStyle/>
          <a:p>
            <a:r>
              <a:rPr lang="en-US" dirty="0"/>
              <a:t>Create a vector of 49 “R" and 52 “L" strings</a:t>
            </a:r>
          </a:p>
          <a:p>
            <a:r>
              <a:rPr lang="en-US" dirty="0"/>
              <a:t>Repeat a large number of times (niter)</a:t>
            </a:r>
          </a:p>
          <a:p>
            <a:pPr lvl="1"/>
            <a:r>
              <a:rPr lang="en-US" dirty="0"/>
              <a:t>Randomly sample 11 (without replacement)</a:t>
            </a:r>
          </a:p>
          <a:p>
            <a:pPr lvl="1"/>
            <a:r>
              <a:rPr lang="en-US" dirty="0"/>
              <a:t>If ≥ 8 are “L" then store TRUE, else store FALSE</a:t>
            </a:r>
          </a:p>
          <a:p>
            <a:r>
              <a:rPr lang="en-US" dirty="0"/>
              <a:t>At the end of the loop, count how many TRUE values were stored and divided by niter</a:t>
            </a:r>
          </a:p>
          <a:p>
            <a:r>
              <a:rPr lang="en-US" dirty="0"/>
              <a:t>This is the p-value! </a:t>
            </a:r>
          </a:p>
        </p:txBody>
      </p:sp>
    </p:spTree>
    <p:extLst>
      <p:ext uri="{BB962C8B-B14F-4D97-AF65-F5344CB8AC3E}">
        <p14:creationId xmlns:p14="http://schemas.microsoft.com/office/powerpoint/2010/main" val="2807837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4154"/>
            <a:ext cx="8229600" cy="6019046"/>
          </a:xfrm>
        </p:spPr>
        <p:txBody>
          <a:bodyPr>
            <a:normAutofit/>
          </a:bodyPr>
          <a:lstStyle/>
          <a:p>
            <a:pPr marL="0" indent="0">
              <a:buNone/>
            </a:pPr>
            <a:r>
              <a:rPr lang="en-US" sz="2000" dirty="0" err="1">
                <a:solidFill>
                  <a:srgbClr val="0000FF"/>
                </a:solidFill>
                <a:latin typeface="Lucida Console"/>
              </a:rPr>
              <a:t>p.hand</a:t>
            </a:r>
            <a:r>
              <a:rPr lang="en-US" sz="2000" dirty="0">
                <a:solidFill>
                  <a:srgbClr val="0000FF"/>
                </a:solidFill>
                <a:latin typeface="Lucida Console"/>
              </a:rPr>
              <a:t> &lt;- function(niter, </a:t>
            </a:r>
            <a:r>
              <a:rPr lang="en-US" sz="2000" dirty="0" err="1">
                <a:solidFill>
                  <a:srgbClr val="0000FF"/>
                </a:solidFill>
                <a:latin typeface="Lucida Console"/>
              </a:rPr>
              <a:t>all.dept</a:t>
            </a:r>
            <a:r>
              <a:rPr lang="en-US" sz="2000" dirty="0">
                <a:solidFill>
                  <a:srgbClr val="0000FF"/>
                </a:solidFill>
                <a:latin typeface="Lucida Console"/>
              </a:rPr>
              <a:t>,</a:t>
            </a:r>
          </a:p>
          <a:p>
            <a:pPr marL="0" indent="0">
              <a:buNone/>
            </a:pPr>
            <a:r>
              <a:rPr lang="en-US" sz="2000" dirty="0">
                <a:solidFill>
                  <a:srgbClr val="0000FF"/>
                </a:solidFill>
                <a:latin typeface="Lucida Console"/>
              </a:rPr>
              <a:t>                     </a:t>
            </a:r>
            <a:r>
              <a:rPr lang="en-US" sz="2000" dirty="0" err="1">
                <a:solidFill>
                  <a:srgbClr val="0000FF"/>
                </a:solidFill>
                <a:latin typeface="Lucida Console"/>
              </a:rPr>
              <a:t>class.size</a:t>
            </a:r>
            <a:r>
              <a:rPr lang="en-US" sz="2000" dirty="0">
                <a:solidFill>
                  <a:srgbClr val="0000FF"/>
                </a:solidFill>
                <a:latin typeface="Lucida Console"/>
              </a:rPr>
              <a:t>, </a:t>
            </a:r>
            <a:r>
              <a:rPr lang="en-US" sz="2000" dirty="0" err="1">
                <a:solidFill>
                  <a:srgbClr val="0000FF"/>
                </a:solidFill>
                <a:latin typeface="Lucida Console"/>
              </a:rPr>
              <a:t>obs.lefties</a:t>
            </a:r>
            <a:r>
              <a:rPr lang="en-US" sz="2000" dirty="0">
                <a:solidFill>
                  <a:srgbClr val="0000FF"/>
                </a:solidFill>
                <a:latin typeface="Lucida Console"/>
              </a:rPr>
              <a:t>) { </a:t>
            </a:r>
          </a:p>
          <a:p>
            <a:pPr marL="0" indent="0">
              <a:buNone/>
            </a:pPr>
            <a:r>
              <a:rPr lang="en-US" sz="2000" dirty="0">
                <a:solidFill>
                  <a:srgbClr val="0000FF"/>
                </a:solidFill>
                <a:latin typeface="Lucida Console"/>
              </a:rPr>
              <a:t>   </a:t>
            </a:r>
            <a:r>
              <a:rPr lang="en-US" sz="2000" dirty="0" err="1">
                <a:solidFill>
                  <a:srgbClr val="0000FF"/>
                </a:solidFill>
                <a:latin typeface="Lucida Console"/>
              </a:rPr>
              <a:t>num.left</a:t>
            </a:r>
            <a:r>
              <a:rPr lang="en-US" sz="2000" dirty="0">
                <a:solidFill>
                  <a:srgbClr val="0000FF"/>
                </a:solidFill>
                <a:latin typeface="Lucida Console"/>
              </a:rPr>
              <a:t> &lt;- vector(length=niter)</a:t>
            </a:r>
          </a:p>
          <a:p>
            <a:pPr marL="0" indent="0">
              <a:buNone/>
            </a:pPr>
            <a:r>
              <a:rPr lang="en-US" sz="2000" dirty="0">
                <a:solidFill>
                  <a:srgbClr val="0000FF"/>
                </a:solidFill>
                <a:latin typeface="Lucida Console"/>
              </a:rPr>
              <a:t>   for (</a:t>
            </a:r>
            <a:r>
              <a:rPr lang="en-US" sz="2000" dirty="0" err="1">
                <a:solidFill>
                  <a:srgbClr val="0000FF"/>
                </a:solidFill>
                <a:latin typeface="Lucida Console"/>
              </a:rPr>
              <a:t>i</a:t>
            </a:r>
            <a:r>
              <a:rPr lang="en-US" sz="2000" dirty="0">
                <a:solidFill>
                  <a:srgbClr val="0000FF"/>
                </a:solidFill>
                <a:latin typeface="Lucida Console"/>
              </a:rPr>
              <a:t> in 1:niter) {</a:t>
            </a:r>
          </a:p>
          <a:p>
            <a:pPr marL="0" indent="0">
              <a:buNone/>
            </a:pPr>
            <a:r>
              <a:rPr lang="en-US" sz="2000" dirty="0">
                <a:solidFill>
                  <a:srgbClr val="0000FF"/>
                </a:solidFill>
                <a:latin typeface="Lucida Console"/>
              </a:rPr>
              <a:t>      X &lt;- sample(x=</a:t>
            </a:r>
            <a:r>
              <a:rPr lang="en-US" sz="2000" dirty="0" err="1">
                <a:solidFill>
                  <a:srgbClr val="0000FF"/>
                </a:solidFill>
                <a:latin typeface="Lucida Console"/>
              </a:rPr>
              <a:t>all.dept</a:t>
            </a:r>
            <a:r>
              <a:rPr lang="en-US" sz="2000" dirty="0">
                <a:solidFill>
                  <a:srgbClr val="0000FF"/>
                </a:solidFill>
                <a:latin typeface="Lucida Console"/>
              </a:rPr>
              <a:t>, size=</a:t>
            </a:r>
            <a:r>
              <a:rPr lang="en-US" sz="2000" dirty="0" err="1">
                <a:solidFill>
                  <a:srgbClr val="0000FF"/>
                </a:solidFill>
                <a:latin typeface="Lucida Console"/>
              </a:rPr>
              <a:t>class.size</a:t>
            </a:r>
            <a:r>
              <a:rPr lang="en-US" sz="2000" dirty="0">
                <a:solidFill>
                  <a:srgbClr val="0000FF"/>
                </a:solidFill>
                <a:latin typeface="Lucida Console"/>
              </a:rPr>
              <a:t>, </a:t>
            </a:r>
          </a:p>
          <a:p>
            <a:pPr marL="0" indent="0">
              <a:buNone/>
            </a:pPr>
            <a:r>
              <a:rPr lang="en-US" sz="2000" dirty="0">
                <a:solidFill>
                  <a:srgbClr val="0000FF"/>
                </a:solidFill>
                <a:latin typeface="Lucida Console"/>
              </a:rPr>
              <a:t>                  replace=FALSE)</a:t>
            </a:r>
          </a:p>
          <a:p>
            <a:pPr marL="0" indent="0">
              <a:buNone/>
            </a:pPr>
            <a:r>
              <a:rPr lang="en-US" sz="2000" dirty="0">
                <a:solidFill>
                  <a:srgbClr val="0000FF"/>
                </a:solidFill>
                <a:latin typeface="Lucida Console"/>
              </a:rPr>
              <a:t>      </a:t>
            </a:r>
            <a:r>
              <a:rPr lang="en-US" sz="2000" dirty="0" err="1">
                <a:solidFill>
                  <a:srgbClr val="0000FF"/>
                </a:solidFill>
                <a:latin typeface="Lucida Console"/>
              </a:rPr>
              <a:t>num.left</a:t>
            </a:r>
            <a:r>
              <a:rPr lang="en-US" sz="2000" dirty="0">
                <a:solidFill>
                  <a:srgbClr val="0000FF"/>
                </a:solidFill>
                <a:latin typeface="Lucida Console"/>
              </a:rPr>
              <a:t>[</a:t>
            </a:r>
            <a:r>
              <a:rPr lang="en-US" sz="2000" dirty="0" err="1">
                <a:solidFill>
                  <a:srgbClr val="0000FF"/>
                </a:solidFill>
                <a:latin typeface="Lucida Console"/>
              </a:rPr>
              <a:t>i</a:t>
            </a:r>
            <a:r>
              <a:rPr lang="en-US" sz="2000" dirty="0">
                <a:solidFill>
                  <a:srgbClr val="0000FF"/>
                </a:solidFill>
                <a:latin typeface="Lucida Console"/>
              </a:rPr>
              <a:t>] &lt;- sum(X==“L")</a:t>
            </a:r>
          </a:p>
          <a:p>
            <a:pPr marL="0" indent="0">
              <a:buNone/>
            </a:pPr>
            <a:r>
              <a:rPr lang="en-US" sz="2000" dirty="0">
                <a:solidFill>
                  <a:srgbClr val="0000FF"/>
                </a:solidFill>
                <a:latin typeface="Lucida Console"/>
              </a:rPr>
              <a:t>   }</a:t>
            </a:r>
          </a:p>
          <a:p>
            <a:pPr marL="0" indent="0">
              <a:buNone/>
            </a:pPr>
            <a:r>
              <a:rPr lang="en-US" sz="2000" dirty="0">
                <a:solidFill>
                  <a:srgbClr val="0000FF"/>
                </a:solidFill>
                <a:latin typeface="Lucida Console"/>
              </a:rPr>
              <a:t>   </a:t>
            </a:r>
            <a:r>
              <a:rPr lang="en-US" sz="2000" dirty="0" err="1">
                <a:solidFill>
                  <a:srgbClr val="0000FF"/>
                </a:solidFill>
                <a:latin typeface="Lucida Console"/>
              </a:rPr>
              <a:t>p.value</a:t>
            </a:r>
            <a:r>
              <a:rPr lang="en-US" sz="2000" dirty="0">
                <a:solidFill>
                  <a:srgbClr val="0000FF"/>
                </a:solidFill>
                <a:latin typeface="Lucida Console"/>
              </a:rPr>
              <a:t> &lt;- sum(</a:t>
            </a:r>
            <a:r>
              <a:rPr lang="en-US" sz="2000" dirty="0" err="1">
                <a:solidFill>
                  <a:srgbClr val="0000FF"/>
                </a:solidFill>
                <a:latin typeface="Lucida Console"/>
              </a:rPr>
              <a:t>num.left</a:t>
            </a:r>
            <a:r>
              <a:rPr lang="en-US" sz="2000" dirty="0">
                <a:solidFill>
                  <a:srgbClr val="0000FF"/>
                </a:solidFill>
                <a:latin typeface="Lucida Console"/>
              </a:rPr>
              <a:t> &gt;= </a:t>
            </a:r>
            <a:r>
              <a:rPr lang="en-US" sz="2000" dirty="0" err="1">
                <a:solidFill>
                  <a:srgbClr val="0000FF"/>
                </a:solidFill>
                <a:latin typeface="Lucida Console"/>
              </a:rPr>
              <a:t>obs.lefties</a:t>
            </a:r>
            <a:r>
              <a:rPr lang="en-US" sz="2000" dirty="0">
                <a:solidFill>
                  <a:srgbClr val="0000FF"/>
                </a:solidFill>
                <a:latin typeface="Lucida Console"/>
              </a:rPr>
              <a:t>)/niter</a:t>
            </a:r>
          </a:p>
          <a:p>
            <a:pPr marL="0" indent="0">
              <a:buNone/>
            </a:pPr>
            <a:r>
              <a:rPr lang="en-US" sz="2000" dirty="0">
                <a:solidFill>
                  <a:srgbClr val="0000FF"/>
                </a:solidFill>
                <a:latin typeface="Lucida Console"/>
              </a:rPr>
              <a:t>   return(</a:t>
            </a:r>
            <a:r>
              <a:rPr lang="en-US" sz="2000" dirty="0" err="1">
                <a:solidFill>
                  <a:srgbClr val="0000FF"/>
                </a:solidFill>
                <a:latin typeface="Lucida Console"/>
              </a:rPr>
              <a:t>p.value</a:t>
            </a:r>
            <a:r>
              <a:rPr lang="en-US" sz="2000" dirty="0">
                <a:solidFill>
                  <a:srgbClr val="0000FF"/>
                </a:solidFill>
                <a:latin typeface="Lucida Console"/>
              </a:rPr>
              <a:t>)</a:t>
            </a:r>
          </a:p>
          <a:p>
            <a:pPr marL="0" indent="0">
              <a:buNone/>
            </a:pPr>
            <a:r>
              <a:rPr lang="en-US" sz="2000" dirty="0">
                <a:solidFill>
                  <a:srgbClr val="0000FF"/>
                </a:solidFill>
                <a:latin typeface="Lucida Console"/>
              </a:rPr>
              <a:t>}</a:t>
            </a:r>
          </a:p>
          <a:p>
            <a:pPr marL="0" indent="0">
              <a:buNone/>
            </a:pPr>
            <a:r>
              <a:rPr lang="en-US" sz="2000" dirty="0" err="1">
                <a:solidFill>
                  <a:srgbClr val="0000FF"/>
                </a:solidFill>
                <a:latin typeface="Lucida Console"/>
              </a:rPr>
              <a:t>dept.grads</a:t>
            </a:r>
            <a:r>
              <a:rPr lang="en-US" sz="2000" dirty="0">
                <a:solidFill>
                  <a:srgbClr val="0000FF"/>
                </a:solidFill>
                <a:latin typeface="Lucida Console"/>
              </a:rPr>
              <a:t> &lt;- c(rep(“R", 49), rep(“L", 52))</a:t>
            </a:r>
          </a:p>
          <a:p>
            <a:pPr marL="0" indent="0">
              <a:buNone/>
            </a:pPr>
            <a:r>
              <a:rPr lang="en-US" sz="2000" dirty="0" err="1">
                <a:solidFill>
                  <a:srgbClr val="0000FF"/>
                </a:solidFill>
                <a:latin typeface="Lucida Console"/>
              </a:rPr>
              <a:t>p.hand</a:t>
            </a:r>
            <a:r>
              <a:rPr lang="en-US" sz="2000" dirty="0">
                <a:solidFill>
                  <a:srgbClr val="0000FF"/>
                </a:solidFill>
                <a:latin typeface="Lucida Console"/>
              </a:rPr>
              <a:t>(niter=100000, </a:t>
            </a:r>
            <a:r>
              <a:rPr lang="en-US" sz="2000" dirty="0" err="1">
                <a:solidFill>
                  <a:srgbClr val="0000FF"/>
                </a:solidFill>
                <a:latin typeface="Lucida Console"/>
              </a:rPr>
              <a:t>all.dept</a:t>
            </a:r>
            <a:r>
              <a:rPr lang="en-US" sz="2000" dirty="0">
                <a:solidFill>
                  <a:srgbClr val="0000FF"/>
                </a:solidFill>
                <a:latin typeface="Lucida Console"/>
              </a:rPr>
              <a:t>=</a:t>
            </a:r>
            <a:r>
              <a:rPr lang="en-US" sz="2000" dirty="0" err="1">
                <a:solidFill>
                  <a:srgbClr val="0000FF"/>
                </a:solidFill>
                <a:latin typeface="Lucida Console"/>
              </a:rPr>
              <a:t>dept.grads</a:t>
            </a:r>
            <a:r>
              <a:rPr lang="en-US" sz="2000" dirty="0">
                <a:solidFill>
                  <a:srgbClr val="0000FF"/>
                </a:solidFill>
                <a:latin typeface="Lucida Console"/>
              </a:rPr>
              <a:t>, </a:t>
            </a:r>
          </a:p>
          <a:p>
            <a:pPr marL="0" indent="0">
              <a:buNone/>
            </a:pPr>
            <a:r>
              <a:rPr lang="en-US" sz="2000" dirty="0">
                <a:solidFill>
                  <a:srgbClr val="0000FF"/>
                </a:solidFill>
                <a:latin typeface="Lucida Console"/>
              </a:rPr>
              <a:t>         </a:t>
            </a:r>
            <a:r>
              <a:rPr lang="en-US" sz="2000" dirty="0" err="1">
                <a:solidFill>
                  <a:srgbClr val="0000FF"/>
                </a:solidFill>
                <a:latin typeface="Lucida Console"/>
              </a:rPr>
              <a:t>class.size</a:t>
            </a:r>
            <a:r>
              <a:rPr lang="en-US" sz="2000" dirty="0">
                <a:solidFill>
                  <a:srgbClr val="0000FF"/>
                </a:solidFill>
                <a:latin typeface="Lucida Console"/>
              </a:rPr>
              <a:t>=11, </a:t>
            </a:r>
            <a:r>
              <a:rPr lang="en-US" sz="2000" dirty="0" err="1">
                <a:solidFill>
                  <a:srgbClr val="0000FF"/>
                </a:solidFill>
                <a:latin typeface="Lucida Console"/>
              </a:rPr>
              <a:t>obs.lefties</a:t>
            </a:r>
            <a:r>
              <a:rPr lang="en-US" sz="2000" dirty="0">
                <a:solidFill>
                  <a:srgbClr val="0000FF"/>
                </a:solidFill>
                <a:latin typeface="Lucida Console"/>
              </a:rPr>
              <a:t>=8)</a:t>
            </a:r>
          </a:p>
        </p:txBody>
      </p:sp>
      <p:sp>
        <p:nvSpPr>
          <p:cNvPr id="5" name="TextBox 4"/>
          <p:cNvSpPr txBox="1"/>
          <p:nvPr/>
        </p:nvSpPr>
        <p:spPr>
          <a:xfrm>
            <a:off x="2960483" y="4320662"/>
            <a:ext cx="1801640" cy="369332"/>
          </a:xfrm>
          <a:prstGeom prst="rect">
            <a:avLst/>
          </a:prstGeom>
          <a:noFill/>
        </p:spPr>
        <p:txBody>
          <a:bodyPr wrap="square" rtlCol="0">
            <a:spAutoFit/>
          </a:bodyPr>
          <a:lstStyle/>
          <a:p>
            <a:r>
              <a:rPr lang="en-US" dirty="0">
                <a:solidFill>
                  <a:srgbClr val="C00000"/>
                </a:solidFill>
              </a:rPr>
              <a:t>All of dept grads</a:t>
            </a:r>
          </a:p>
        </p:txBody>
      </p:sp>
      <p:sp>
        <p:nvSpPr>
          <p:cNvPr id="6" name="TextBox 5"/>
          <p:cNvSpPr txBox="1"/>
          <p:nvPr/>
        </p:nvSpPr>
        <p:spPr>
          <a:xfrm>
            <a:off x="5567880" y="2365118"/>
            <a:ext cx="3512745" cy="369332"/>
          </a:xfrm>
          <a:prstGeom prst="rect">
            <a:avLst/>
          </a:prstGeom>
          <a:noFill/>
        </p:spPr>
        <p:txBody>
          <a:bodyPr wrap="square" rtlCol="0">
            <a:spAutoFit/>
          </a:bodyPr>
          <a:lstStyle/>
          <a:p>
            <a:r>
              <a:rPr lang="en-US" dirty="0">
                <a:solidFill>
                  <a:srgbClr val="C00000"/>
                </a:solidFill>
              </a:rPr>
              <a:t>Sample 11 grads, ≤ 1 time each</a:t>
            </a:r>
          </a:p>
        </p:txBody>
      </p:sp>
      <p:sp>
        <p:nvSpPr>
          <p:cNvPr id="7" name="TextBox 6"/>
          <p:cNvSpPr txBox="1"/>
          <p:nvPr/>
        </p:nvSpPr>
        <p:spPr>
          <a:xfrm>
            <a:off x="5567881" y="2745363"/>
            <a:ext cx="3485584" cy="369332"/>
          </a:xfrm>
          <a:prstGeom prst="rect">
            <a:avLst/>
          </a:prstGeom>
          <a:noFill/>
        </p:spPr>
        <p:txBody>
          <a:bodyPr wrap="square" rtlCol="0">
            <a:spAutoFit/>
          </a:bodyPr>
          <a:lstStyle/>
          <a:p>
            <a:r>
              <a:rPr lang="en-US" dirty="0">
                <a:solidFill>
                  <a:srgbClr val="C00000"/>
                </a:solidFill>
              </a:rPr>
              <a:t>How many of the 11 are lefties “L"</a:t>
            </a:r>
          </a:p>
        </p:txBody>
      </p:sp>
      <p:sp>
        <p:nvSpPr>
          <p:cNvPr id="8" name="TextBox 7"/>
          <p:cNvSpPr txBox="1"/>
          <p:nvPr/>
        </p:nvSpPr>
        <p:spPr>
          <a:xfrm>
            <a:off x="3150606" y="3216143"/>
            <a:ext cx="5423026" cy="369332"/>
          </a:xfrm>
          <a:prstGeom prst="rect">
            <a:avLst/>
          </a:prstGeom>
          <a:noFill/>
        </p:spPr>
        <p:txBody>
          <a:bodyPr wrap="square" rtlCol="0">
            <a:spAutoFit/>
          </a:bodyPr>
          <a:lstStyle/>
          <a:p>
            <a:r>
              <a:rPr lang="en-US" dirty="0">
                <a:solidFill>
                  <a:srgbClr val="C00000"/>
                </a:solidFill>
              </a:rPr>
              <a:t>Calculate how often more than 8 are left-handed</a:t>
            </a:r>
          </a:p>
        </p:txBody>
      </p:sp>
      <p:sp>
        <p:nvSpPr>
          <p:cNvPr id="9" name="TextBox 8"/>
          <p:cNvSpPr txBox="1"/>
          <p:nvPr/>
        </p:nvSpPr>
        <p:spPr>
          <a:xfrm>
            <a:off x="5196683" y="4085278"/>
            <a:ext cx="3829616" cy="369332"/>
          </a:xfrm>
          <a:prstGeom prst="rect">
            <a:avLst/>
          </a:prstGeom>
          <a:noFill/>
        </p:spPr>
        <p:txBody>
          <a:bodyPr wrap="square" rtlCol="0">
            <a:spAutoFit/>
          </a:bodyPr>
          <a:lstStyle/>
          <a:p>
            <a:r>
              <a:rPr lang="en-US" dirty="0">
                <a:solidFill>
                  <a:srgbClr val="C00000"/>
                </a:solidFill>
              </a:rPr>
              <a:t>Divide by the number of resamples</a:t>
            </a:r>
          </a:p>
        </p:txBody>
      </p:sp>
      <p:sp>
        <p:nvSpPr>
          <p:cNvPr id="10" name="Line 32"/>
          <p:cNvSpPr>
            <a:spLocks noChangeShapeType="1"/>
          </p:cNvSpPr>
          <p:nvPr/>
        </p:nvSpPr>
        <p:spPr bwMode="auto">
          <a:xfrm flipV="1">
            <a:off x="7052650" y="3787877"/>
            <a:ext cx="94683" cy="385770"/>
          </a:xfrm>
          <a:prstGeom prst="line">
            <a:avLst/>
          </a:prstGeom>
          <a:noFill/>
          <a:ln w="19050">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1364864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a:t>
            </a:r>
          </a:p>
        </p:txBody>
      </p:sp>
      <p:sp>
        <p:nvSpPr>
          <p:cNvPr id="3" name="Content Placeholder 2"/>
          <p:cNvSpPr>
            <a:spLocks noGrp="1"/>
          </p:cNvSpPr>
          <p:nvPr>
            <p:ph idx="1"/>
          </p:nvPr>
        </p:nvSpPr>
        <p:spPr/>
        <p:txBody>
          <a:bodyPr/>
          <a:lstStyle/>
          <a:p>
            <a:r>
              <a:rPr lang="en-US" dirty="0"/>
              <a:t>P-value for </a:t>
            </a:r>
            <a:r>
              <a:rPr lang="en-US" sz="2000" dirty="0">
                <a:latin typeface="Lucida Console" panose="020B0609040504020204" pitchFamily="49" charset="0"/>
              </a:rPr>
              <a:t>niter = 100, 10000, 1000000</a:t>
            </a:r>
            <a:r>
              <a:rPr lang="en-US" dirty="0"/>
              <a:t> were </a:t>
            </a:r>
            <a:r>
              <a:rPr lang="en-US" sz="2000" dirty="0">
                <a:latin typeface="Lucida Console" panose="020B0609040504020204" pitchFamily="49" charset="0"/>
              </a:rPr>
              <a:t>0.15, 0.1187, 0.119727</a:t>
            </a:r>
            <a:r>
              <a:rPr lang="en-US" dirty="0"/>
              <a:t> respectively</a:t>
            </a:r>
          </a:p>
          <a:p>
            <a:r>
              <a:rPr lang="en-US" dirty="0"/>
              <a:t>True answer can be obtained from a </a:t>
            </a:r>
            <a:r>
              <a:rPr lang="en-US" dirty="0" err="1"/>
              <a:t>hypergeometric</a:t>
            </a:r>
            <a:r>
              <a:rPr lang="en-US" dirty="0"/>
              <a:t> distribution:</a:t>
            </a:r>
          </a:p>
          <a:p>
            <a:pPr lvl="1"/>
            <a:r>
              <a:rPr lang="en-US" dirty="0"/>
              <a:t>Sampling </a:t>
            </a:r>
            <a:r>
              <a:rPr lang="en-US" sz="2000" dirty="0">
                <a:latin typeface="Lucida Console" panose="020B0609040504020204" pitchFamily="49" charset="0"/>
              </a:rPr>
              <a:t>k=11</a:t>
            </a:r>
            <a:r>
              <a:rPr lang="en-US" dirty="0"/>
              <a:t> balls from an urn containing </a:t>
            </a:r>
            <a:r>
              <a:rPr lang="en-US" sz="2000" dirty="0">
                <a:latin typeface="Lucida Console" panose="020B0609040504020204" pitchFamily="49" charset="0"/>
              </a:rPr>
              <a:t>m=52</a:t>
            </a:r>
            <a:r>
              <a:rPr lang="en-US" dirty="0"/>
              <a:t> blue balls and </a:t>
            </a:r>
            <a:r>
              <a:rPr lang="en-US" sz="2000" dirty="0">
                <a:latin typeface="Lucida Console" panose="020B0609040504020204" pitchFamily="49" charset="0"/>
              </a:rPr>
              <a:t>n=49</a:t>
            </a:r>
            <a:r>
              <a:rPr lang="en-US" dirty="0"/>
              <a:t> red balls</a:t>
            </a:r>
          </a:p>
          <a:p>
            <a:pPr lvl="1"/>
            <a:r>
              <a:rPr lang="en-US" dirty="0"/>
              <a:t>How often do we pick 8, 9, 10, or 11 blue balls?</a:t>
            </a:r>
          </a:p>
          <a:p>
            <a:pPr marL="0" indent="0">
              <a:buNone/>
            </a:pPr>
            <a:r>
              <a:rPr lang="pt-BR" sz="2000" dirty="0">
                <a:solidFill>
                  <a:srgbClr val="0000FF"/>
                </a:solidFill>
                <a:latin typeface="Lucida Console"/>
              </a:rPr>
              <a:t>&gt; sum(dhyper(x=8:11, m=52, n=49, k=11)) </a:t>
            </a:r>
          </a:p>
          <a:p>
            <a:pPr marL="0" indent="0">
              <a:buNone/>
            </a:pPr>
            <a:r>
              <a:rPr lang="pt-BR" sz="2000" dirty="0">
                <a:latin typeface="Lucida Console" panose="020B0609040504020204" pitchFamily="49" charset="0"/>
              </a:rPr>
              <a:t>[1] 0.1197114  #not significant at 0.05</a:t>
            </a:r>
          </a:p>
          <a:p>
            <a:r>
              <a:rPr lang="en-US" dirty="0"/>
              <a:t>FISH123: p = 0.046  (10 of 13 lefties)</a:t>
            </a:r>
          </a:p>
          <a:p>
            <a:r>
              <a:rPr lang="en-US" dirty="0"/>
              <a:t>FISH124: p = 0.007  (15 of 19 lefties)</a:t>
            </a:r>
          </a:p>
        </p:txBody>
      </p:sp>
    </p:spTree>
    <p:extLst>
      <p:ext uri="{BB962C8B-B14F-4D97-AF65-F5344CB8AC3E}">
        <p14:creationId xmlns:p14="http://schemas.microsoft.com/office/powerpoint/2010/main" val="718423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Should I choose ICES or CJFAS</a:t>
            </a:r>
          </a:p>
        </p:txBody>
      </p:sp>
      <p:sp>
        <p:nvSpPr>
          <p:cNvPr id="3" name="Content Placeholder 2"/>
          <p:cNvSpPr>
            <a:spLocks noGrp="1"/>
          </p:cNvSpPr>
          <p:nvPr>
            <p:ph idx="1"/>
          </p:nvPr>
        </p:nvSpPr>
        <p:spPr/>
        <p:txBody>
          <a:bodyPr/>
          <a:lstStyle/>
          <a:p>
            <a:pPr marL="0" indent="0">
              <a:buNone/>
            </a:pPr>
            <a:r>
              <a:rPr lang="en-US" dirty="0"/>
              <a:t>The h-index (Hirsch 2005) is defined as “A scientist has index </a:t>
            </a:r>
            <a:r>
              <a:rPr lang="en-US" i="1" dirty="0"/>
              <a:t>h</a:t>
            </a:r>
            <a:r>
              <a:rPr lang="en-US" dirty="0"/>
              <a:t> if </a:t>
            </a:r>
            <a:r>
              <a:rPr lang="en-US" i="1" dirty="0"/>
              <a:t>h</a:t>
            </a:r>
            <a:r>
              <a:rPr lang="en-US" dirty="0"/>
              <a:t> of his or her </a:t>
            </a:r>
            <a:r>
              <a:rPr lang="en-US" i="1" dirty="0" err="1"/>
              <a:t>N</a:t>
            </a:r>
            <a:r>
              <a:rPr lang="en-US" i="1" baseline="-25000" dirty="0" err="1"/>
              <a:t>p</a:t>
            </a:r>
            <a:r>
              <a:rPr lang="en-US" dirty="0"/>
              <a:t> papers have ≥ </a:t>
            </a:r>
            <a:r>
              <a:rPr lang="en-US" i="1" dirty="0"/>
              <a:t>h</a:t>
            </a:r>
            <a:r>
              <a:rPr lang="en-US" dirty="0"/>
              <a:t> citations each and the other (</a:t>
            </a:r>
            <a:r>
              <a:rPr lang="en-US" i="1" dirty="0" err="1"/>
              <a:t>N</a:t>
            </a:r>
            <a:r>
              <a:rPr lang="en-US" i="1" baseline="-25000" dirty="0" err="1"/>
              <a:t>p</a:t>
            </a:r>
            <a:r>
              <a:rPr lang="en-US" i="1" baseline="-25000" dirty="0"/>
              <a:t> </a:t>
            </a:r>
            <a:r>
              <a:rPr lang="en-US" dirty="0"/>
              <a:t>– </a:t>
            </a:r>
            <a:r>
              <a:rPr lang="en-US" i="1" dirty="0"/>
              <a:t>h</a:t>
            </a:r>
            <a:r>
              <a:rPr lang="en-US" dirty="0"/>
              <a:t>) papers have ≤ </a:t>
            </a:r>
            <a:r>
              <a:rPr lang="en-US" i="1" dirty="0"/>
              <a:t>h</a:t>
            </a:r>
            <a:r>
              <a:rPr lang="en-US" dirty="0"/>
              <a:t> citations”</a:t>
            </a:r>
          </a:p>
          <a:p>
            <a:endParaRPr lang="en-US" dirty="0"/>
          </a:p>
        </p:txBody>
      </p:sp>
      <p:sp>
        <p:nvSpPr>
          <p:cNvPr id="4" name="Rectangle 3"/>
          <p:cNvSpPr/>
          <p:nvPr/>
        </p:nvSpPr>
        <p:spPr>
          <a:xfrm>
            <a:off x="2575711" y="6581001"/>
            <a:ext cx="6568289" cy="276999"/>
          </a:xfrm>
          <a:prstGeom prst="rect">
            <a:avLst/>
          </a:prstGeom>
        </p:spPr>
        <p:txBody>
          <a:bodyPr wrap="square">
            <a:spAutoFit/>
          </a:bodyPr>
          <a:lstStyle/>
          <a:p>
            <a:pPr algn="r"/>
            <a:r>
              <a:rPr lang="en-US" sz="1200" dirty="0">
                <a:solidFill>
                  <a:schemeClr val="bg1">
                    <a:lumMod val="50000"/>
                  </a:schemeClr>
                </a:solidFill>
              </a:rPr>
              <a:t>Hirsch JE (2005) An index to quantify an individual’s scientific research output. PNAS 102:16569-16572</a:t>
            </a:r>
          </a:p>
        </p:txBody>
      </p:sp>
      <p:graphicFrame>
        <p:nvGraphicFramePr>
          <p:cNvPr id="5" name="Table 4"/>
          <p:cNvGraphicFramePr>
            <a:graphicFrameLocks noGrp="1"/>
          </p:cNvGraphicFramePr>
          <p:nvPr>
            <p:extLst>
              <p:ext uri="{D42A27DB-BD31-4B8C-83A1-F6EECF244321}">
                <p14:modId xmlns:p14="http://schemas.microsoft.com/office/powerpoint/2010/main" val="984942603"/>
              </p:ext>
            </p:extLst>
          </p:nvPr>
        </p:nvGraphicFramePr>
        <p:xfrm>
          <a:off x="990086" y="3148377"/>
          <a:ext cx="3645528" cy="3010629"/>
        </p:xfrm>
        <a:graphic>
          <a:graphicData uri="http://schemas.openxmlformats.org/drawingml/2006/table">
            <a:tbl>
              <a:tblPr firstRow="1" bandRow="1">
                <a:tableStyleId>{5C22544A-7EE6-4342-B048-85BDC9FD1C3A}</a:tableStyleId>
              </a:tblPr>
              <a:tblGrid>
                <a:gridCol w="911382">
                  <a:extLst>
                    <a:ext uri="{9D8B030D-6E8A-4147-A177-3AD203B41FA5}">
                      <a16:colId xmlns:a16="http://schemas.microsoft.com/office/drawing/2014/main" val="20000"/>
                    </a:ext>
                  </a:extLst>
                </a:gridCol>
                <a:gridCol w="911382">
                  <a:extLst>
                    <a:ext uri="{9D8B030D-6E8A-4147-A177-3AD203B41FA5}">
                      <a16:colId xmlns:a16="http://schemas.microsoft.com/office/drawing/2014/main" val="20001"/>
                    </a:ext>
                  </a:extLst>
                </a:gridCol>
                <a:gridCol w="911382">
                  <a:extLst>
                    <a:ext uri="{9D8B030D-6E8A-4147-A177-3AD203B41FA5}">
                      <a16:colId xmlns:a16="http://schemas.microsoft.com/office/drawing/2014/main" val="20002"/>
                    </a:ext>
                  </a:extLst>
                </a:gridCol>
                <a:gridCol w="911382">
                  <a:extLst>
                    <a:ext uri="{9D8B030D-6E8A-4147-A177-3AD203B41FA5}">
                      <a16:colId xmlns:a16="http://schemas.microsoft.com/office/drawing/2014/main" val="20003"/>
                    </a:ext>
                  </a:extLst>
                </a:gridCol>
              </a:tblGrid>
              <a:tr h="370840">
                <a:tc>
                  <a:txBody>
                    <a:bodyPr/>
                    <a:lstStyle/>
                    <a:p>
                      <a:pPr algn="ctr"/>
                      <a:r>
                        <a:rPr lang="en-US" dirty="0">
                          <a:solidFill>
                            <a:schemeClr val="tx1"/>
                          </a:solidFill>
                        </a:rPr>
                        <a:t>Paper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Cites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Paper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Cites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dirty="0"/>
                        <a:t>1</a:t>
                      </a:r>
                    </a:p>
                  </a:txBody>
                  <a:tcPr>
                    <a:lnT w="12700" cap="flat" cmpd="sng" algn="ctr">
                      <a:solidFill>
                        <a:schemeClr val="tx1"/>
                      </a:solidFill>
                      <a:prstDash val="solid"/>
                      <a:round/>
                      <a:headEnd type="none" w="med" len="med"/>
                      <a:tailEnd type="none" w="med" len="med"/>
                    </a:lnT>
                    <a:noFill/>
                  </a:tcPr>
                </a:tc>
                <a:tc>
                  <a:txBody>
                    <a:bodyPr/>
                    <a:lstStyle/>
                    <a:p>
                      <a:pPr algn="ctr"/>
                      <a:r>
                        <a:rPr lang="en-US" dirty="0"/>
                        <a:t>25</a:t>
                      </a:r>
                    </a:p>
                  </a:txBody>
                  <a:tcPr>
                    <a:lnT w="12700" cap="flat" cmpd="sng" algn="ctr">
                      <a:solidFill>
                        <a:schemeClr val="tx1"/>
                      </a:solidFill>
                      <a:prstDash val="solid"/>
                      <a:round/>
                      <a:headEnd type="none" w="med" len="med"/>
                      <a:tailEnd type="none" w="med" len="med"/>
                    </a:lnT>
                    <a:noFill/>
                  </a:tcPr>
                </a:tc>
                <a:tc>
                  <a:txBody>
                    <a:bodyPr/>
                    <a:lstStyle/>
                    <a:p>
                      <a:pPr algn="ctr"/>
                      <a:r>
                        <a:rPr lang="en-US" dirty="0"/>
                        <a:t>8</a:t>
                      </a:r>
                    </a:p>
                  </a:txBody>
                  <a:tcPr>
                    <a:lnT w="12700" cap="flat" cmpd="sng" algn="ctr">
                      <a:solidFill>
                        <a:schemeClr val="tx1"/>
                      </a:solidFill>
                      <a:prstDash val="solid"/>
                      <a:round/>
                      <a:headEnd type="none" w="med" len="med"/>
                      <a:tailEnd type="none" w="med" len="med"/>
                    </a:lnT>
                    <a:noFill/>
                  </a:tcPr>
                </a:tc>
                <a:tc>
                  <a:txBody>
                    <a:bodyPr/>
                    <a:lstStyle/>
                    <a:p>
                      <a:pPr algn="ctr"/>
                      <a:r>
                        <a:rPr lang="en-US" dirty="0"/>
                        <a:t>4</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370840">
                <a:tc>
                  <a:txBody>
                    <a:bodyPr/>
                    <a:lstStyle/>
                    <a:p>
                      <a:pPr algn="ctr"/>
                      <a:r>
                        <a:rPr lang="en-US" dirty="0"/>
                        <a:t>2</a:t>
                      </a:r>
                    </a:p>
                  </a:txBody>
                  <a:tcPr>
                    <a:noFill/>
                  </a:tcPr>
                </a:tc>
                <a:tc>
                  <a:txBody>
                    <a:bodyPr/>
                    <a:lstStyle/>
                    <a:p>
                      <a:pPr algn="ctr"/>
                      <a:r>
                        <a:rPr lang="en-US" dirty="0"/>
                        <a:t>13</a:t>
                      </a:r>
                    </a:p>
                  </a:txBody>
                  <a:tcPr>
                    <a:noFill/>
                  </a:tcPr>
                </a:tc>
                <a:tc>
                  <a:txBody>
                    <a:bodyPr/>
                    <a:lstStyle/>
                    <a:p>
                      <a:pPr algn="ctr"/>
                      <a:r>
                        <a:rPr lang="en-US" dirty="0"/>
                        <a:t>9</a:t>
                      </a:r>
                    </a:p>
                  </a:txBody>
                  <a:tcPr>
                    <a:noFill/>
                  </a:tcPr>
                </a:tc>
                <a:tc>
                  <a:txBody>
                    <a:bodyPr/>
                    <a:lstStyle/>
                    <a:p>
                      <a:pPr algn="ctr"/>
                      <a:r>
                        <a:rPr lang="en-US" dirty="0"/>
                        <a:t>3</a:t>
                      </a:r>
                    </a:p>
                  </a:txBody>
                  <a:tcPr>
                    <a:noFill/>
                  </a:tcPr>
                </a:tc>
                <a:extLst>
                  <a:ext uri="{0D108BD9-81ED-4DB2-BD59-A6C34878D82A}">
                    <a16:rowId xmlns:a16="http://schemas.microsoft.com/office/drawing/2014/main" val="10002"/>
                  </a:ext>
                </a:extLst>
              </a:tr>
              <a:tr h="414749">
                <a:tc>
                  <a:txBody>
                    <a:bodyPr/>
                    <a:lstStyle/>
                    <a:p>
                      <a:pPr algn="ctr"/>
                      <a:r>
                        <a:rPr lang="en-US" dirty="0"/>
                        <a:t>3</a:t>
                      </a:r>
                    </a:p>
                  </a:txBody>
                  <a:tcPr>
                    <a:noFill/>
                  </a:tcPr>
                </a:tc>
                <a:tc>
                  <a:txBody>
                    <a:bodyPr/>
                    <a:lstStyle/>
                    <a:p>
                      <a:pPr algn="ctr"/>
                      <a:r>
                        <a:rPr lang="en-US" dirty="0"/>
                        <a:t>7</a:t>
                      </a:r>
                    </a:p>
                  </a:txBody>
                  <a:tcPr>
                    <a:noFill/>
                  </a:tcPr>
                </a:tc>
                <a:tc>
                  <a:txBody>
                    <a:bodyPr/>
                    <a:lstStyle/>
                    <a:p>
                      <a:pPr algn="ctr"/>
                      <a:r>
                        <a:rPr lang="en-US" dirty="0"/>
                        <a:t>10</a:t>
                      </a:r>
                    </a:p>
                  </a:txBody>
                  <a:tcPr>
                    <a:noFill/>
                  </a:tcPr>
                </a:tc>
                <a:tc>
                  <a:txBody>
                    <a:bodyPr/>
                    <a:lstStyle/>
                    <a:p>
                      <a:pPr algn="ctr"/>
                      <a:r>
                        <a:rPr lang="en-US" dirty="0"/>
                        <a:t>3</a:t>
                      </a:r>
                    </a:p>
                  </a:txBody>
                  <a:tcPr>
                    <a:noFill/>
                  </a:tcPr>
                </a:tc>
                <a:extLst>
                  <a:ext uri="{0D108BD9-81ED-4DB2-BD59-A6C34878D82A}">
                    <a16:rowId xmlns:a16="http://schemas.microsoft.com/office/drawing/2014/main" val="10003"/>
                  </a:ext>
                </a:extLst>
              </a:tr>
              <a:tr h="370840">
                <a:tc>
                  <a:txBody>
                    <a:bodyPr/>
                    <a:lstStyle/>
                    <a:p>
                      <a:pPr algn="ctr"/>
                      <a:r>
                        <a:rPr lang="en-US" dirty="0"/>
                        <a:t>4</a:t>
                      </a:r>
                    </a:p>
                  </a:txBody>
                  <a:tcPr>
                    <a:noFill/>
                  </a:tcPr>
                </a:tc>
                <a:tc>
                  <a:txBody>
                    <a:bodyPr/>
                    <a:lstStyle/>
                    <a:p>
                      <a:pPr algn="ctr"/>
                      <a:r>
                        <a:rPr lang="en-US" dirty="0"/>
                        <a:t>6</a:t>
                      </a:r>
                    </a:p>
                  </a:txBody>
                  <a:tcPr>
                    <a:noFill/>
                  </a:tcPr>
                </a:tc>
                <a:tc>
                  <a:txBody>
                    <a:bodyPr/>
                    <a:lstStyle/>
                    <a:p>
                      <a:pPr algn="ctr"/>
                      <a:r>
                        <a:rPr lang="en-US" dirty="0"/>
                        <a:t>11</a:t>
                      </a:r>
                    </a:p>
                  </a:txBody>
                  <a:tcPr>
                    <a:noFill/>
                  </a:tcPr>
                </a:tc>
                <a:tc>
                  <a:txBody>
                    <a:bodyPr/>
                    <a:lstStyle/>
                    <a:p>
                      <a:pPr algn="ctr"/>
                      <a:r>
                        <a:rPr lang="en-US" dirty="0"/>
                        <a:t>3</a:t>
                      </a:r>
                    </a:p>
                  </a:txBody>
                  <a:tcPr>
                    <a:noFill/>
                  </a:tcPr>
                </a:tc>
                <a:extLst>
                  <a:ext uri="{0D108BD9-81ED-4DB2-BD59-A6C34878D82A}">
                    <a16:rowId xmlns:a16="http://schemas.microsoft.com/office/drawing/2014/main" val="10004"/>
                  </a:ext>
                </a:extLst>
              </a:tr>
              <a:tr h="370840">
                <a:tc>
                  <a:txBody>
                    <a:bodyPr/>
                    <a:lstStyle/>
                    <a:p>
                      <a:pPr algn="ctr"/>
                      <a:r>
                        <a:rPr lang="en-US" dirty="0"/>
                        <a:t>5</a:t>
                      </a:r>
                    </a:p>
                  </a:txBody>
                  <a:tcPr>
                    <a:solidFill>
                      <a:schemeClr val="accent6">
                        <a:lumMod val="60000"/>
                        <a:lumOff val="40000"/>
                      </a:schemeClr>
                    </a:solidFill>
                  </a:tcPr>
                </a:tc>
                <a:tc>
                  <a:txBody>
                    <a:bodyPr/>
                    <a:lstStyle/>
                    <a:p>
                      <a:pPr algn="ctr"/>
                      <a:r>
                        <a:rPr lang="en-US" b="1" dirty="0"/>
                        <a:t>6</a:t>
                      </a:r>
                    </a:p>
                  </a:txBody>
                  <a:tcPr>
                    <a:solidFill>
                      <a:schemeClr val="accent6">
                        <a:lumMod val="60000"/>
                        <a:lumOff val="40000"/>
                      </a:schemeClr>
                    </a:solidFill>
                  </a:tcPr>
                </a:tc>
                <a:tc>
                  <a:txBody>
                    <a:bodyPr/>
                    <a:lstStyle/>
                    <a:p>
                      <a:pPr algn="ctr"/>
                      <a:r>
                        <a:rPr lang="en-US" dirty="0"/>
                        <a:t>12</a:t>
                      </a:r>
                    </a:p>
                  </a:txBody>
                  <a:tcPr>
                    <a:noFill/>
                  </a:tcPr>
                </a:tc>
                <a:tc>
                  <a:txBody>
                    <a:bodyPr/>
                    <a:lstStyle/>
                    <a:p>
                      <a:pPr algn="ctr"/>
                      <a:r>
                        <a:rPr lang="en-US" dirty="0"/>
                        <a:t>2</a:t>
                      </a:r>
                    </a:p>
                  </a:txBody>
                  <a:tcPr>
                    <a:noFill/>
                  </a:tcPr>
                </a:tc>
                <a:extLst>
                  <a:ext uri="{0D108BD9-81ED-4DB2-BD59-A6C34878D82A}">
                    <a16:rowId xmlns:a16="http://schemas.microsoft.com/office/drawing/2014/main" val="10005"/>
                  </a:ext>
                </a:extLst>
              </a:tr>
              <a:tr h="370840">
                <a:tc>
                  <a:txBody>
                    <a:bodyPr/>
                    <a:lstStyle/>
                    <a:p>
                      <a:pPr algn="ctr"/>
                      <a:r>
                        <a:rPr lang="en-US" dirty="0"/>
                        <a:t>6</a:t>
                      </a:r>
                    </a:p>
                  </a:txBody>
                  <a:tcPr>
                    <a:noFill/>
                  </a:tcPr>
                </a:tc>
                <a:tc>
                  <a:txBody>
                    <a:bodyPr/>
                    <a:lstStyle/>
                    <a:p>
                      <a:pPr algn="ctr"/>
                      <a:r>
                        <a:rPr lang="en-US" dirty="0"/>
                        <a:t>5</a:t>
                      </a:r>
                    </a:p>
                  </a:txBody>
                  <a:tcPr>
                    <a:noFill/>
                  </a:tcPr>
                </a:tc>
                <a:tc>
                  <a:txBody>
                    <a:bodyPr/>
                    <a:lstStyle/>
                    <a:p>
                      <a:pPr algn="ctr"/>
                      <a:r>
                        <a:rPr lang="en-US" dirty="0"/>
                        <a:t>13</a:t>
                      </a:r>
                    </a:p>
                  </a:txBody>
                  <a:tcPr>
                    <a:noFill/>
                  </a:tcPr>
                </a:tc>
                <a:tc>
                  <a:txBody>
                    <a:bodyPr/>
                    <a:lstStyle/>
                    <a:p>
                      <a:pPr algn="ctr"/>
                      <a:r>
                        <a:rPr lang="en-US" dirty="0"/>
                        <a:t>2</a:t>
                      </a:r>
                    </a:p>
                  </a:txBody>
                  <a:tcPr>
                    <a:noFill/>
                  </a:tcPr>
                </a:tc>
                <a:extLst>
                  <a:ext uri="{0D108BD9-81ED-4DB2-BD59-A6C34878D82A}">
                    <a16:rowId xmlns:a16="http://schemas.microsoft.com/office/drawing/2014/main" val="10006"/>
                  </a:ext>
                </a:extLst>
              </a:tr>
              <a:tr h="370840">
                <a:tc>
                  <a:txBody>
                    <a:bodyPr/>
                    <a:lstStyle/>
                    <a:p>
                      <a:pPr algn="ctr"/>
                      <a:r>
                        <a:rPr lang="en-US" dirty="0"/>
                        <a:t>7</a:t>
                      </a:r>
                    </a:p>
                  </a:txBody>
                  <a:tcPr>
                    <a:lnB w="12700" cap="flat" cmpd="sng" algn="ctr">
                      <a:solidFill>
                        <a:schemeClr val="tx1"/>
                      </a:solidFill>
                      <a:prstDash val="solid"/>
                      <a:round/>
                      <a:headEnd type="none" w="med" len="med"/>
                      <a:tailEnd type="none" w="med" len="med"/>
                    </a:lnB>
                    <a:noFill/>
                  </a:tcPr>
                </a:tc>
                <a:tc>
                  <a:txBody>
                    <a:bodyPr/>
                    <a:lstStyle/>
                    <a:p>
                      <a:pPr algn="ctr"/>
                      <a:r>
                        <a:rPr lang="en-US" dirty="0"/>
                        <a:t>5</a:t>
                      </a:r>
                    </a:p>
                  </a:txBody>
                  <a:tcPr>
                    <a:lnB w="12700" cap="flat" cmpd="sng" algn="ctr">
                      <a:solidFill>
                        <a:schemeClr val="tx1"/>
                      </a:solidFill>
                      <a:prstDash val="solid"/>
                      <a:round/>
                      <a:headEnd type="none" w="med" len="med"/>
                      <a:tailEnd type="none" w="med" len="med"/>
                    </a:lnB>
                    <a:noFill/>
                  </a:tcPr>
                </a:tc>
                <a:tc>
                  <a:txBody>
                    <a:bodyPr/>
                    <a:lstStyle/>
                    <a:p>
                      <a:pPr algn="ctr"/>
                      <a:r>
                        <a:rPr lang="en-US" dirty="0"/>
                        <a:t>14</a:t>
                      </a:r>
                    </a:p>
                  </a:txBody>
                  <a:tcPr>
                    <a:lnB w="12700" cap="flat" cmpd="sng" algn="ctr">
                      <a:solidFill>
                        <a:schemeClr val="tx1"/>
                      </a:solidFill>
                      <a:prstDash val="solid"/>
                      <a:round/>
                      <a:headEnd type="none" w="med" len="med"/>
                      <a:tailEnd type="none" w="med" len="med"/>
                    </a:lnB>
                    <a:noFill/>
                  </a:tcPr>
                </a:tc>
                <a:tc>
                  <a:txBody>
                    <a:bodyPr/>
                    <a:lstStyle/>
                    <a:p>
                      <a:pPr algn="ctr"/>
                      <a:r>
                        <a:rPr lang="en-US" dirty="0"/>
                        <a:t>2</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
        <p:nvSpPr>
          <p:cNvPr id="6" name="TextBox 5"/>
          <p:cNvSpPr txBox="1"/>
          <p:nvPr/>
        </p:nvSpPr>
        <p:spPr>
          <a:xfrm>
            <a:off x="4852897" y="3408160"/>
            <a:ext cx="3385996" cy="1938992"/>
          </a:xfrm>
          <a:prstGeom prst="rect">
            <a:avLst/>
          </a:prstGeom>
          <a:noFill/>
        </p:spPr>
        <p:txBody>
          <a:bodyPr wrap="square" rtlCol="0">
            <a:spAutoFit/>
          </a:bodyPr>
          <a:lstStyle/>
          <a:p>
            <a:r>
              <a:rPr lang="en-US" sz="2400" dirty="0"/>
              <a:t>Order papers from most to least cited. Check where paper number still ≥ cites, this is </a:t>
            </a:r>
            <a:r>
              <a:rPr lang="en-US" sz="2400" i="1" dirty="0"/>
              <a:t>h</a:t>
            </a:r>
            <a:r>
              <a:rPr lang="en-US" sz="2400" dirty="0"/>
              <a:t>.</a:t>
            </a:r>
          </a:p>
          <a:p>
            <a:r>
              <a:rPr lang="en-US" sz="2400" dirty="0"/>
              <a:t>Here </a:t>
            </a:r>
            <a:r>
              <a:rPr lang="en-US" sz="2400" i="1" dirty="0"/>
              <a:t>h</a:t>
            </a:r>
            <a:r>
              <a:rPr lang="en-US" sz="2400" dirty="0"/>
              <a:t> = 5.</a:t>
            </a:r>
          </a:p>
        </p:txBody>
      </p:sp>
    </p:spTree>
    <p:extLst>
      <p:ext uri="{BB962C8B-B14F-4D97-AF65-F5344CB8AC3E}">
        <p14:creationId xmlns:p14="http://schemas.microsoft.com/office/powerpoint/2010/main" val="1350515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Journal h-index from 100 papers</a:t>
            </a:r>
          </a:p>
        </p:txBody>
      </p:sp>
      <p:sp>
        <p:nvSpPr>
          <p:cNvPr id="3" name="Content Placeholder 2"/>
          <p:cNvSpPr>
            <a:spLocks noGrp="1"/>
          </p:cNvSpPr>
          <p:nvPr>
            <p:ph idx="1"/>
          </p:nvPr>
        </p:nvSpPr>
        <p:spPr>
          <a:xfrm>
            <a:off x="457200" y="1219200"/>
            <a:ext cx="8229600" cy="5334000"/>
          </a:xfrm>
        </p:spPr>
        <p:txBody>
          <a:bodyPr>
            <a:normAutofit/>
          </a:bodyPr>
          <a:lstStyle/>
          <a:p>
            <a:r>
              <a:rPr lang="en-US" dirty="0"/>
              <a:t>For an individual, the more papers you publish that are well cited, the higher your </a:t>
            </a:r>
            <a:r>
              <a:rPr lang="en-US" i="1" dirty="0"/>
              <a:t>h</a:t>
            </a:r>
            <a:r>
              <a:rPr lang="en-US" dirty="0"/>
              <a:t>-index</a:t>
            </a:r>
          </a:p>
          <a:p>
            <a:r>
              <a:rPr lang="en-US" dirty="0"/>
              <a:t>For journals, those with more papers will have higher </a:t>
            </a:r>
            <a:r>
              <a:rPr lang="en-US" i="1" dirty="0"/>
              <a:t>h</a:t>
            </a:r>
            <a:r>
              <a:rPr lang="en-US" dirty="0"/>
              <a:t> values, so the ordinary calculation will favor larger journals, making it hard to compare journals</a:t>
            </a:r>
          </a:p>
          <a:p>
            <a:r>
              <a:rPr lang="en-US" dirty="0"/>
              <a:t>Instead, sample 100 papers and calculate h. Repeat over and over to obtain a distribution of h</a:t>
            </a:r>
          </a:p>
          <a:p>
            <a:r>
              <a:rPr lang="en-US" dirty="0"/>
              <a:t>This will be comparable across journals that publish different numbers of papers</a:t>
            </a:r>
          </a:p>
          <a:p>
            <a:r>
              <a:rPr lang="en-US" dirty="0"/>
              <a:t>Also, this allows us to test whether one journal is significantly better than another</a:t>
            </a:r>
          </a:p>
        </p:txBody>
      </p:sp>
    </p:spTree>
    <p:extLst>
      <p:ext uri="{BB962C8B-B14F-4D97-AF65-F5344CB8AC3E}">
        <p14:creationId xmlns:p14="http://schemas.microsoft.com/office/powerpoint/2010/main" val="3265072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 further readings</a:t>
            </a:r>
          </a:p>
        </p:txBody>
      </p:sp>
      <p:sp>
        <p:nvSpPr>
          <p:cNvPr id="3" name="Content Placeholder 2"/>
          <p:cNvSpPr>
            <a:spLocks noGrp="1"/>
          </p:cNvSpPr>
          <p:nvPr>
            <p:ph idx="1"/>
          </p:nvPr>
        </p:nvSpPr>
        <p:spPr/>
        <p:txBody>
          <a:bodyPr/>
          <a:lstStyle/>
          <a:p>
            <a:r>
              <a:rPr lang="en-US" dirty="0"/>
              <a:t>Textbook: Manly BJF 2006 Randomization, bootstrap and Monte Carlo methods in biology, 3</a:t>
            </a:r>
            <a:r>
              <a:rPr lang="en-US" baseline="30000" dirty="0"/>
              <a:t>rd</a:t>
            </a:r>
            <a:r>
              <a:rPr lang="en-US" dirty="0"/>
              <a:t> Edition, Chapman &amp; Hall/CRC $115</a:t>
            </a:r>
          </a:p>
          <a:p>
            <a:r>
              <a:rPr lang="en-US" dirty="0"/>
              <a:t>If this lecture material interests you, take STAT 403</a:t>
            </a:r>
          </a:p>
        </p:txBody>
      </p:sp>
    </p:spTree>
    <p:extLst>
      <p:ext uri="{BB962C8B-B14F-4D97-AF65-F5344CB8AC3E}">
        <p14:creationId xmlns:p14="http://schemas.microsoft.com/office/powerpoint/2010/main" val="3339067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 exercise 2 (part 1)</a:t>
            </a:r>
          </a:p>
        </p:txBody>
      </p:sp>
      <p:sp>
        <p:nvSpPr>
          <p:cNvPr id="3" name="Content Placeholder 2"/>
          <p:cNvSpPr>
            <a:spLocks noGrp="1"/>
          </p:cNvSpPr>
          <p:nvPr>
            <p:ph idx="1"/>
          </p:nvPr>
        </p:nvSpPr>
        <p:spPr/>
        <p:txBody>
          <a:bodyPr>
            <a:normAutofit/>
          </a:bodyPr>
          <a:lstStyle/>
          <a:p>
            <a:r>
              <a:rPr lang="en-US" dirty="0"/>
              <a:t>Create a function </a:t>
            </a:r>
            <a:r>
              <a:rPr lang="en-US" sz="2000" dirty="0" err="1">
                <a:latin typeface="Lucida Console"/>
              </a:rPr>
              <a:t>hindex</a:t>
            </a:r>
            <a:r>
              <a:rPr lang="en-US" sz="2000" dirty="0">
                <a:latin typeface="Lucida Console"/>
              </a:rPr>
              <a:t>()</a:t>
            </a:r>
            <a:r>
              <a:rPr lang="en-US" dirty="0"/>
              <a:t> that calculates the h-index (this is our sample statistic!) for a vector of citations </a:t>
            </a:r>
            <a:r>
              <a:rPr lang="en-US" sz="2000" dirty="0" err="1">
                <a:latin typeface="Lucida Console"/>
              </a:rPr>
              <a:t>citation.vec</a:t>
            </a:r>
            <a:r>
              <a:rPr lang="en-US" dirty="0"/>
              <a:t> </a:t>
            </a:r>
          </a:p>
          <a:p>
            <a:pPr lvl="1"/>
            <a:r>
              <a:rPr lang="en-US" dirty="0"/>
              <a:t>sort the citations from high to low using </a:t>
            </a:r>
            <a:r>
              <a:rPr lang="en-US" sz="2000" dirty="0">
                <a:latin typeface="Lucida Console"/>
              </a:rPr>
              <a:t>sort()</a:t>
            </a:r>
          </a:p>
          <a:p>
            <a:pPr lvl="1"/>
            <a:r>
              <a:rPr lang="en-US" dirty="0"/>
              <a:t>create a vector </a:t>
            </a:r>
            <a:r>
              <a:rPr lang="en-US" sz="2000" dirty="0" err="1">
                <a:latin typeface="Lucida Console"/>
              </a:rPr>
              <a:t>paper.vec</a:t>
            </a:r>
            <a:r>
              <a:rPr lang="en-US" dirty="0"/>
              <a:t> from 1:</a:t>
            </a:r>
            <a:r>
              <a:rPr lang="en-US" i="1" dirty="0"/>
              <a:t>n</a:t>
            </a:r>
          </a:p>
          <a:p>
            <a:pPr lvl="1"/>
            <a:r>
              <a:rPr lang="en-US" dirty="0"/>
              <a:t>h is the </a:t>
            </a:r>
            <a:r>
              <a:rPr lang="en-US" sz="2000" dirty="0">
                <a:latin typeface="Lucida Console"/>
              </a:rPr>
              <a:t>sum</a:t>
            </a:r>
            <a:r>
              <a:rPr lang="en-US" dirty="0"/>
              <a:t> of </a:t>
            </a:r>
            <a:r>
              <a:rPr lang="en-US" sz="2000" b="1" dirty="0" err="1">
                <a:latin typeface="Lucida Console"/>
              </a:rPr>
              <a:t>paper.vec</a:t>
            </a:r>
            <a:r>
              <a:rPr lang="en-US" sz="2000" b="1" dirty="0">
                <a:latin typeface="Lucida Console"/>
              </a:rPr>
              <a:t> &lt;= </a:t>
            </a:r>
            <a:r>
              <a:rPr lang="en-US" sz="2000" b="1" dirty="0" err="1">
                <a:latin typeface="Lucida Console"/>
              </a:rPr>
              <a:t>citation.vec</a:t>
            </a:r>
            <a:endParaRPr lang="en-US" sz="2000" b="1" dirty="0">
              <a:latin typeface="Lucida Console"/>
            </a:endParaRPr>
          </a:p>
          <a:p>
            <a:r>
              <a:rPr lang="en-US" dirty="0"/>
              <a:t>Testing: </a:t>
            </a:r>
          </a:p>
          <a:p>
            <a:pPr marL="0" indent="0">
              <a:buNone/>
            </a:pPr>
            <a:r>
              <a:rPr lang="en-US" sz="2000" dirty="0">
                <a:solidFill>
                  <a:srgbClr val="0000FF"/>
                </a:solidFill>
                <a:latin typeface="Lucida Console"/>
              </a:rPr>
              <a:t>&gt; </a:t>
            </a:r>
            <a:r>
              <a:rPr lang="en-US" sz="2000" dirty="0" err="1">
                <a:solidFill>
                  <a:srgbClr val="0000FF"/>
                </a:solidFill>
                <a:latin typeface="Lucida Console"/>
              </a:rPr>
              <a:t>hindex</a:t>
            </a:r>
            <a:r>
              <a:rPr lang="en-US" sz="2000" dirty="0">
                <a:solidFill>
                  <a:srgbClr val="0000FF"/>
                </a:solidFill>
                <a:latin typeface="Lucida Console"/>
              </a:rPr>
              <a:t>(c(5,4,3,2,1,1,1,1)) </a:t>
            </a:r>
          </a:p>
          <a:p>
            <a:pPr marL="0" indent="0">
              <a:buNone/>
            </a:pPr>
            <a:r>
              <a:rPr lang="en-US" sz="2000" dirty="0">
                <a:latin typeface="Lucida Console"/>
              </a:rPr>
              <a:t>[1] 3 </a:t>
            </a:r>
          </a:p>
          <a:p>
            <a:pPr marL="0" indent="0">
              <a:buNone/>
            </a:pPr>
            <a:r>
              <a:rPr lang="en-US" sz="2000" dirty="0">
                <a:solidFill>
                  <a:srgbClr val="0000FF"/>
                </a:solidFill>
                <a:latin typeface="Lucida Console"/>
              </a:rPr>
              <a:t>&gt; </a:t>
            </a:r>
            <a:r>
              <a:rPr lang="en-US" sz="2000" dirty="0" err="1">
                <a:solidFill>
                  <a:srgbClr val="0000FF"/>
                </a:solidFill>
                <a:latin typeface="Lucida Console"/>
              </a:rPr>
              <a:t>hindex</a:t>
            </a:r>
            <a:r>
              <a:rPr lang="en-US" sz="2000" dirty="0">
                <a:solidFill>
                  <a:srgbClr val="0000FF"/>
                </a:solidFill>
                <a:latin typeface="Lucida Console"/>
              </a:rPr>
              <a:t>(c(10,6,6,6,6,6,6,6,6,6,6)) </a:t>
            </a:r>
          </a:p>
          <a:p>
            <a:pPr marL="0" indent="0">
              <a:buNone/>
            </a:pPr>
            <a:r>
              <a:rPr lang="en-US" sz="2000" dirty="0">
                <a:latin typeface="Lucida Console"/>
              </a:rPr>
              <a:t>[1] 6 </a:t>
            </a:r>
          </a:p>
        </p:txBody>
      </p:sp>
    </p:spTree>
    <p:extLst>
      <p:ext uri="{BB962C8B-B14F-4D97-AF65-F5344CB8AC3E}">
        <p14:creationId xmlns:p14="http://schemas.microsoft.com/office/powerpoint/2010/main" val="747055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 exercise 2 (part 2)</a:t>
            </a:r>
          </a:p>
        </p:txBody>
      </p:sp>
      <p:sp>
        <p:nvSpPr>
          <p:cNvPr id="3" name="Content Placeholder 2"/>
          <p:cNvSpPr>
            <a:spLocks noGrp="1"/>
          </p:cNvSpPr>
          <p:nvPr>
            <p:ph idx="1"/>
          </p:nvPr>
        </p:nvSpPr>
        <p:spPr/>
        <p:txBody>
          <a:bodyPr>
            <a:normAutofit/>
          </a:bodyPr>
          <a:lstStyle/>
          <a:p>
            <a:r>
              <a:rPr lang="en-US" dirty="0"/>
              <a:t>Now take the data in </a:t>
            </a:r>
            <a:r>
              <a:rPr lang="en-US" sz="2400" dirty="0">
                <a:latin typeface="Lucida Console" panose="020B0609040504020204" pitchFamily="49" charset="0"/>
              </a:rPr>
              <a:t>ICES.csv</a:t>
            </a:r>
            <a:r>
              <a:rPr lang="en-US" dirty="0"/>
              <a:t> and </a:t>
            </a:r>
            <a:r>
              <a:rPr lang="en-US" sz="2400" dirty="0">
                <a:latin typeface="Lucida Console" panose="020B0609040504020204" pitchFamily="49" charset="0"/>
              </a:rPr>
              <a:t>CJFAS.csv</a:t>
            </a:r>
          </a:p>
          <a:p>
            <a:r>
              <a:rPr lang="en-US" dirty="0"/>
              <a:t>Create a vector </a:t>
            </a:r>
            <a:r>
              <a:rPr lang="en-US" sz="2400" dirty="0" err="1">
                <a:latin typeface="Lucida Console" panose="020B0609040504020204" pitchFamily="49" charset="0"/>
              </a:rPr>
              <a:t>CJFAS.better</a:t>
            </a:r>
            <a:r>
              <a:rPr lang="en-US" dirty="0"/>
              <a:t> of size </a:t>
            </a:r>
            <a:r>
              <a:rPr lang="en-US" sz="2400" dirty="0">
                <a:latin typeface="Lucida Console" panose="020B0609040504020204" pitchFamily="49" charset="0"/>
              </a:rPr>
              <a:t>niter=1000</a:t>
            </a:r>
          </a:p>
          <a:p>
            <a:r>
              <a:rPr lang="en-US" dirty="0"/>
              <a:t>Repeat the following steps for </a:t>
            </a:r>
            <a:r>
              <a:rPr lang="en-US" sz="2400" dirty="0" err="1">
                <a:latin typeface="Lucida Console" panose="020B0609040504020204" pitchFamily="49" charset="0"/>
              </a:rPr>
              <a:t>i</a:t>
            </a:r>
            <a:r>
              <a:rPr lang="en-US" dirty="0"/>
              <a:t> in </a:t>
            </a:r>
            <a:r>
              <a:rPr lang="en-US" sz="2400" dirty="0">
                <a:latin typeface="Lucida Console" panose="020B0609040504020204" pitchFamily="49" charset="0"/>
              </a:rPr>
              <a:t>1:niter</a:t>
            </a:r>
          </a:p>
          <a:p>
            <a:pPr lvl="1"/>
            <a:r>
              <a:rPr lang="en-US" dirty="0"/>
              <a:t>Sample 100 values from CJFAS, calculate the h-index, store in X</a:t>
            </a:r>
          </a:p>
          <a:p>
            <a:pPr lvl="1"/>
            <a:r>
              <a:rPr lang="en-US" dirty="0"/>
              <a:t>Sample 100 values from ICES, calculate the h-index, store in Y</a:t>
            </a:r>
          </a:p>
          <a:p>
            <a:pPr lvl="1"/>
            <a:r>
              <a:rPr lang="en-US" dirty="0"/>
              <a:t>If X &gt; Y then element </a:t>
            </a:r>
            <a:r>
              <a:rPr lang="en-US" dirty="0" err="1"/>
              <a:t>i</a:t>
            </a:r>
            <a:r>
              <a:rPr lang="en-US" dirty="0"/>
              <a:t> of </a:t>
            </a:r>
            <a:r>
              <a:rPr lang="en-US" sz="2000" dirty="0" err="1">
                <a:latin typeface="Lucida Console" panose="020B0609040504020204" pitchFamily="49" charset="0"/>
              </a:rPr>
              <a:t>CJFAS.better</a:t>
            </a:r>
            <a:r>
              <a:rPr lang="en-US" dirty="0"/>
              <a:t> is set to </a:t>
            </a:r>
            <a:r>
              <a:rPr lang="en-US" sz="2000" dirty="0">
                <a:latin typeface="Lucida Console" panose="020B0609040504020204" pitchFamily="49" charset="0"/>
              </a:rPr>
              <a:t>TRUE</a:t>
            </a:r>
            <a:r>
              <a:rPr lang="en-US" dirty="0"/>
              <a:t>, else it is set to </a:t>
            </a:r>
            <a:r>
              <a:rPr lang="en-US" sz="2000" dirty="0">
                <a:latin typeface="Lucida Console" panose="020B0609040504020204" pitchFamily="49" charset="0"/>
              </a:rPr>
              <a:t>FALSE</a:t>
            </a:r>
          </a:p>
          <a:p>
            <a:r>
              <a:rPr lang="en-US" dirty="0"/>
              <a:t>The p-value is the number of </a:t>
            </a:r>
            <a:r>
              <a:rPr lang="en-US" sz="2400" dirty="0">
                <a:latin typeface="Lucida Console" panose="020B0609040504020204" pitchFamily="49" charset="0"/>
              </a:rPr>
              <a:t>TRUE</a:t>
            </a:r>
            <a:r>
              <a:rPr lang="en-US" dirty="0"/>
              <a:t> values in </a:t>
            </a:r>
            <a:r>
              <a:rPr lang="en-US" sz="2400" dirty="0" err="1">
                <a:latin typeface="Lucida Console" panose="020B0609040504020204" pitchFamily="49" charset="0"/>
              </a:rPr>
              <a:t>CJFAS.better</a:t>
            </a:r>
            <a:r>
              <a:rPr lang="en-US" dirty="0"/>
              <a:t> divided by </a:t>
            </a:r>
            <a:r>
              <a:rPr lang="en-US" sz="2400" dirty="0">
                <a:latin typeface="Lucida Console" panose="020B0609040504020204" pitchFamily="49" charset="0"/>
              </a:rPr>
              <a:t>niter</a:t>
            </a:r>
          </a:p>
          <a:p>
            <a:pPr lvl="1"/>
            <a:endParaRPr lang="en-US" dirty="0"/>
          </a:p>
        </p:txBody>
      </p:sp>
    </p:spTree>
    <p:extLst>
      <p:ext uri="{BB962C8B-B14F-4D97-AF65-F5344CB8AC3E}">
        <p14:creationId xmlns:p14="http://schemas.microsoft.com/office/powerpoint/2010/main" val="1879931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Why use resampling?</a:t>
            </a:r>
          </a:p>
        </p:txBody>
      </p:sp>
      <p:sp>
        <p:nvSpPr>
          <p:cNvPr id="3" name="Content Placeholder 2"/>
          <p:cNvSpPr>
            <a:spLocks noGrp="1"/>
          </p:cNvSpPr>
          <p:nvPr>
            <p:ph idx="1"/>
          </p:nvPr>
        </p:nvSpPr>
        <p:spPr/>
        <p:txBody>
          <a:bodyPr/>
          <a:lstStyle/>
          <a:p>
            <a:r>
              <a:rPr lang="en-US" dirty="0"/>
              <a:t>Standard statistical tests assume that data are collected in a way that matches a particular statistical distribution</a:t>
            </a:r>
          </a:p>
          <a:p>
            <a:r>
              <a:rPr lang="en-US" dirty="0"/>
              <a:t>Very often data are complex, estimators are complicated, and standard formulae simply don’t apply</a:t>
            </a:r>
          </a:p>
          <a:p>
            <a:r>
              <a:rPr lang="en-US" dirty="0"/>
              <a:t>Resampling can be used on any kind of data, and any kind of estimator, to test any hypothesis</a:t>
            </a:r>
          </a:p>
        </p:txBody>
      </p:sp>
    </p:spTree>
    <p:extLst>
      <p:ext uri="{BB962C8B-B14F-4D97-AF65-F5344CB8AC3E}">
        <p14:creationId xmlns:p14="http://schemas.microsoft.com/office/powerpoint/2010/main" val="2789752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Resampling statistics</a:t>
            </a:r>
          </a:p>
        </p:txBody>
      </p:sp>
      <p:sp>
        <p:nvSpPr>
          <p:cNvPr id="3" name="Content Placeholder 2"/>
          <p:cNvSpPr>
            <a:spLocks noGrp="1"/>
          </p:cNvSpPr>
          <p:nvPr>
            <p:ph idx="1"/>
          </p:nvPr>
        </p:nvSpPr>
        <p:spPr/>
        <p:txBody>
          <a:bodyPr/>
          <a:lstStyle/>
          <a:p>
            <a:r>
              <a:rPr lang="en-US" dirty="0"/>
              <a:t>Definition: randomly recycling the scores that make up your data set, to answer statistical questions</a:t>
            </a:r>
          </a:p>
          <a:p>
            <a:r>
              <a:rPr lang="en-US" dirty="0"/>
              <a:t>Applications include the following:</a:t>
            </a:r>
          </a:p>
          <a:p>
            <a:pPr lvl="1"/>
            <a:r>
              <a:rPr lang="en-US" dirty="0"/>
              <a:t>Estimating the precision of statistics using jackknifing (excluding parts of data) or bootstrapping (drawing randomly with replacement)</a:t>
            </a:r>
          </a:p>
          <a:p>
            <a:pPr lvl="1"/>
            <a:r>
              <a:rPr lang="en-US" dirty="0"/>
              <a:t>Permutation tests that use resampling to test for significance</a:t>
            </a:r>
          </a:p>
          <a:p>
            <a:pPr lvl="1"/>
            <a:r>
              <a:rPr lang="en-US" dirty="0"/>
              <a:t>Validating methods using random subsets of data (cross-validation)</a:t>
            </a:r>
          </a:p>
          <a:p>
            <a:endParaRPr lang="en-US" dirty="0"/>
          </a:p>
        </p:txBody>
      </p:sp>
    </p:spTree>
    <p:extLst>
      <p:ext uri="{BB962C8B-B14F-4D97-AF65-F5344CB8AC3E}">
        <p14:creationId xmlns:p14="http://schemas.microsoft.com/office/powerpoint/2010/main" val="1363021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Bootstrapping</a:t>
            </a:r>
          </a:p>
        </p:txBody>
      </p:sp>
      <p:pic>
        <p:nvPicPr>
          <p:cNvPr id="1026" name="Picture 2" descr="A four-panel cartoon with the title Operation Bootstrap. We see a fellow looking optimistic, standing in tall boots with pullup handles. In the second panel he tries for all he's worth to pull himself up by them. Next we see him freaked out, falling over backwards. Finally, he's out cold on the floor, having pulled himself up by his own bootstra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8298" y="1591733"/>
            <a:ext cx="3249669" cy="39666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367867" y="6396335"/>
            <a:ext cx="3776133" cy="461665"/>
          </a:xfrm>
          <a:prstGeom prst="rect">
            <a:avLst/>
          </a:prstGeom>
          <a:noFill/>
        </p:spPr>
        <p:txBody>
          <a:bodyPr wrap="square" rtlCol="0">
            <a:spAutoFit/>
          </a:bodyPr>
          <a:lstStyle/>
          <a:p>
            <a:pPr algn="r"/>
            <a:r>
              <a:rPr lang="en-US" sz="1200" dirty="0">
                <a:solidFill>
                  <a:schemeClr val="bg1">
                    <a:lumMod val="50000"/>
                  </a:schemeClr>
                </a:solidFill>
              </a:rPr>
              <a:t>Cartoon: Scott Chambers http://www.mouthmag.com/issues/58/number58.htm</a:t>
            </a:r>
          </a:p>
        </p:txBody>
      </p:sp>
      <p:sp>
        <p:nvSpPr>
          <p:cNvPr id="6" name="Content Placeholder 2"/>
          <p:cNvSpPr>
            <a:spLocks noGrp="1"/>
          </p:cNvSpPr>
          <p:nvPr>
            <p:ph idx="1"/>
          </p:nvPr>
        </p:nvSpPr>
        <p:spPr>
          <a:xfrm>
            <a:off x="457200" y="1447800"/>
            <a:ext cx="4809067" cy="5105400"/>
          </a:xfrm>
        </p:spPr>
        <p:txBody>
          <a:bodyPr>
            <a:normAutofit/>
          </a:bodyPr>
          <a:lstStyle/>
          <a:p>
            <a:r>
              <a:rPr lang="en-US" dirty="0"/>
              <a:t>A self-sustaining process that proceeds without external help</a:t>
            </a:r>
          </a:p>
          <a:p>
            <a:r>
              <a:rPr lang="en-US" dirty="0"/>
              <a:t>“pull oneself over a fence by ones bootstraps”, i.e. an absurdly impossible action</a:t>
            </a:r>
          </a:p>
          <a:p>
            <a:r>
              <a:rPr lang="en-US" dirty="0"/>
              <a:t>Also the origin of “booting” software</a:t>
            </a:r>
          </a:p>
          <a:p>
            <a:r>
              <a:rPr lang="en-US" dirty="0"/>
              <a:t>Stats: obtain results using only the data you collected</a:t>
            </a:r>
          </a:p>
        </p:txBody>
      </p:sp>
    </p:spTree>
    <p:extLst>
      <p:ext uri="{BB962C8B-B14F-4D97-AF65-F5344CB8AC3E}">
        <p14:creationId xmlns:p14="http://schemas.microsoft.com/office/powerpoint/2010/main" val="2737202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Bootstrapping</a:t>
            </a:r>
          </a:p>
        </p:txBody>
      </p:sp>
      <p:sp>
        <p:nvSpPr>
          <p:cNvPr id="3" name="Content Placeholder 2"/>
          <p:cNvSpPr>
            <a:spLocks noGrp="1"/>
          </p:cNvSpPr>
          <p:nvPr>
            <p:ph idx="1"/>
          </p:nvPr>
        </p:nvSpPr>
        <p:spPr/>
        <p:txBody>
          <a:bodyPr/>
          <a:lstStyle/>
          <a:p>
            <a:r>
              <a:rPr lang="en-US" dirty="0"/>
              <a:t>Data </a:t>
            </a:r>
            <a:r>
              <a:rPr lang="en-US" i="1" dirty="0"/>
              <a:t>X</a:t>
            </a:r>
            <a:r>
              <a:rPr lang="en-US" baseline="-25000" dirty="0"/>
              <a:t>1</a:t>
            </a:r>
            <a:r>
              <a:rPr lang="en-US" dirty="0"/>
              <a:t>, </a:t>
            </a:r>
            <a:r>
              <a:rPr lang="en-US" i="1" dirty="0"/>
              <a:t>X</a:t>
            </a:r>
            <a:r>
              <a:rPr lang="en-US" baseline="-25000" dirty="0"/>
              <a:t>2</a:t>
            </a:r>
            <a:r>
              <a:rPr lang="en-US" dirty="0"/>
              <a:t>, ..., </a:t>
            </a:r>
            <a:r>
              <a:rPr lang="en-US" i="1" dirty="0" err="1"/>
              <a:t>X</a:t>
            </a:r>
            <a:r>
              <a:rPr lang="en-US" baseline="-25000" dirty="0" err="1"/>
              <a:t>n</a:t>
            </a:r>
            <a:r>
              <a:rPr lang="en-US" dirty="0"/>
              <a:t>, computing a statistic </a:t>
            </a:r>
            <a:r>
              <a:rPr lang="en-US" i="1" dirty="0">
                <a:sym typeface="Symbol"/>
              </a:rPr>
              <a:t></a:t>
            </a:r>
          </a:p>
          <a:p>
            <a:r>
              <a:rPr lang="en-US" dirty="0">
                <a:sym typeface="Symbol"/>
              </a:rPr>
              <a:t>Randomly draw </a:t>
            </a:r>
            <a:r>
              <a:rPr lang="en-US" i="1" dirty="0">
                <a:sym typeface="Symbol"/>
              </a:rPr>
              <a:t>n</a:t>
            </a:r>
            <a:r>
              <a:rPr lang="en-US" dirty="0">
                <a:sym typeface="Symbol"/>
              </a:rPr>
              <a:t> values from the data with replacement (same value can be drawn multiple times), calculate </a:t>
            </a:r>
            <a:r>
              <a:rPr lang="en-US" i="1" dirty="0">
                <a:sym typeface="Symbol"/>
              </a:rPr>
              <a:t></a:t>
            </a:r>
            <a:r>
              <a:rPr lang="en-US" baseline="-25000" dirty="0">
                <a:sym typeface="Symbol"/>
              </a:rPr>
              <a:t>1</a:t>
            </a:r>
          </a:p>
          <a:p>
            <a:r>
              <a:rPr lang="en-US" dirty="0">
                <a:sym typeface="Symbol"/>
              </a:rPr>
              <a:t>Repeat a large number of times to obtain the distribution: </a:t>
            </a:r>
            <a:r>
              <a:rPr lang="en-US" i="1" dirty="0">
                <a:sym typeface="Symbol"/>
              </a:rPr>
              <a:t></a:t>
            </a:r>
            <a:r>
              <a:rPr lang="en-US" baseline="-25000" dirty="0">
                <a:sym typeface="Symbol"/>
              </a:rPr>
              <a:t>1</a:t>
            </a:r>
            <a:r>
              <a:rPr lang="en-US" dirty="0">
                <a:sym typeface="Symbol"/>
              </a:rPr>
              <a:t>,</a:t>
            </a:r>
            <a:r>
              <a:rPr lang="en-US" i="1" dirty="0">
                <a:sym typeface="Symbol"/>
              </a:rPr>
              <a:t></a:t>
            </a:r>
            <a:r>
              <a:rPr lang="en-US" baseline="-25000" dirty="0">
                <a:sym typeface="Symbol"/>
              </a:rPr>
              <a:t>2</a:t>
            </a:r>
            <a:r>
              <a:rPr lang="en-US" dirty="0">
                <a:sym typeface="Symbol"/>
              </a:rPr>
              <a:t>, ..., </a:t>
            </a:r>
            <a:r>
              <a:rPr lang="en-US" i="1" dirty="0">
                <a:sym typeface="Symbol"/>
              </a:rPr>
              <a:t></a:t>
            </a:r>
            <a:r>
              <a:rPr lang="en-US" baseline="-25000" dirty="0">
                <a:sym typeface="Symbol"/>
              </a:rPr>
              <a:t>n</a:t>
            </a:r>
          </a:p>
          <a:p>
            <a:r>
              <a:rPr lang="en-US" dirty="0">
                <a:sym typeface="Symbol"/>
              </a:rPr>
              <a:t>The resulting distribution is the </a:t>
            </a:r>
            <a:r>
              <a:rPr lang="en-US" b="1" dirty="0">
                <a:sym typeface="Symbol"/>
              </a:rPr>
              <a:t>bootstrap sampling distribution</a:t>
            </a:r>
            <a:endParaRPr lang="en-US" dirty="0">
              <a:sym typeface="Symbol"/>
            </a:endParaRPr>
          </a:p>
          <a:p>
            <a:r>
              <a:rPr lang="en-US" dirty="0">
                <a:sym typeface="Symbol"/>
              </a:rPr>
              <a:t>Compute standard deviation and 95% confidence intervals from this</a:t>
            </a:r>
          </a:p>
          <a:p>
            <a:endParaRPr lang="en-US" dirty="0">
              <a:sym typeface="Symbol"/>
            </a:endParaRPr>
          </a:p>
          <a:p>
            <a:endParaRPr lang="en-US" dirty="0">
              <a:sym typeface="Symbol"/>
            </a:endParaRPr>
          </a:p>
          <a:p>
            <a:endParaRPr lang="en-US" dirty="0"/>
          </a:p>
        </p:txBody>
      </p:sp>
    </p:spTree>
    <p:extLst>
      <p:ext uri="{BB962C8B-B14F-4D97-AF65-F5344CB8AC3E}">
        <p14:creationId xmlns:p14="http://schemas.microsoft.com/office/powerpoint/2010/main" val="715885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 which journal should I choose?</a:t>
            </a:r>
          </a:p>
        </p:txBody>
      </p:sp>
      <p:sp>
        <p:nvSpPr>
          <p:cNvPr id="3" name="Content Placeholder 2"/>
          <p:cNvSpPr>
            <a:spLocks noGrp="1"/>
          </p:cNvSpPr>
          <p:nvPr>
            <p:ph idx="1"/>
          </p:nvPr>
        </p:nvSpPr>
        <p:spPr/>
        <p:txBody>
          <a:bodyPr/>
          <a:lstStyle/>
          <a:p>
            <a:r>
              <a:rPr lang="en-US" dirty="0"/>
              <a:t>Two prominent fisheries journals are the </a:t>
            </a:r>
            <a:r>
              <a:rPr lang="en-US" i="1" dirty="0"/>
              <a:t>Canadian Journal of Fisheries and Aquatic Sciences</a:t>
            </a:r>
            <a:r>
              <a:rPr lang="en-US" dirty="0"/>
              <a:t> (CJFAS) and the </a:t>
            </a:r>
            <a:r>
              <a:rPr lang="en-US" i="1" dirty="0"/>
              <a:t>ICES Journal of Marine Sciences</a:t>
            </a:r>
            <a:r>
              <a:rPr lang="en-US" dirty="0"/>
              <a:t> (ICES)</a:t>
            </a:r>
          </a:p>
          <a:p>
            <a:r>
              <a:rPr lang="en-US" dirty="0"/>
              <a:t>Data: number of citations to each article published during 2008-2012 (</a:t>
            </a:r>
            <a:r>
              <a:rPr lang="en-US" sz="2000" dirty="0">
                <a:latin typeface="Lucida Console" panose="020B0609040504020204" pitchFamily="49" charset="0"/>
              </a:rPr>
              <a:t>"CJFAS.csv"</a:t>
            </a:r>
            <a:r>
              <a:rPr lang="en-US" dirty="0"/>
              <a:t>, </a:t>
            </a:r>
            <a:r>
              <a:rPr lang="en-US" sz="2000" dirty="0">
                <a:latin typeface="Lucida Console" panose="020B0609040504020204" pitchFamily="49" charset="0"/>
              </a:rPr>
              <a:t>"ICES.csv"</a:t>
            </a:r>
            <a:r>
              <a:rPr lang="en-US" dirty="0"/>
              <a:t>)</a:t>
            </a:r>
          </a:p>
        </p:txBody>
      </p:sp>
      <p:graphicFrame>
        <p:nvGraphicFramePr>
          <p:cNvPr id="4" name="Table 3"/>
          <p:cNvGraphicFramePr>
            <a:graphicFrameLocks noGrp="1"/>
          </p:cNvGraphicFramePr>
          <p:nvPr>
            <p:extLst>
              <p:ext uri="{D42A27DB-BD31-4B8C-83A1-F6EECF244321}">
                <p14:modId xmlns:p14="http://schemas.microsoft.com/office/powerpoint/2010/main" val="3121159154"/>
              </p:ext>
            </p:extLst>
          </p:nvPr>
        </p:nvGraphicFramePr>
        <p:xfrm>
          <a:off x="2160422" y="3979267"/>
          <a:ext cx="4628084" cy="1854200"/>
        </p:xfrm>
        <a:graphic>
          <a:graphicData uri="http://schemas.openxmlformats.org/drawingml/2006/table">
            <a:tbl>
              <a:tblPr firstRow="1" bandRow="1">
                <a:tableStyleId>{5C22544A-7EE6-4342-B048-85BDC9FD1C3A}</a:tableStyleId>
              </a:tblPr>
              <a:tblGrid>
                <a:gridCol w="2594458">
                  <a:extLst>
                    <a:ext uri="{9D8B030D-6E8A-4147-A177-3AD203B41FA5}">
                      <a16:colId xmlns:a16="http://schemas.microsoft.com/office/drawing/2014/main" val="20000"/>
                    </a:ext>
                  </a:extLst>
                </a:gridCol>
                <a:gridCol w="1046074">
                  <a:extLst>
                    <a:ext uri="{9D8B030D-6E8A-4147-A177-3AD203B41FA5}">
                      <a16:colId xmlns:a16="http://schemas.microsoft.com/office/drawing/2014/main" val="20001"/>
                    </a:ext>
                  </a:extLst>
                </a:gridCol>
                <a:gridCol w="987552">
                  <a:extLst>
                    <a:ext uri="{9D8B030D-6E8A-4147-A177-3AD203B41FA5}">
                      <a16:colId xmlns:a16="http://schemas.microsoft.com/office/drawing/2014/main" val="20002"/>
                    </a:ext>
                  </a:extLst>
                </a:gridCol>
              </a:tblGrid>
              <a:tr h="370840">
                <a:tc>
                  <a:txBody>
                    <a:bodyPr/>
                    <a:lstStyle/>
                    <a:p>
                      <a:r>
                        <a:rPr lang="en-US" dirty="0">
                          <a:solidFill>
                            <a:schemeClr val="tx1"/>
                          </a:solidFill>
                        </a:rPr>
                        <a:t>Statistic</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ICES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CJFAS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dirty="0"/>
                        <a:t>Citations</a:t>
                      </a:r>
                      <a:r>
                        <a:rPr lang="en-US" baseline="0" dirty="0"/>
                        <a:t> per article</a:t>
                      </a:r>
                      <a:endParaRPr lang="en-US" dirty="0"/>
                    </a:p>
                  </a:txBody>
                  <a:tcPr>
                    <a:lnT w="12700" cap="flat" cmpd="sng" algn="ctr">
                      <a:solidFill>
                        <a:schemeClr val="tx1"/>
                      </a:solidFill>
                      <a:prstDash val="solid"/>
                      <a:round/>
                      <a:headEnd type="none" w="med" len="med"/>
                      <a:tailEnd type="none" w="med" len="med"/>
                    </a:lnT>
                    <a:noFill/>
                  </a:tcPr>
                </a:tc>
                <a:tc>
                  <a:txBody>
                    <a:bodyPr/>
                    <a:lstStyle/>
                    <a:p>
                      <a:pPr algn="ctr"/>
                      <a:r>
                        <a:rPr lang="en-US" dirty="0"/>
                        <a:t>6.78</a:t>
                      </a:r>
                    </a:p>
                  </a:txBody>
                  <a:tcPr>
                    <a:lnT w="12700" cap="flat" cmpd="sng" algn="ctr">
                      <a:solidFill>
                        <a:schemeClr val="tx1"/>
                      </a:solidFill>
                      <a:prstDash val="solid"/>
                      <a:round/>
                      <a:headEnd type="none" w="med" len="med"/>
                      <a:tailEnd type="none" w="med" len="med"/>
                    </a:lnT>
                    <a:noFill/>
                  </a:tcPr>
                </a:tc>
                <a:tc>
                  <a:txBody>
                    <a:bodyPr/>
                    <a:lstStyle/>
                    <a:p>
                      <a:pPr algn="ctr"/>
                      <a:r>
                        <a:rPr lang="en-US" dirty="0"/>
                        <a:t>7.05</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370840">
                <a:tc>
                  <a:txBody>
                    <a:bodyPr/>
                    <a:lstStyle/>
                    <a:p>
                      <a:r>
                        <a:rPr lang="en-US" dirty="0"/>
                        <a:t>Number of articles</a:t>
                      </a:r>
                    </a:p>
                  </a:txBody>
                  <a:tcPr>
                    <a:noFill/>
                  </a:tcPr>
                </a:tc>
                <a:tc>
                  <a:txBody>
                    <a:bodyPr/>
                    <a:lstStyle/>
                    <a:p>
                      <a:pPr algn="ctr"/>
                      <a:r>
                        <a:rPr lang="en-US" dirty="0"/>
                        <a:t>1093</a:t>
                      </a:r>
                    </a:p>
                  </a:txBody>
                  <a:tcPr>
                    <a:noFill/>
                  </a:tcPr>
                </a:tc>
                <a:tc>
                  <a:txBody>
                    <a:bodyPr/>
                    <a:lstStyle/>
                    <a:p>
                      <a:pPr algn="ctr"/>
                      <a:r>
                        <a:rPr lang="en-US" dirty="0"/>
                        <a:t>955</a:t>
                      </a:r>
                    </a:p>
                  </a:txBody>
                  <a:tcPr>
                    <a:noFill/>
                  </a:tcPr>
                </a:tc>
                <a:extLst>
                  <a:ext uri="{0D108BD9-81ED-4DB2-BD59-A6C34878D82A}">
                    <a16:rowId xmlns:a16="http://schemas.microsoft.com/office/drawing/2014/main" val="10002"/>
                  </a:ext>
                </a:extLst>
              </a:tr>
              <a:tr h="370840">
                <a:tc>
                  <a:txBody>
                    <a:bodyPr/>
                    <a:lstStyle/>
                    <a:p>
                      <a:r>
                        <a:rPr lang="en-US" baseline="0" dirty="0"/>
                        <a:t>Fraction </a:t>
                      </a:r>
                      <a:r>
                        <a:rPr lang="en-US" dirty="0"/>
                        <a:t>with zero</a:t>
                      </a:r>
                      <a:r>
                        <a:rPr lang="en-US" baseline="0" dirty="0"/>
                        <a:t> cites</a:t>
                      </a:r>
                      <a:endParaRPr lang="en-US" dirty="0"/>
                    </a:p>
                  </a:txBody>
                  <a:tcPr>
                    <a:noFill/>
                  </a:tcPr>
                </a:tc>
                <a:tc>
                  <a:txBody>
                    <a:bodyPr/>
                    <a:lstStyle/>
                    <a:p>
                      <a:pPr algn="ctr"/>
                      <a:r>
                        <a:rPr lang="en-US" dirty="0"/>
                        <a:t>0.106</a:t>
                      </a:r>
                    </a:p>
                  </a:txBody>
                  <a:tcPr>
                    <a:noFill/>
                  </a:tcPr>
                </a:tc>
                <a:tc>
                  <a:txBody>
                    <a:bodyPr/>
                    <a:lstStyle/>
                    <a:p>
                      <a:pPr algn="ctr"/>
                      <a:r>
                        <a:rPr lang="en-US" dirty="0"/>
                        <a:t>0.114</a:t>
                      </a:r>
                    </a:p>
                  </a:txBody>
                  <a:tcPr>
                    <a:noFill/>
                  </a:tcPr>
                </a:tc>
                <a:extLst>
                  <a:ext uri="{0D108BD9-81ED-4DB2-BD59-A6C34878D82A}">
                    <a16:rowId xmlns:a16="http://schemas.microsoft.com/office/drawing/2014/main" val="10003"/>
                  </a:ext>
                </a:extLst>
              </a:tr>
              <a:tr h="370840">
                <a:tc>
                  <a:txBody>
                    <a:bodyPr/>
                    <a:lstStyle/>
                    <a:p>
                      <a:r>
                        <a:rPr lang="en-US" dirty="0"/>
                        <a:t>Most</a:t>
                      </a:r>
                      <a:r>
                        <a:rPr lang="en-US" baseline="0" dirty="0"/>
                        <a:t> cites for one article</a:t>
                      </a:r>
                      <a:endParaRPr lang="en-US" dirty="0"/>
                    </a:p>
                  </a:txBody>
                  <a:tcPr>
                    <a:lnB w="12700" cap="flat" cmpd="sng" algn="ctr">
                      <a:solidFill>
                        <a:schemeClr val="tx1"/>
                      </a:solidFill>
                      <a:prstDash val="solid"/>
                      <a:round/>
                      <a:headEnd type="none" w="med" len="med"/>
                      <a:tailEnd type="none" w="med" len="med"/>
                    </a:lnB>
                    <a:noFill/>
                  </a:tcPr>
                </a:tc>
                <a:tc>
                  <a:txBody>
                    <a:bodyPr/>
                    <a:lstStyle/>
                    <a:p>
                      <a:pPr algn="ctr"/>
                      <a:r>
                        <a:rPr lang="en-US" dirty="0"/>
                        <a:t>391</a:t>
                      </a:r>
                    </a:p>
                  </a:txBody>
                  <a:tcPr>
                    <a:lnB w="12700" cap="flat" cmpd="sng" algn="ctr">
                      <a:solidFill>
                        <a:schemeClr val="tx1"/>
                      </a:solidFill>
                      <a:prstDash val="solid"/>
                      <a:round/>
                      <a:headEnd type="none" w="med" len="med"/>
                      <a:tailEnd type="none" w="med" len="med"/>
                    </a:lnB>
                    <a:noFill/>
                  </a:tcPr>
                </a:tc>
                <a:tc>
                  <a:txBody>
                    <a:bodyPr/>
                    <a:lstStyle/>
                    <a:p>
                      <a:pPr algn="ctr"/>
                      <a:r>
                        <a:rPr lang="en-US" dirty="0"/>
                        <a:t>59</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53326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Bootstrapping variability</a:t>
            </a:r>
          </a:p>
        </p:txBody>
      </p:sp>
      <p:sp>
        <p:nvSpPr>
          <p:cNvPr id="3" name="Content Placeholder 2"/>
          <p:cNvSpPr>
            <a:spLocks noGrp="1"/>
          </p:cNvSpPr>
          <p:nvPr>
            <p:ph idx="1"/>
          </p:nvPr>
        </p:nvSpPr>
        <p:spPr>
          <a:xfrm>
            <a:off x="457200" y="1219200"/>
            <a:ext cx="8229600" cy="5334000"/>
          </a:xfrm>
        </p:spPr>
        <p:txBody>
          <a:bodyPr>
            <a:normAutofit/>
          </a:bodyPr>
          <a:lstStyle/>
          <a:p>
            <a:pPr marL="0" indent="0">
              <a:buNone/>
            </a:pPr>
            <a:r>
              <a:rPr lang="en-US" dirty="0"/>
              <a:t>For a sampling distribution of citations per article</a:t>
            </a:r>
          </a:p>
          <a:p>
            <a:pPr marL="0" indent="0">
              <a:buNone/>
            </a:pPr>
            <a:r>
              <a:rPr lang="en-US" sz="2000" dirty="0" err="1">
                <a:solidFill>
                  <a:srgbClr val="0000FF"/>
                </a:solidFill>
                <a:latin typeface="Lucida Console"/>
              </a:rPr>
              <a:t>mean.boot</a:t>
            </a:r>
            <a:r>
              <a:rPr lang="en-US" sz="2000" dirty="0">
                <a:solidFill>
                  <a:srgbClr val="0000FF"/>
                </a:solidFill>
                <a:latin typeface="Lucida Console"/>
              </a:rPr>
              <a:t> &lt;- function(cites, niter) {</a:t>
            </a:r>
          </a:p>
          <a:p>
            <a:pPr marL="0" indent="0">
              <a:buNone/>
            </a:pPr>
            <a:r>
              <a:rPr lang="en-US" sz="2000" dirty="0">
                <a:solidFill>
                  <a:srgbClr val="0000FF"/>
                </a:solidFill>
                <a:latin typeface="Lucida Console"/>
              </a:rPr>
              <a:t>   </a:t>
            </a:r>
            <a:r>
              <a:rPr lang="en-US" sz="2000" dirty="0" err="1">
                <a:solidFill>
                  <a:srgbClr val="0000FF"/>
                </a:solidFill>
                <a:latin typeface="Lucida Console"/>
              </a:rPr>
              <a:t>bmean</a:t>
            </a:r>
            <a:r>
              <a:rPr lang="en-US" sz="2000" dirty="0">
                <a:solidFill>
                  <a:srgbClr val="0000FF"/>
                </a:solidFill>
                <a:latin typeface="Lucida Console"/>
              </a:rPr>
              <a:t> &lt;- vector(length=niter)</a:t>
            </a:r>
          </a:p>
          <a:p>
            <a:pPr marL="0" indent="0">
              <a:buNone/>
            </a:pPr>
            <a:r>
              <a:rPr lang="en-US" sz="2000" dirty="0">
                <a:solidFill>
                  <a:srgbClr val="0000FF"/>
                </a:solidFill>
                <a:latin typeface="Lucida Console"/>
              </a:rPr>
              <a:t>   for (</a:t>
            </a:r>
            <a:r>
              <a:rPr lang="en-US" sz="2000" dirty="0" err="1">
                <a:solidFill>
                  <a:srgbClr val="0000FF"/>
                </a:solidFill>
                <a:latin typeface="Lucida Console"/>
              </a:rPr>
              <a:t>i</a:t>
            </a:r>
            <a:r>
              <a:rPr lang="en-US" sz="2000" dirty="0">
                <a:solidFill>
                  <a:srgbClr val="0000FF"/>
                </a:solidFill>
                <a:latin typeface="Lucida Console"/>
              </a:rPr>
              <a:t> in 1:niter) {</a:t>
            </a:r>
          </a:p>
          <a:p>
            <a:pPr marL="0" indent="0">
              <a:buNone/>
            </a:pPr>
            <a:r>
              <a:rPr lang="en-US" sz="2000" dirty="0">
                <a:solidFill>
                  <a:srgbClr val="0000FF"/>
                </a:solidFill>
                <a:latin typeface="Lucida Console"/>
              </a:rPr>
              <a:t>      </a:t>
            </a:r>
            <a:r>
              <a:rPr lang="en-US" sz="2000" dirty="0" err="1">
                <a:solidFill>
                  <a:srgbClr val="0000FF"/>
                </a:solidFill>
                <a:latin typeface="Lucida Console"/>
              </a:rPr>
              <a:t>newsamp</a:t>
            </a:r>
            <a:r>
              <a:rPr lang="en-US" sz="2000" dirty="0">
                <a:solidFill>
                  <a:srgbClr val="0000FF"/>
                </a:solidFill>
                <a:latin typeface="Lucida Console"/>
              </a:rPr>
              <a:t> &lt;- sample(x=cites,</a:t>
            </a:r>
          </a:p>
          <a:p>
            <a:pPr marL="0" indent="0">
              <a:buNone/>
            </a:pPr>
            <a:r>
              <a:rPr lang="en-US" sz="2000" dirty="0">
                <a:solidFill>
                  <a:srgbClr val="0000FF"/>
                </a:solidFill>
                <a:latin typeface="Lucida Console"/>
              </a:rPr>
              <a:t>            size=length(cites),replace=T)</a:t>
            </a:r>
          </a:p>
          <a:p>
            <a:pPr marL="0" indent="0">
              <a:buNone/>
            </a:pPr>
            <a:r>
              <a:rPr lang="en-US" sz="2000" dirty="0">
                <a:solidFill>
                  <a:srgbClr val="0000FF"/>
                </a:solidFill>
                <a:latin typeface="Lucida Console"/>
              </a:rPr>
              <a:t>      </a:t>
            </a:r>
            <a:r>
              <a:rPr lang="en-US" sz="2000" dirty="0" err="1">
                <a:solidFill>
                  <a:srgbClr val="0000FF"/>
                </a:solidFill>
                <a:latin typeface="Lucida Console"/>
              </a:rPr>
              <a:t>bmean</a:t>
            </a:r>
            <a:r>
              <a:rPr lang="en-US" sz="2000" dirty="0">
                <a:solidFill>
                  <a:srgbClr val="0000FF"/>
                </a:solidFill>
                <a:latin typeface="Lucida Console"/>
              </a:rPr>
              <a:t>[</a:t>
            </a:r>
            <a:r>
              <a:rPr lang="en-US" sz="2000" dirty="0" err="1">
                <a:solidFill>
                  <a:srgbClr val="0000FF"/>
                </a:solidFill>
                <a:latin typeface="Lucida Console"/>
              </a:rPr>
              <a:t>i</a:t>
            </a:r>
            <a:r>
              <a:rPr lang="en-US" sz="2000" dirty="0">
                <a:solidFill>
                  <a:srgbClr val="0000FF"/>
                </a:solidFill>
                <a:latin typeface="Lucida Console"/>
              </a:rPr>
              <a:t>] &lt;- mean(</a:t>
            </a:r>
            <a:r>
              <a:rPr lang="en-US" sz="2000" dirty="0" err="1">
                <a:solidFill>
                  <a:srgbClr val="0000FF"/>
                </a:solidFill>
                <a:latin typeface="Lucida Console"/>
              </a:rPr>
              <a:t>newsamp</a:t>
            </a:r>
            <a:r>
              <a:rPr lang="en-US" sz="2000" dirty="0">
                <a:solidFill>
                  <a:srgbClr val="0000FF"/>
                </a:solidFill>
                <a:latin typeface="Lucida Console"/>
              </a:rPr>
              <a:t>)</a:t>
            </a:r>
          </a:p>
          <a:p>
            <a:pPr marL="0" indent="0">
              <a:buNone/>
            </a:pPr>
            <a:r>
              <a:rPr lang="en-US" sz="2000" dirty="0">
                <a:solidFill>
                  <a:srgbClr val="0000FF"/>
                </a:solidFill>
                <a:latin typeface="Lucida Console"/>
              </a:rPr>
              <a:t>   }</a:t>
            </a:r>
          </a:p>
          <a:p>
            <a:pPr marL="0" indent="0">
              <a:buNone/>
            </a:pPr>
            <a:r>
              <a:rPr lang="en-US" sz="2000" dirty="0">
                <a:solidFill>
                  <a:srgbClr val="0000FF"/>
                </a:solidFill>
                <a:latin typeface="Lucida Console"/>
              </a:rPr>
              <a:t>   cat(mean(</a:t>
            </a:r>
            <a:r>
              <a:rPr lang="en-US" sz="2000" dirty="0" err="1">
                <a:solidFill>
                  <a:srgbClr val="0000FF"/>
                </a:solidFill>
                <a:latin typeface="Lucida Console"/>
              </a:rPr>
              <a:t>bmean</a:t>
            </a:r>
            <a:r>
              <a:rPr lang="en-US" sz="2000" dirty="0">
                <a:solidFill>
                  <a:srgbClr val="0000FF"/>
                </a:solidFill>
                <a:latin typeface="Lucida Console"/>
              </a:rPr>
              <a:t>), "\n")</a:t>
            </a:r>
          </a:p>
          <a:p>
            <a:pPr marL="0" indent="0">
              <a:buNone/>
            </a:pPr>
            <a:r>
              <a:rPr lang="en-US" sz="2000" dirty="0">
                <a:solidFill>
                  <a:srgbClr val="0000FF"/>
                </a:solidFill>
                <a:latin typeface="Lucida Console"/>
              </a:rPr>
              <a:t>   cat(quantile(</a:t>
            </a:r>
            <a:r>
              <a:rPr lang="en-US" sz="2000" dirty="0" err="1">
                <a:solidFill>
                  <a:srgbClr val="0000FF"/>
                </a:solidFill>
                <a:latin typeface="Lucida Console"/>
              </a:rPr>
              <a:t>bmean</a:t>
            </a:r>
            <a:r>
              <a:rPr lang="en-US" sz="2000" dirty="0">
                <a:solidFill>
                  <a:srgbClr val="0000FF"/>
                </a:solidFill>
                <a:latin typeface="Lucida Console"/>
              </a:rPr>
              <a:t>, c(0.025, 0.975)), "\n")</a:t>
            </a:r>
          </a:p>
          <a:p>
            <a:pPr marL="0" indent="0">
              <a:buNone/>
            </a:pPr>
            <a:r>
              <a:rPr lang="en-US" sz="2000" dirty="0">
                <a:solidFill>
                  <a:srgbClr val="0000FF"/>
                </a:solidFill>
                <a:latin typeface="Lucida Console"/>
              </a:rPr>
              <a:t>   invisible(</a:t>
            </a:r>
            <a:r>
              <a:rPr lang="en-US" sz="2000" dirty="0" err="1">
                <a:solidFill>
                  <a:srgbClr val="0000FF"/>
                </a:solidFill>
                <a:latin typeface="Lucida Console"/>
              </a:rPr>
              <a:t>bmean</a:t>
            </a:r>
            <a:r>
              <a:rPr lang="en-US" sz="2000" dirty="0">
                <a:solidFill>
                  <a:srgbClr val="0000FF"/>
                </a:solidFill>
                <a:latin typeface="Lucida Console"/>
              </a:rPr>
              <a:t>)</a:t>
            </a:r>
          </a:p>
          <a:p>
            <a:pPr marL="0" indent="0">
              <a:buNone/>
            </a:pPr>
            <a:r>
              <a:rPr lang="en-US" sz="2000" dirty="0">
                <a:solidFill>
                  <a:srgbClr val="0000FF"/>
                </a:solidFill>
                <a:latin typeface="Lucida Console"/>
              </a:rPr>
              <a:t>}</a:t>
            </a:r>
          </a:p>
          <a:p>
            <a:pPr marL="0" indent="0">
              <a:buNone/>
            </a:pPr>
            <a:r>
              <a:rPr lang="en-US" sz="2000" dirty="0">
                <a:solidFill>
                  <a:srgbClr val="0000FF"/>
                </a:solidFill>
                <a:latin typeface="Lucida Console"/>
              </a:rPr>
              <a:t>ICES &lt;- read.csv("Data\\ICES.csv")</a:t>
            </a:r>
          </a:p>
          <a:p>
            <a:pPr marL="0" indent="0">
              <a:buNone/>
            </a:pPr>
            <a:r>
              <a:rPr lang="en-US" sz="2000" dirty="0">
                <a:solidFill>
                  <a:srgbClr val="0000FF"/>
                </a:solidFill>
                <a:latin typeface="Lucida Console"/>
              </a:rPr>
              <a:t>x &lt;- </a:t>
            </a:r>
            <a:r>
              <a:rPr lang="en-US" sz="2000" dirty="0" err="1">
                <a:solidFill>
                  <a:srgbClr val="0000FF"/>
                </a:solidFill>
                <a:latin typeface="Lucida Console"/>
              </a:rPr>
              <a:t>mean.boot</a:t>
            </a:r>
            <a:r>
              <a:rPr lang="en-US" sz="2000" dirty="0">
                <a:solidFill>
                  <a:srgbClr val="0000FF"/>
                </a:solidFill>
                <a:latin typeface="Lucida Console"/>
              </a:rPr>
              <a:t>(cites=</a:t>
            </a:r>
            <a:r>
              <a:rPr lang="en-US" sz="2000" dirty="0" err="1">
                <a:solidFill>
                  <a:srgbClr val="0000FF"/>
                </a:solidFill>
                <a:latin typeface="Lucida Console"/>
              </a:rPr>
              <a:t>ICES$Citations</a:t>
            </a:r>
            <a:r>
              <a:rPr lang="en-US" sz="2000" dirty="0">
                <a:solidFill>
                  <a:srgbClr val="0000FF"/>
                </a:solidFill>
                <a:latin typeface="Lucida Console"/>
              </a:rPr>
              <a:t>, niter=1000)</a:t>
            </a:r>
          </a:p>
        </p:txBody>
      </p:sp>
      <p:sp>
        <p:nvSpPr>
          <p:cNvPr id="5" name="TextBox 4"/>
          <p:cNvSpPr txBox="1"/>
          <p:nvPr/>
        </p:nvSpPr>
        <p:spPr>
          <a:xfrm>
            <a:off x="5571271" y="2276219"/>
            <a:ext cx="3559085" cy="646331"/>
          </a:xfrm>
          <a:prstGeom prst="rect">
            <a:avLst/>
          </a:prstGeom>
          <a:noFill/>
        </p:spPr>
        <p:txBody>
          <a:bodyPr wrap="square" rtlCol="0">
            <a:spAutoFit/>
          </a:bodyPr>
          <a:lstStyle/>
          <a:p>
            <a:r>
              <a:rPr lang="en-US" dirty="0">
                <a:solidFill>
                  <a:srgbClr val="C00000"/>
                </a:solidFill>
              </a:rPr>
              <a:t>Sample with replacement n items from a vector with n items</a:t>
            </a:r>
          </a:p>
        </p:txBody>
      </p:sp>
      <p:sp>
        <p:nvSpPr>
          <p:cNvPr id="6" name="TextBox 5"/>
          <p:cNvSpPr txBox="1"/>
          <p:nvPr/>
        </p:nvSpPr>
        <p:spPr>
          <a:xfrm>
            <a:off x="4350058" y="4310675"/>
            <a:ext cx="4780298" cy="338554"/>
          </a:xfrm>
          <a:prstGeom prst="rect">
            <a:avLst/>
          </a:prstGeom>
          <a:noFill/>
        </p:spPr>
        <p:txBody>
          <a:bodyPr wrap="square" rtlCol="0">
            <a:spAutoFit/>
          </a:bodyPr>
          <a:lstStyle/>
          <a:p>
            <a:r>
              <a:rPr lang="en-US" sz="1600" dirty="0">
                <a:solidFill>
                  <a:srgbClr val="C00000"/>
                </a:solidFill>
              </a:rPr>
              <a:t>Calculate mean of each sample and store in </a:t>
            </a:r>
            <a:r>
              <a:rPr lang="en-US" sz="1600" dirty="0" err="1">
                <a:solidFill>
                  <a:srgbClr val="C00000"/>
                </a:solidFill>
              </a:rPr>
              <a:t>bmean</a:t>
            </a:r>
            <a:endParaRPr lang="en-US" sz="1600" dirty="0">
              <a:solidFill>
                <a:srgbClr val="C00000"/>
              </a:solidFill>
            </a:endParaRPr>
          </a:p>
        </p:txBody>
      </p:sp>
      <p:sp>
        <p:nvSpPr>
          <p:cNvPr id="7" name="TextBox 6"/>
          <p:cNvSpPr txBox="1"/>
          <p:nvPr/>
        </p:nvSpPr>
        <p:spPr>
          <a:xfrm>
            <a:off x="3562136" y="4949629"/>
            <a:ext cx="5742722" cy="369332"/>
          </a:xfrm>
          <a:prstGeom prst="rect">
            <a:avLst/>
          </a:prstGeom>
          <a:noFill/>
        </p:spPr>
        <p:txBody>
          <a:bodyPr wrap="square" rtlCol="0">
            <a:spAutoFit/>
          </a:bodyPr>
          <a:lstStyle/>
          <a:p>
            <a:r>
              <a:rPr lang="en-US" dirty="0">
                <a:solidFill>
                  <a:srgbClr val="C00000"/>
                </a:solidFill>
              </a:rPr>
              <a:t>Calculate lower and upper 95% of bootstrap distribution</a:t>
            </a:r>
          </a:p>
        </p:txBody>
      </p:sp>
      <p:sp>
        <p:nvSpPr>
          <p:cNvPr id="8" name="Line 32"/>
          <p:cNvSpPr>
            <a:spLocks noChangeShapeType="1"/>
          </p:cNvSpPr>
          <p:nvPr/>
        </p:nvSpPr>
        <p:spPr bwMode="auto">
          <a:xfrm flipH="1">
            <a:off x="3927739" y="2599385"/>
            <a:ext cx="1643532" cy="273752"/>
          </a:xfrm>
          <a:prstGeom prst="line">
            <a:avLst/>
          </a:prstGeom>
          <a:noFill/>
          <a:ln w="19050">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 name="Line 32"/>
          <p:cNvSpPr>
            <a:spLocks noChangeShapeType="1"/>
          </p:cNvSpPr>
          <p:nvPr/>
        </p:nvSpPr>
        <p:spPr bwMode="auto">
          <a:xfrm flipH="1" flipV="1">
            <a:off x="2318692" y="4971319"/>
            <a:ext cx="1243443" cy="151097"/>
          </a:xfrm>
          <a:prstGeom prst="line">
            <a:avLst/>
          </a:prstGeom>
          <a:noFill/>
          <a:ln w="19050">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3463288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Simple</a:t>
            </a:r>
            <a:r>
              <a:rPr lang="en-US" dirty="0"/>
              <a:t> bootstrapping results</a:t>
            </a:r>
          </a:p>
        </p:txBody>
      </p:sp>
      <p:sp>
        <p:nvSpPr>
          <p:cNvPr id="4" name="TextBox 3"/>
          <p:cNvSpPr txBox="1"/>
          <p:nvPr/>
        </p:nvSpPr>
        <p:spPr>
          <a:xfrm>
            <a:off x="3138969" y="5704763"/>
            <a:ext cx="4000134" cy="523220"/>
          </a:xfrm>
          <a:prstGeom prst="rect">
            <a:avLst/>
          </a:prstGeom>
          <a:noFill/>
        </p:spPr>
        <p:txBody>
          <a:bodyPr wrap="none" rtlCol="0">
            <a:spAutoFit/>
          </a:bodyPr>
          <a:lstStyle/>
          <a:p>
            <a:pPr algn="ctr"/>
            <a:r>
              <a:rPr lang="en-US" sz="2800" dirty="0"/>
              <a:t>Mean citations per article </a:t>
            </a:r>
          </a:p>
        </p:txBody>
      </p:sp>
      <p:sp>
        <p:nvSpPr>
          <p:cNvPr id="6" name="TextBox 5"/>
          <p:cNvSpPr txBox="1"/>
          <p:nvPr/>
        </p:nvSpPr>
        <p:spPr>
          <a:xfrm rot="16200000">
            <a:off x="-257043" y="3864596"/>
            <a:ext cx="1707583" cy="523220"/>
          </a:xfrm>
          <a:prstGeom prst="rect">
            <a:avLst/>
          </a:prstGeom>
          <a:noFill/>
        </p:spPr>
        <p:txBody>
          <a:bodyPr wrap="none" rtlCol="0">
            <a:spAutoFit/>
          </a:bodyPr>
          <a:lstStyle/>
          <a:p>
            <a:r>
              <a:rPr lang="en-US" sz="2800" dirty="0"/>
              <a:t>Frequency</a:t>
            </a:r>
          </a:p>
        </p:txBody>
      </p:sp>
      <p:sp>
        <p:nvSpPr>
          <p:cNvPr id="7" name="TextBox 6"/>
          <p:cNvSpPr txBox="1"/>
          <p:nvPr/>
        </p:nvSpPr>
        <p:spPr>
          <a:xfrm>
            <a:off x="2004263" y="1446649"/>
            <a:ext cx="2416046" cy="1261884"/>
          </a:xfrm>
          <a:prstGeom prst="rect">
            <a:avLst/>
          </a:prstGeom>
          <a:noFill/>
        </p:spPr>
        <p:txBody>
          <a:bodyPr wrap="none" rtlCol="0">
            <a:spAutoFit/>
          </a:bodyPr>
          <a:lstStyle/>
          <a:p>
            <a:pPr algn="ctr"/>
            <a:r>
              <a:rPr lang="en-US" sz="2800" dirty="0"/>
              <a:t>ICES</a:t>
            </a:r>
            <a:endParaRPr lang="en-US" sz="2400" dirty="0"/>
          </a:p>
          <a:p>
            <a:pPr algn="ctr"/>
            <a:r>
              <a:rPr lang="en-US" sz="2400" dirty="0"/>
              <a:t>Mean: 6.77</a:t>
            </a:r>
          </a:p>
          <a:p>
            <a:pPr algn="ctr"/>
            <a:r>
              <a:rPr lang="en-US" sz="2400" dirty="0"/>
              <a:t>95% CI: 6.03–7.85</a:t>
            </a:r>
          </a:p>
        </p:txBody>
      </p:sp>
      <p:sp>
        <p:nvSpPr>
          <p:cNvPr id="9" name="TextBox 8"/>
          <p:cNvSpPr txBox="1"/>
          <p:nvPr/>
        </p:nvSpPr>
        <p:spPr>
          <a:xfrm>
            <a:off x="5612727" y="1446649"/>
            <a:ext cx="2416046" cy="1261884"/>
          </a:xfrm>
          <a:prstGeom prst="rect">
            <a:avLst/>
          </a:prstGeom>
          <a:noFill/>
        </p:spPr>
        <p:txBody>
          <a:bodyPr wrap="none" rtlCol="0">
            <a:spAutoFit/>
          </a:bodyPr>
          <a:lstStyle/>
          <a:p>
            <a:pPr algn="ctr"/>
            <a:r>
              <a:rPr lang="en-US" sz="2800" dirty="0"/>
              <a:t>CJFAS</a:t>
            </a:r>
            <a:endParaRPr lang="en-US" sz="2400" dirty="0"/>
          </a:p>
          <a:p>
            <a:pPr algn="ctr"/>
            <a:r>
              <a:rPr lang="en-US" sz="2400" dirty="0"/>
              <a:t>Mean: 7.05</a:t>
            </a:r>
          </a:p>
          <a:p>
            <a:pPr algn="ctr"/>
            <a:r>
              <a:rPr lang="en-US" sz="2400" dirty="0"/>
              <a:t>95% CI: 6.60–7.49</a:t>
            </a:r>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3230" y="2770501"/>
            <a:ext cx="3916935" cy="2949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280" y="2935110"/>
            <a:ext cx="4126650" cy="277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2442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14141</TotalTime>
  <Words>1929</Words>
  <Application>Microsoft Office PowerPoint</Application>
  <PresentationFormat>On-screen Show (4:3)</PresentationFormat>
  <Paragraphs>228</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Lucida Console</vt:lpstr>
      <vt:lpstr>Arial</vt:lpstr>
      <vt:lpstr>Calibri</vt:lpstr>
      <vt:lpstr>Office Theme</vt:lpstr>
      <vt:lpstr>Lecture 8 More for loops! Analysis example: Resampling inference</vt:lpstr>
      <vt:lpstr>Background / further readings</vt:lpstr>
      <vt:lpstr>Why use resampling?</vt:lpstr>
      <vt:lpstr>Resampling statistics</vt:lpstr>
      <vt:lpstr>Bootstrapping</vt:lpstr>
      <vt:lpstr>Bootstrapping</vt:lpstr>
      <vt:lpstr>Problem: which journal should I choose?</vt:lpstr>
      <vt:lpstr>Bootstrapping variability</vt:lpstr>
      <vt:lpstr>Simple bootstrapping results</vt:lpstr>
      <vt:lpstr>Bias-corrected and accelerated (BCA)</vt:lpstr>
      <vt:lpstr>Implementing BCA bootstrapping</vt:lpstr>
      <vt:lpstr>PowerPoint Presentation</vt:lpstr>
      <vt:lpstr>In-class exercise 1</vt:lpstr>
      <vt:lpstr>Is the “handedness” ratio biased in a class?</vt:lpstr>
      <vt:lpstr>Algorithm</vt:lpstr>
      <vt:lpstr>PowerPoint Presentation</vt:lpstr>
      <vt:lpstr>Answer</vt:lpstr>
      <vt:lpstr>Should I choose ICES or CJFAS</vt:lpstr>
      <vt:lpstr>Journal h-index from 100 papers</vt:lpstr>
      <vt:lpstr>In-class exercise 2 (part 1)</vt:lpstr>
      <vt:lpstr>In-class exercise 2 (part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FISH 552 Introduction to R Programming</dc:title>
  <dc:creator>Trevor Branch</dc:creator>
  <cp:lastModifiedBy>Kristin PJ</cp:lastModifiedBy>
  <cp:revision>792</cp:revision>
  <dcterms:created xsi:type="dcterms:W3CDTF">2013-09-18T21:00:03Z</dcterms:created>
  <dcterms:modified xsi:type="dcterms:W3CDTF">2019-11-27T05:42:22Z</dcterms:modified>
</cp:coreProperties>
</file>