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8" r:id="rId10"/>
    <p:sldId id="579" r:id="rId11"/>
    <p:sldId id="581" r:id="rId12"/>
    <p:sldId id="582" r:id="rId13"/>
    <p:sldId id="588" r:id="rId14"/>
    <p:sldId id="589" r:id="rId15"/>
    <p:sldId id="590" r:id="rId16"/>
    <p:sldId id="592" r:id="rId17"/>
    <p:sldId id="593" r:id="rId18"/>
    <p:sldId id="591" r:id="rId19"/>
    <p:sldId id="580" r:id="rId20"/>
    <p:sldId id="583" r:id="rId21"/>
    <p:sldId id="594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cida Console" panose="020B0609040504020204" pitchFamily="49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13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2914" autoAdjust="0"/>
  </p:normalViewPr>
  <p:slideViewPr>
    <p:cSldViewPr snapToGrid="0">
      <p:cViewPr varScale="1">
        <p:scale>
          <a:sx n="76" d="100"/>
          <a:sy n="76" d="100"/>
        </p:scale>
        <p:origin x="132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6A90-5B72-4336-A27F-3CB3E1153E2A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C05FC-3C3B-43AB-83AC-C80B1FCE3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C05FC-3C3B-43AB-83AC-C80B1FCE35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896863/fi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974/" TargetMode="External"/><Relationship Id="rId2" Type="http://schemas.openxmlformats.org/officeDocument/2006/relationships/hyperlink" Target="https://xkcd.com/120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1319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w.edu/courses/896863/fil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Speeding up your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4453489"/>
            <a:ext cx="67437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Kristin Privitera-Johnson</a:t>
            </a:r>
          </a:p>
          <a:p>
            <a:r>
              <a:rPr lang="en-US" dirty="0"/>
              <a:t>FISH 553 Advanced R</a:t>
            </a:r>
          </a:p>
          <a:p>
            <a:r>
              <a:rPr lang="en-US" dirty="0"/>
              <a:t>School of Aquatic and Fishery Sciences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Lucida Console" panose="020B0609040504020204" pitchFamily="49" charset="0"/>
              </a:rPr>
              <a:t>microbenchmark</a:t>
            </a:r>
            <a:r>
              <a:rPr lang="en-US" sz="3200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require(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 &lt;- function() { 3+3 }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3+3,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f()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sz="2100" dirty="0">
                <a:latin typeface="Lucida Console"/>
              </a:rPr>
              <a:t>Unit: nanoseconds </a:t>
            </a:r>
          </a:p>
          <a:p>
            <a:pPr marL="0" indent="0">
              <a:buNone/>
            </a:pPr>
            <a:endParaRPr lang="en-US" sz="2100" dirty="0">
              <a:latin typeface="Lucida Console"/>
            </a:endParaRPr>
          </a:p>
          <a:p>
            <a:pPr marL="0" indent="0">
              <a:buNone/>
            </a:pPr>
            <a:r>
              <a:rPr lang="en-US" sz="2100" dirty="0">
                <a:latin typeface="Lucida Console"/>
              </a:rPr>
              <a:t> </a:t>
            </a:r>
            <a:r>
              <a:rPr lang="en-US" sz="2100" dirty="0" err="1">
                <a:latin typeface="Lucida Console"/>
              </a:rPr>
              <a:t>expr</a:t>
            </a:r>
            <a:r>
              <a:rPr lang="en-US" sz="2100" dirty="0">
                <a:latin typeface="Lucida Console"/>
              </a:rPr>
              <a:t>  min   </a:t>
            </a:r>
            <a:r>
              <a:rPr lang="en-US" sz="2100" dirty="0" err="1">
                <a:latin typeface="Lucida Console"/>
              </a:rPr>
              <a:t>lq</a:t>
            </a:r>
            <a:r>
              <a:rPr lang="en-US" sz="2100" dirty="0">
                <a:latin typeface="Lucida Console"/>
              </a:rPr>
              <a:t> median   </a:t>
            </a:r>
            <a:r>
              <a:rPr lang="en-US" sz="2100" dirty="0" err="1">
                <a:latin typeface="Lucida Console"/>
              </a:rPr>
              <a:t>uq</a:t>
            </a:r>
            <a:r>
              <a:rPr lang="en-US" sz="2100" dirty="0">
                <a:latin typeface="Lucida Console"/>
              </a:rPr>
              <a:t>  max </a:t>
            </a:r>
            <a:r>
              <a:rPr lang="en-US" sz="2100" dirty="0" err="1">
                <a:latin typeface="Lucida Console"/>
              </a:rPr>
              <a:t>neval</a:t>
            </a:r>
            <a:r>
              <a:rPr lang="en-US" sz="2100" dirty="0">
                <a:latin typeface="Lucida Console"/>
              </a:rPr>
              <a:t> </a:t>
            </a:r>
          </a:p>
          <a:p>
            <a:pPr marL="0" indent="0">
              <a:buNone/>
            </a:pPr>
            <a:r>
              <a:rPr lang="en-US" sz="2100" dirty="0">
                <a:latin typeface="Lucida Console"/>
              </a:rPr>
              <a:t>3 + 3    0  550    551  551 9347   100 </a:t>
            </a:r>
          </a:p>
          <a:p>
            <a:pPr marL="0" indent="0">
              <a:buNone/>
            </a:pPr>
            <a:r>
              <a:rPr lang="en-US" sz="2100" dirty="0">
                <a:latin typeface="Lucida Console"/>
              </a:rPr>
              <a:t>  f() 1100 1100   1101 1650 9897   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5422" y="2561484"/>
            <a:ext cx="405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Expression 1: evaluate the speed of 3+3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422" y="2941730"/>
            <a:ext cx="684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Expression 2: evaluate the speed of calling f() which evaluates 3+3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817" y="4099067"/>
            <a:ext cx="868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Expression, minimum, lower quartile, median, upper quartile, maximum, </a:t>
            </a:r>
            <a:r>
              <a:rPr lang="en-US" dirty="0" err="1">
                <a:solidFill>
                  <a:srgbClr val="C00000"/>
                </a:solidFill>
              </a:rPr>
              <a:t>num</a:t>
            </a:r>
            <a:r>
              <a:rPr lang="en-US" dirty="0">
                <a:solidFill>
                  <a:srgbClr val="C00000"/>
                </a:solidFill>
              </a:rPr>
              <a:t> evaluations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817" y="5783014"/>
            <a:ext cx="868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Conclusion: the function call itself, and associated overhead, takes about 550 nanoseconds—about as long as it takes R to evaluate the expression! </a:t>
            </a:r>
          </a:p>
        </p:txBody>
      </p:sp>
    </p:spTree>
    <p:extLst>
      <p:ext uri="{BB962C8B-B14F-4D97-AF65-F5344CB8AC3E}">
        <p14:creationId xmlns:p14="http://schemas.microsoft.com/office/powerpoint/2010/main" val="139298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2302" y="5943600"/>
            <a:ext cx="3253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Expression evaluated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838200"/>
            <a:ext cx="62488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760258" y="2857500"/>
            <a:ext cx="386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Nanoseconds for one run</a:t>
            </a:r>
          </a:p>
        </p:txBody>
      </p:sp>
    </p:spTree>
    <p:extLst>
      <p:ext uri="{BB962C8B-B14F-4D97-AF65-F5344CB8AC3E}">
        <p14:creationId xmlns:p14="http://schemas.microsoft.com/office/powerpoint/2010/main" val="121441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Vectorization</a:t>
            </a:r>
            <a:r>
              <a:rPr lang="en-US" dirty="0"/>
              <a:t> is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vector operations instead of loops: </a:t>
            </a:r>
            <a:r>
              <a:rPr lang="en-US" sz="2200" dirty="0">
                <a:latin typeface="Lucida Console" panose="020B0609040504020204" pitchFamily="49" charset="0"/>
              </a:rPr>
              <a:t>sum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cumsum</a:t>
            </a:r>
            <a:r>
              <a:rPr lang="en-US" dirty="0"/>
              <a:t>, </a:t>
            </a:r>
            <a:r>
              <a:rPr lang="en-US" sz="2200" dirty="0">
                <a:latin typeface="Lucida Console" panose="020B0609040504020204" pitchFamily="49" charset="0"/>
              </a:rPr>
              <a:t>diff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rowSums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colSums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rowMeans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colMeans</a:t>
            </a:r>
            <a:r>
              <a:rPr lang="en-US" dirty="0"/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ifelse</a:t>
            </a:r>
            <a:r>
              <a:rPr lang="en-US" sz="3000" dirty="0"/>
              <a:t> </a:t>
            </a:r>
            <a:endParaRPr lang="en-US" sz="22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 &lt;- function(mat)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n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(mat)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res &lt;- vector(length=n)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res[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mean(mat[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return(res)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g &lt;- function(mat) {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(mat)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mat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runif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(50*100),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100)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(f(mat),g(mat))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46383" y="6064532"/>
            <a:ext cx="39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rowMeans</a:t>
            </a:r>
            <a:r>
              <a:rPr lang="en-US" dirty="0">
                <a:solidFill>
                  <a:srgbClr val="C00000"/>
                </a:solidFill>
              </a:rPr>
              <a:t> 34 times faster than looping</a:t>
            </a:r>
          </a:p>
        </p:txBody>
      </p:sp>
    </p:spTree>
    <p:extLst>
      <p:ext uri="{BB962C8B-B14F-4D97-AF65-F5344CB8AC3E}">
        <p14:creationId xmlns:p14="http://schemas.microsoft.com/office/powerpoint/2010/main" val="328733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Cautionary tale: </a:t>
            </a:r>
            <a:r>
              <a:rPr lang="en-US" sz="3200" dirty="0">
                <a:latin typeface="Lucida Console" panose="020B0609040504020204" pitchFamily="49" charset="0"/>
              </a:rPr>
              <a:t>apply()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vectorized operations result in a huge code speed-up</a:t>
            </a:r>
          </a:p>
          <a:p>
            <a:r>
              <a:rPr lang="en-US" dirty="0"/>
              <a:t>Only internal operations that are written in C++ code are fast</a:t>
            </a:r>
          </a:p>
          <a:p>
            <a:r>
              <a:rPr lang="en-US" dirty="0"/>
              <a:t>Many functions are written in R code and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apply()</a:t>
            </a:r>
            <a:r>
              <a:rPr lang="en-US" dirty="0"/>
              <a:t> is one of these</a:t>
            </a:r>
          </a:p>
          <a:p>
            <a:r>
              <a:rPr lang="en-US" dirty="0"/>
              <a:t>However,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lapply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does offer a code speedup</a:t>
            </a:r>
          </a:p>
        </p:txBody>
      </p:sp>
    </p:spTree>
    <p:extLst>
      <p:ext uri="{BB962C8B-B14F-4D97-AF65-F5344CB8AC3E}">
        <p14:creationId xmlns:p14="http://schemas.microsoft.com/office/powerpoint/2010/main" val="101907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3875"/>
            <a:ext cx="8229600" cy="6029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 &lt;- function(mat)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n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nrow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(mat)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res &lt;- vector(length=n)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1:n)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   res[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mean(mat[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return(res)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g &lt;- function(mat) {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rowMeans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(mat)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h &lt;- function(mat) {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apply(X=mat, MARGIN=1, FUN=mean)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mat &lt;- matrix(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runif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(50*100),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ncol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= 100)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(f(mat), g(mat), h(mat))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Unit: microseconds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   </a:t>
            </a:r>
            <a:r>
              <a:rPr lang="en-US" sz="1600" dirty="0" err="1">
                <a:latin typeface="Lucida Console"/>
              </a:rPr>
              <a:t>expr</a:t>
            </a:r>
            <a:r>
              <a:rPr lang="en-US" sz="1600" dirty="0">
                <a:latin typeface="Lucida Console"/>
              </a:rPr>
              <a:t>      min       </a:t>
            </a:r>
            <a:r>
              <a:rPr lang="en-US" sz="1600" dirty="0" err="1">
                <a:latin typeface="Lucida Console"/>
              </a:rPr>
              <a:t>lq</a:t>
            </a:r>
            <a:r>
              <a:rPr lang="en-US" sz="1600" dirty="0">
                <a:latin typeface="Lucida Console"/>
              </a:rPr>
              <a:t>   median       </a:t>
            </a:r>
            <a:r>
              <a:rPr lang="en-US" sz="1600" dirty="0" err="1">
                <a:latin typeface="Lucida Console"/>
              </a:rPr>
              <a:t>uq</a:t>
            </a:r>
            <a:r>
              <a:rPr lang="en-US" sz="1600" dirty="0">
                <a:latin typeface="Lucida Console"/>
              </a:rPr>
              <a:t>      max </a:t>
            </a:r>
            <a:r>
              <a:rPr lang="en-US" sz="1600" dirty="0" err="1">
                <a:latin typeface="Lucida Console"/>
              </a:rPr>
              <a:t>neval</a:t>
            </a:r>
            <a:endParaRPr lang="en-US" sz="1600" dirty="0">
              <a:latin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 f(mat) 1747.811 1773.652 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1793.445</a:t>
            </a:r>
            <a:r>
              <a:rPr lang="en-US" sz="1600" dirty="0">
                <a:latin typeface="Lucida Console"/>
              </a:rPr>
              <a:t> 1862.169 2199.197   100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 g(mat)   43.984   45.909   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52.232</a:t>
            </a:r>
            <a:r>
              <a:rPr lang="en-US" sz="1600" dirty="0">
                <a:latin typeface="Lucida Console"/>
              </a:rPr>
              <a:t>   53.881  116.559   100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</a:rPr>
              <a:t> h(mat) 1619.708 1651.046 </a:t>
            </a:r>
            <a:r>
              <a:rPr lang="en-US" sz="1600" dirty="0">
                <a:solidFill>
                  <a:srgbClr val="C00000"/>
                </a:solidFill>
                <a:latin typeface="Lucida Console"/>
              </a:rPr>
              <a:t>1722.245</a:t>
            </a:r>
            <a:r>
              <a:rPr lang="en-US" sz="1600" dirty="0">
                <a:latin typeface="Lucida Console"/>
              </a:rPr>
              <a:t> 1762.106 4621.061   100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2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code 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 lectures in Super-Advanced R </a:t>
            </a:r>
            <a:r>
              <a:rPr lang="en-US" dirty="0">
                <a:hlinkClick r:id="rId2"/>
              </a:rPr>
              <a:t>https://canvas.uw.edu/courses/896863/files</a:t>
            </a:r>
            <a:r>
              <a:rPr lang="en-US" dirty="0"/>
              <a:t> </a:t>
            </a:r>
          </a:p>
          <a:p>
            <a:r>
              <a:rPr lang="en-US" dirty="0"/>
              <a:t>See chapters in Advanced R by Hadley Wickham </a:t>
            </a:r>
          </a:p>
          <a:p>
            <a:r>
              <a:rPr lang="en-US" dirty="0"/>
              <a:t>Byte code compilation: 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compile()</a:t>
            </a:r>
            <a:r>
              <a:rPr lang="en-US" dirty="0"/>
              <a:t> in package 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compiler</a:t>
            </a:r>
          </a:p>
          <a:p>
            <a:r>
              <a:rPr lang="en-US" dirty="0"/>
              <a:t>Rewrite the critical piece of code in a lower level language like C++ using package 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R2cpp</a:t>
            </a:r>
          </a:p>
          <a:p>
            <a:r>
              <a:rPr lang="en-US" dirty="0"/>
              <a:t>Some code can be run in parallel on multiple CPU processors or computers using packages </a:t>
            </a:r>
            <a:r>
              <a:rPr lang="en-US" sz="1900" dirty="0">
                <a:solidFill>
                  <a:srgbClr val="0000FF"/>
                </a:solidFill>
                <a:latin typeface="Lucida Console"/>
              </a:rPr>
              <a:t>snow</a:t>
            </a:r>
            <a:r>
              <a:rPr lang="en-US" dirty="0"/>
              <a:t>,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doParallel</a:t>
            </a:r>
            <a:r>
              <a:rPr lang="en-US" dirty="0"/>
              <a:t>, and </a:t>
            </a:r>
            <a:r>
              <a:rPr lang="en-US" sz="1900" dirty="0" err="1">
                <a:solidFill>
                  <a:srgbClr val="0000FF"/>
                </a:solidFill>
                <a:latin typeface="Lucida Console"/>
              </a:rPr>
              <a:t>foreach</a:t>
            </a:r>
            <a:endParaRPr lang="en-US" sz="1900" dirty="0">
              <a:solidFill>
                <a:srgbClr val="0000FF"/>
              </a:solidFill>
              <a:latin typeface="Lucida Console"/>
            </a:endParaRPr>
          </a:p>
          <a:p>
            <a:r>
              <a:rPr lang="en-US" b="1" dirty="0"/>
              <a:t>Profile</a:t>
            </a:r>
            <a:r>
              <a:rPr lang="en-US" dirty="0"/>
              <a:t> your code to detect bottlenecks</a:t>
            </a:r>
            <a:endParaRPr lang="en-US" sz="1900" dirty="0">
              <a:solidFill>
                <a:srgbClr val="0000FF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540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existing, slow code we can “profile” it to see how much time is spent on each calculation </a:t>
            </a:r>
          </a:p>
          <a:p>
            <a:r>
              <a:rPr lang="en-US" dirty="0"/>
              <a:t>There are many ways to do it, but the most basic is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Rprof</a:t>
            </a:r>
            <a:r>
              <a:rPr lang="en-US" dirty="0"/>
              <a:t> and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summaryRprof</a:t>
            </a:r>
            <a:endParaRPr lang="en-US" dirty="0"/>
          </a:p>
          <a:p>
            <a:r>
              <a:rPr lang="en-US" dirty="0"/>
              <a:t>This reports time in either “total” or “self”. We usually want self. </a:t>
            </a:r>
          </a:p>
          <a:p>
            <a:r>
              <a:rPr lang="en-US" dirty="0"/>
              <a:t>Basic idea: start the profiler, run some code, stop profile, summarize results.</a:t>
            </a:r>
          </a:p>
          <a:p>
            <a:r>
              <a:rPr lang="en-US" dirty="0"/>
              <a:t>Let’s look at what is slow about the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</a:rPr>
              <a:t>lm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904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Rprof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x &lt;-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(1e6); y &lt;- x +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rnorm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(1e6)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mod &lt;-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y~x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Rprof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(NULL)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prof &lt;-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summaryRprof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prof$by.self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     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self.time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self.pct 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total.time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 total.pct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as.character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            0.40    25.32       0.40     25.32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".External2"              0.38    24.05       0.66     41.77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lm.fit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                  0.26    16.46       0.28     17.72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rnorm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                   0.22    13.92       0.22     13.92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                 0.12     7.59       0.28     17.72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na.omit.data.frame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"      0.06     3.80       0.16     10.13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407" y="1136904"/>
            <a:ext cx="39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Start profiler, saves to file </a:t>
            </a:r>
            <a:r>
              <a:rPr lang="en-US" dirty="0" err="1">
                <a:solidFill>
                  <a:srgbClr val="C00000"/>
                </a:solidFill>
              </a:rPr>
              <a:t>Rprof.out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5375" y="1785140"/>
            <a:ext cx="39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Generate data and fit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463" y="2230148"/>
            <a:ext cx="39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Stop profiler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6566" y="2802708"/>
            <a:ext cx="399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Create summary and print to console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6566" y="3192852"/>
            <a:ext cx="1278122" cy="2387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" y="588337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Percent of time for each function on left. 1/4 of time is spent converting something to character. Lesson: It can be hard to predict what is slow</a:t>
            </a:r>
          </a:p>
        </p:txBody>
      </p:sp>
      <p:cxnSp>
        <p:nvCxnSpPr>
          <p:cNvPr id="11" name="Straight Arrow Connector 10"/>
          <p:cNvCxnSpPr>
            <a:stCxn id="9" idx="0"/>
            <a:endCxn id="8" idx="2"/>
          </p:cNvCxnSpPr>
          <p:nvPr/>
        </p:nvCxnSpPr>
        <p:spPr>
          <a:xfrm flipV="1">
            <a:off x="4754880" y="5580364"/>
            <a:ext cx="110747" cy="30301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55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speedup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time counts just as much as CPU time. Don’t spend 1hr making your code run 10 minutes faster.</a:t>
            </a:r>
          </a:p>
          <a:p>
            <a:r>
              <a:rPr lang="en-US" dirty="0"/>
              <a:t>Speed is most critical for repetitive tasks. If you only do something once, it’s OK to wait.</a:t>
            </a:r>
          </a:p>
          <a:p>
            <a:pPr lvl="1"/>
            <a:r>
              <a:rPr lang="en-US" dirty="0">
                <a:hlinkClick r:id="rId2"/>
              </a:rPr>
              <a:t>https://xkcd.com/1205/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https://xkcd.com/974/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https://xkcd.com/1319/</a:t>
            </a:r>
            <a:endParaRPr lang="en-US" dirty="0"/>
          </a:p>
          <a:p>
            <a:r>
              <a:rPr lang="en-US" dirty="0"/>
              <a:t>Don’t sacrifice readability for unnecessary speed ups</a:t>
            </a:r>
          </a:p>
          <a:p>
            <a:r>
              <a:rPr lang="en-US" dirty="0"/>
              <a:t>Do not assume you know what is slow in code (bottlenecks). </a:t>
            </a:r>
            <a:r>
              <a:rPr lang="en-US" b="1" dirty="0"/>
              <a:t>Profile your code</a:t>
            </a:r>
            <a:r>
              <a:rPr lang="en-US" dirty="0"/>
              <a:t> before doing any speedups!</a:t>
            </a:r>
          </a:p>
        </p:txBody>
      </p:sp>
    </p:spTree>
    <p:extLst>
      <p:ext uri="{BB962C8B-B14F-4D97-AF65-F5344CB8AC3E}">
        <p14:creationId xmlns:p14="http://schemas.microsoft.com/office/powerpoint/2010/main" val="13150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f()</a:t>
            </a:r>
            <a:r>
              <a:rPr lang="en-US" dirty="0"/>
              <a:t> that returns 10</a:t>
            </a:r>
            <a:r>
              <a:rPr lang="en-US" baseline="30000" dirty="0"/>
              <a:t>3</a:t>
            </a:r>
          </a:p>
          <a:p>
            <a:r>
              <a:rPr lang="en-US" dirty="0"/>
              <a:t>Create a function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g()</a:t>
            </a:r>
            <a:r>
              <a:rPr lang="en-US" dirty="0"/>
              <a:t> that returns the result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f()</a:t>
            </a:r>
          </a:p>
          <a:p>
            <a:r>
              <a:rPr lang="en-US" dirty="0"/>
              <a:t>Create a function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h()</a:t>
            </a:r>
            <a:r>
              <a:rPr lang="en-US" dirty="0"/>
              <a:t> that returns the result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g()</a:t>
            </a:r>
          </a:p>
          <a:p>
            <a:r>
              <a:rPr lang="en-US" dirty="0"/>
              <a:t>Create a function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that returns the result of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h()</a:t>
            </a:r>
          </a:p>
          <a:p>
            <a:r>
              <a:rPr lang="en-US" dirty="0"/>
              <a:t>Now... use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dirty="0"/>
              <a:t> to compare the speed of executing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10^3</a:t>
            </a:r>
            <a:r>
              <a:rPr lang="en-US" dirty="0"/>
              <a:t> (by itself),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f()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g()</a:t>
            </a:r>
            <a:r>
              <a:rPr lang="en-US" dirty="0"/>
              <a:t>,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h()</a:t>
            </a:r>
            <a:r>
              <a:rPr lang="en-US" dirty="0"/>
              <a:t>, and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Save the call to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dirty="0"/>
              <a:t> in an object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res</a:t>
            </a:r>
          </a:p>
          <a:p>
            <a:r>
              <a:rPr lang="en-US" dirty="0"/>
              <a:t>Call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plot(res)</a:t>
            </a:r>
            <a:r>
              <a:rPr lang="en-US" dirty="0"/>
              <a:t> which will display a boxplot comparing the 100 iterations of each call</a:t>
            </a:r>
          </a:p>
          <a:p>
            <a:r>
              <a:rPr lang="en-US" dirty="0"/>
              <a:t>Results show the </a:t>
            </a:r>
            <a:r>
              <a:rPr lang="en-US" b="1" dirty="0"/>
              <a:t>overhead</a:t>
            </a:r>
            <a:r>
              <a:rPr lang="en-US" dirty="0"/>
              <a:t> of function 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7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further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Art of R Programming </a:t>
            </a:r>
            <a:r>
              <a:rPr lang="en-US" dirty="0" err="1"/>
              <a:t>ch.</a:t>
            </a:r>
            <a:r>
              <a:rPr lang="en-US" dirty="0"/>
              <a:t> 14 (this lecture), </a:t>
            </a:r>
            <a:r>
              <a:rPr lang="en-US" dirty="0" err="1"/>
              <a:t>ch.</a:t>
            </a:r>
            <a:r>
              <a:rPr lang="en-US" dirty="0"/>
              <a:t> 15 (calling faster languages like C++), </a:t>
            </a:r>
            <a:r>
              <a:rPr lang="en-US" dirty="0" err="1"/>
              <a:t>ch.</a:t>
            </a:r>
            <a:r>
              <a:rPr lang="en-US" dirty="0"/>
              <a:t> 16 (parallel processing)</a:t>
            </a:r>
          </a:p>
          <a:p>
            <a:r>
              <a:rPr lang="en-US" dirty="0"/>
              <a:t>Hadley Wickham (2014) “Advanced R” CRC Press. </a:t>
            </a:r>
          </a:p>
          <a:p>
            <a:r>
              <a:rPr lang="en-US" dirty="0"/>
              <a:t>Spring 2014 FISH512 “Super-advanced R” website</a:t>
            </a:r>
          </a:p>
          <a:p>
            <a:pPr lvl="1"/>
            <a:r>
              <a:rPr lang="en-US" dirty="0">
                <a:hlinkClick r:id="rId2"/>
              </a:rPr>
              <a:t>https://canvas.uw.edu/courses/896863/files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Using C++ in R</a:t>
            </a:r>
          </a:p>
          <a:p>
            <a:pPr lvl="1"/>
            <a:r>
              <a:rPr lang="en-US" dirty="0"/>
              <a:t>Parallel processing</a:t>
            </a:r>
          </a:p>
          <a:p>
            <a:pPr lvl="1"/>
            <a:r>
              <a:rPr lang="en-US" dirty="0"/>
              <a:t>Speeding up code</a:t>
            </a:r>
          </a:p>
        </p:txBody>
      </p:sp>
    </p:spTree>
    <p:extLst>
      <p:ext uri="{BB962C8B-B14F-4D97-AF65-F5344CB8AC3E}">
        <p14:creationId xmlns:p14="http://schemas.microsoft.com/office/powerpoint/2010/main" val="333906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profiling to identify the bottleneck of the function on the next slide.</a:t>
            </a:r>
          </a:p>
          <a:p>
            <a:pPr lvl="1"/>
            <a:r>
              <a:rPr lang="en-US" sz="3200" dirty="0"/>
              <a:t>Look at both self and total time and try to make sense of them.</a:t>
            </a:r>
          </a:p>
          <a:p>
            <a:pPr lvl="1"/>
            <a:r>
              <a:rPr lang="en-US" sz="3200" dirty="0"/>
              <a:t>Does the bottleneck make sense?</a:t>
            </a:r>
          </a:p>
          <a:p>
            <a:r>
              <a:rPr lang="en-US" sz="3600" dirty="0"/>
              <a:t>Once you’ve identified the bottleneck, fix it and reprofile. </a:t>
            </a:r>
          </a:p>
          <a:p>
            <a:pPr lvl="1"/>
            <a:r>
              <a:rPr lang="en-US" sz="3200" dirty="0"/>
              <a:t>What is slow now? Can we fix that?</a:t>
            </a:r>
          </a:p>
        </p:txBody>
      </p:sp>
    </p:spTree>
    <p:extLst>
      <p:ext uri="{BB962C8B-B14F-4D97-AF65-F5344CB8AC3E}">
        <p14:creationId xmlns:p14="http://schemas.microsoft.com/office/powerpoint/2010/main" val="137240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function to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22208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#A very contrived function for this exercise. Related to Ex2 of lecture 3.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slopes_function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function(){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slopes &lt;- rep(NA, length=200)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for 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in 1:200)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data &lt;- read.csv("lecture7.csv", header=TRUE)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one &lt;- data[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data$id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==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,]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lm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y~x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, data=one)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   slopes[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 &lt;- coefficients(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reg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)[2]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1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fast, what is slow?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Running code in the </a:t>
            </a:r>
            <a:r>
              <a:rPr lang="en-US" b="1" dirty="0"/>
              <a:t>computer memory</a:t>
            </a:r>
            <a:r>
              <a:rPr lang="en-US" dirty="0"/>
              <a:t> is 216 times faster than printing results to the </a:t>
            </a:r>
            <a:r>
              <a:rPr lang="en-US" b="1" dirty="0"/>
              <a:t>console</a:t>
            </a:r>
            <a:r>
              <a:rPr lang="en-US" dirty="0"/>
              <a:t>, which is 54 times faster than </a:t>
            </a:r>
            <a:r>
              <a:rPr lang="en-US" b="1" dirty="0"/>
              <a:t>writing to a file</a:t>
            </a:r>
            <a:endParaRPr lang="en-US" dirty="0"/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Lucida Console"/>
              </a:rPr>
              <a:t>for (i in 1:1000000) { </a:t>
            </a:r>
            <a:r>
              <a:rPr lang="nn-NO" sz="2000" dirty="0">
                <a:solidFill>
                  <a:srgbClr val="C00000"/>
                </a:solidFill>
                <a:latin typeface="Lucida Console"/>
              </a:rPr>
              <a:t>#0.25 seconds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Lucida Console"/>
              </a:rPr>
              <a:t>   x &lt;- i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1:1000000) {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#54.0 seconds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print(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1:1000000) {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#47 minutes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write.csv(file="temp.csv",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95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greater speed move </a:t>
            </a:r>
            <a:r>
              <a:rPr lang="en-US" sz="2000" dirty="0">
                <a:latin typeface="Lucida Console" panose="020B0609040504020204" pitchFamily="49" charset="0"/>
              </a:rPr>
              <a:t>print()</a:t>
            </a:r>
            <a:r>
              <a:rPr lang="en-US" dirty="0"/>
              <a:t> or </a:t>
            </a:r>
            <a:r>
              <a:rPr lang="en-US" sz="2000" dirty="0">
                <a:latin typeface="Lucida Console" panose="020B0609040504020204" pitchFamily="49" charset="0"/>
              </a:rPr>
              <a:t>write()</a:t>
            </a:r>
            <a:r>
              <a:rPr lang="en-US" dirty="0"/>
              <a:t> statements outside of loops</a:t>
            </a:r>
          </a:p>
          <a:p>
            <a:r>
              <a:rPr lang="en-US" dirty="0"/>
              <a:t>Instead, save the values in one big object and then print or write it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vector(length=1000000)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#11.1 seconds for all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1:1000000)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x[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write.csv(file="temp.csv", 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579" y="5368059"/>
            <a:ext cx="73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Doing the </a:t>
            </a:r>
            <a:r>
              <a:rPr lang="en-US" sz="1400" dirty="0">
                <a:solidFill>
                  <a:srgbClr val="C00000"/>
                </a:solidFill>
                <a:latin typeface="Lucida Console" panose="020B0609040504020204" pitchFamily="49" charset="0"/>
              </a:rPr>
              <a:t>write()</a:t>
            </a:r>
            <a:r>
              <a:rPr lang="en-US" dirty="0">
                <a:solidFill>
                  <a:srgbClr val="C00000"/>
                </a:solidFill>
              </a:rPr>
              <a:t> statement once resulted in code that was 220 times faster. There is a trade-off between storage space and speed. </a:t>
            </a:r>
          </a:p>
        </p:txBody>
      </p:sp>
    </p:spTree>
    <p:extLst>
      <p:ext uri="{BB962C8B-B14F-4D97-AF65-F5344CB8AC3E}">
        <p14:creationId xmlns:p14="http://schemas.microsoft.com/office/powerpoint/2010/main" val="214680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dreaded </a:t>
            </a:r>
            <a:r>
              <a:rPr lang="en-US" sz="3200" dirty="0">
                <a:latin typeface="Lucida Console" panose="020B0609040504020204" pitchFamily="49" charset="0"/>
              </a:rPr>
              <a:t>c()</a:t>
            </a:r>
            <a:r>
              <a:rPr lang="en-US" dirty="0"/>
              <a:t> slowdown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time you use the concatenate command </a:t>
            </a:r>
            <a:r>
              <a:rPr lang="en-US" sz="2000" dirty="0">
                <a:latin typeface="Lucida Console" panose="020B0609040504020204" pitchFamily="49" charset="0"/>
              </a:rPr>
              <a:t>c()</a:t>
            </a:r>
            <a:r>
              <a:rPr lang="en-US" dirty="0"/>
              <a:t>, R finds a new memory location and copies the two old arguments there. Here, 65 times slower...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vector(length=100000)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1:100000) {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#0.52 seconds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x[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]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x &lt;- NULL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in 1:100000) {  </a:t>
            </a:r>
            <a:r>
              <a:rPr lang="en-US" sz="2000" dirty="0">
                <a:solidFill>
                  <a:srgbClr val="C00000"/>
                </a:solidFill>
                <a:latin typeface="Lucida Console"/>
              </a:rPr>
              <a:t>#34.0 seconds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  x &lt;- c(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x,i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75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number of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vector big enough for the most extreme case</a:t>
            </a:r>
          </a:p>
          <a:p>
            <a:r>
              <a:rPr lang="en-US" dirty="0"/>
              <a:t>Store the elements one by one</a:t>
            </a:r>
          </a:p>
          <a:p>
            <a:r>
              <a:rPr lang="en-US" dirty="0"/>
              <a:t>Trim the vector to the required size after the loop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x &lt;- vector(length=1000000)   </a:t>
            </a:r>
            <a:r>
              <a:rPr lang="en-US" sz="2200" dirty="0">
                <a:solidFill>
                  <a:srgbClr val="C00000"/>
                </a:solidFill>
                <a:latin typeface="Lucida Console"/>
              </a:rPr>
              <a:t>#0.75 seconds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&lt;- 0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endpoint &lt;- 100000 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while 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&lt; endpoint) {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&lt;- i+1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x[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] &lt;-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endParaRPr lang="en-US" sz="2200" dirty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x &lt;- x[1:i]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4778" y="4326437"/>
            <a:ext cx="4309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example is contrived. But this applies whenever you don’t know what the endpoint value is, or when the loop only stopped if the user intervenes.</a:t>
            </a:r>
          </a:p>
        </p:txBody>
      </p:sp>
    </p:spTree>
    <p:extLst>
      <p:ext uri="{BB962C8B-B14F-4D97-AF65-F5344CB8AC3E}">
        <p14:creationId xmlns:p14="http://schemas.microsoft.com/office/powerpoint/2010/main" val="140093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Loops are slow, avoid wherever possible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the best written loops are amazingly slow compared to vectorized code. In this example, 2000 times slower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vector(length=100000)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#0.52 seconds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for (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in 1:100000) {  </a:t>
            </a:r>
            <a:endParaRPr lang="en-US" sz="20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  x[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] &lt;- </a:t>
            </a:r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x &lt;- 1:100000 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#0.00028 seconds</a:t>
            </a:r>
          </a:p>
        </p:txBody>
      </p:sp>
    </p:spTree>
    <p:extLst>
      <p:ext uri="{BB962C8B-B14F-4D97-AF65-F5344CB8AC3E}">
        <p14:creationId xmlns:p14="http://schemas.microsoft.com/office/powerpoint/2010/main" val="19922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Use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expr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)</a:t>
            </a:r>
            <a:r>
              <a:rPr lang="en-US" sz="3000" dirty="0"/>
              <a:t> to compare the speed of different types of expressions in seconds</a:t>
            </a:r>
          </a:p>
          <a:p>
            <a:r>
              <a:rPr lang="en-US" sz="3000" dirty="0"/>
              <a:t>For a single expression (e.g. for loop):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 x &lt;- 1:100000000 )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2200" dirty="0">
                <a:latin typeface="Lucida Console"/>
              </a:rPr>
              <a:t>user system elapsed </a:t>
            </a:r>
          </a:p>
          <a:p>
            <a:pPr marL="0" indent="0">
              <a:buNone/>
            </a:pPr>
            <a:r>
              <a:rPr lang="en-US" sz="2200" dirty="0">
                <a:latin typeface="Lucida Console"/>
              </a:rPr>
              <a:t>  0.14   0.33    0.46</a:t>
            </a:r>
          </a:p>
          <a:p>
            <a:r>
              <a:rPr lang="en-US" sz="3000" dirty="0"/>
              <a:t>For complex expressions, enclose in { 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(  {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x &lt;- NULL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for 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 in 1:100000)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   x &lt;- c(</a:t>
            </a:r>
            <a:r>
              <a:rPr lang="en-US" sz="2200" dirty="0" err="1">
                <a:solidFill>
                  <a:srgbClr val="0000FF"/>
                </a:solidFill>
                <a:latin typeface="Lucida Console"/>
              </a:rPr>
              <a:t>x,i</a:t>
            </a:r>
            <a:r>
              <a:rPr lang="en-US" sz="2200" dirty="0">
                <a:solidFill>
                  <a:srgbClr val="0000FF"/>
                </a:solidFill>
                <a:latin typeface="Lucida Console"/>
              </a:rPr>
              <a:t>)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Lucida Console"/>
              </a:rPr>
              <a:t>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in nanoseconds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precision of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system.time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()</a:t>
            </a:r>
            <a:r>
              <a:rPr lang="en-US" dirty="0"/>
              <a:t> is in milliseconds, but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microbenchmark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(expr1, expr2, expr3, ...)</a:t>
            </a:r>
            <a:r>
              <a:rPr lang="en-US" dirty="0"/>
              <a:t> in library </a:t>
            </a:r>
            <a:r>
              <a:rPr lang="en-US" dirty="0" err="1"/>
              <a:t>microbenchmark</a:t>
            </a:r>
            <a:r>
              <a:rPr lang="en-US" dirty="0"/>
              <a:t> measures time in nanoseconds</a:t>
            </a:r>
          </a:p>
          <a:p>
            <a:r>
              <a:rPr lang="en-US" dirty="0"/>
              <a:t>Useful for comparing short statements, without needing a loop that runs many times to get a non-zero speed estimate</a:t>
            </a:r>
            <a:endParaRPr lang="en-US" sz="3000" dirty="0"/>
          </a:p>
          <a:p>
            <a:r>
              <a:rPr lang="en-US" dirty="0"/>
              <a:t>Compares the run-time of each expression passed to it by executing the expression 100 times (ordered randomly) and reporting median, range, quartiles of runtime</a:t>
            </a:r>
          </a:p>
          <a:p>
            <a:r>
              <a:rPr lang="en-US" dirty="0"/>
              <a:t>Can plot the iterations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5300" y="6581876"/>
            <a:ext cx="4710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Notes from H. Wickham (2013) http://adv-r.had.co.nz/Performance.html</a:t>
            </a:r>
          </a:p>
        </p:txBody>
      </p:sp>
    </p:spTree>
    <p:extLst>
      <p:ext uri="{BB962C8B-B14F-4D97-AF65-F5344CB8AC3E}">
        <p14:creationId xmlns:p14="http://schemas.microsoft.com/office/powerpoint/2010/main" val="162950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15371</TotalTime>
  <Words>1858</Words>
  <Application>Microsoft Office PowerPoint</Application>
  <PresentationFormat>On-screen Show (4:3)</PresentationFormat>
  <Paragraphs>208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Lucida Console</vt:lpstr>
      <vt:lpstr>Arial</vt:lpstr>
      <vt:lpstr>Calibri</vt:lpstr>
      <vt:lpstr>Office Theme</vt:lpstr>
      <vt:lpstr>Lecture 7 Speeding up your code</vt:lpstr>
      <vt:lpstr>Background / further readings</vt:lpstr>
      <vt:lpstr>What is fast, what is slow?</vt:lpstr>
      <vt:lpstr>Lesson</vt:lpstr>
      <vt:lpstr>The dreaded c() slowdown</vt:lpstr>
      <vt:lpstr>Unknown number of loops?</vt:lpstr>
      <vt:lpstr>Loops are slow, avoid wherever possible </vt:lpstr>
      <vt:lpstr>Measuring speed</vt:lpstr>
      <vt:lpstr>Speed in nanoseconds</vt:lpstr>
      <vt:lpstr>microbenchmark()</vt:lpstr>
      <vt:lpstr>PowerPoint Presentation</vt:lpstr>
      <vt:lpstr>Vectorization is good</vt:lpstr>
      <vt:lpstr>Cautionary tale: apply()</vt:lpstr>
      <vt:lpstr>PowerPoint Presentation</vt:lpstr>
      <vt:lpstr>Advanced code speedup</vt:lpstr>
      <vt:lpstr>Profiling R code</vt:lpstr>
      <vt:lpstr>Profiling R code</vt:lpstr>
      <vt:lpstr>Code speedup advice</vt:lpstr>
      <vt:lpstr>In-class exercise 1</vt:lpstr>
      <vt:lpstr>In-class exercise 2</vt:lpstr>
      <vt:lpstr>Fake function to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Kristin PJ</cp:lastModifiedBy>
  <cp:revision>832</cp:revision>
  <dcterms:created xsi:type="dcterms:W3CDTF">2013-09-18T21:00:03Z</dcterms:created>
  <dcterms:modified xsi:type="dcterms:W3CDTF">2019-11-27T01:02:52Z</dcterms:modified>
</cp:coreProperties>
</file>