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94" r:id="rId25"/>
    <p:sldId id="280" r:id="rId26"/>
    <p:sldId id="281" r:id="rId27"/>
    <p:sldId id="282" r:id="rId28"/>
    <p:sldId id="283" r:id="rId29"/>
    <p:sldId id="284" r:id="rId30"/>
    <p:sldId id="278" r:id="rId31"/>
    <p:sldId id="285" r:id="rId32"/>
    <p:sldId id="290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7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1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8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FF0F-DE71-4340-B12F-B6B311EA014B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447D-BDDE-4398-B6C6-6FA91499C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fdb537c40a9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-Lab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</a:t>
            </a:r>
            <a:r>
              <a:rPr lang="en-US" altLang="zh-CN" dirty="0" smtClean="0"/>
              <a:t>		——by </a:t>
            </a:r>
            <a:r>
              <a:rPr lang="zh-CN" altLang="en-US" dirty="0" smtClean="0"/>
              <a:t>蔡彦麓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3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%p</a:t>
            </a:r>
            <a:r>
              <a:rPr lang="zh-CN" altLang="en-US" dirty="0" smtClean="0"/>
              <a:t>：将参数当成（</a:t>
            </a:r>
            <a:r>
              <a:rPr lang="en-US" altLang="zh-CN" dirty="0" smtClean="0"/>
              <a:t>void </a:t>
            </a:r>
            <a:r>
              <a:rPr lang="zh-CN" altLang="en-US" dirty="0" smtClean="0"/>
              <a:t>*）输出。其实就是当成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进制数值输出。</a:t>
            </a:r>
            <a:endParaRPr lang="en-US" altLang="zh-CN" dirty="0" smtClean="0"/>
          </a:p>
          <a:p>
            <a:r>
              <a:rPr lang="zh-CN" altLang="en-US" dirty="0" smtClean="0"/>
              <a:t>什么是（</a:t>
            </a:r>
            <a:r>
              <a:rPr lang="en-US" altLang="zh-CN" dirty="0" smtClean="0"/>
              <a:t>void </a:t>
            </a:r>
            <a:r>
              <a:rPr lang="zh-CN" altLang="en-US" dirty="0" smtClean="0"/>
              <a:t>*）？其实就是一“坨”无类型的数据（二进制串）。</a:t>
            </a:r>
            <a:endParaRPr lang="en-US" altLang="zh-CN" dirty="0" smtClean="0"/>
          </a:p>
          <a:p>
            <a:r>
              <a:rPr lang="en-US" altLang="zh-CN" dirty="0" smtClean="0"/>
              <a:t>%p</a:t>
            </a:r>
            <a:r>
              <a:rPr lang="zh-CN" altLang="en-US" dirty="0" smtClean="0"/>
              <a:t>：一般用于输出指针。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位地址是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）位的。</a:t>
            </a:r>
            <a:endParaRPr lang="en-US" altLang="zh-CN" dirty="0" smtClean="0"/>
          </a:p>
          <a:p>
            <a:r>
              <a:rPr lang="zh-CN" altLang="en-US" dirty="0" smtClean="0"/>
              <a:t>而我们用它来输出栈上的值：</a:t>
            </a:r>
            <a:endParaRPr lang="en-US" altLang="zh-CN" dirty="0"/>
          </a:p>
          <a:p>
            <a:r>
              <a:rPr lang="zh-CN" altLang="en-US" dirty="0" smtClean="0"/>
              <a:t>因为用</a:t>
            </a:r>
            <a:r>
              <a:rPr lang="en-US" altLang="zh-CN" dirty="0" smtClean="0"/>
              <a:t>%p</a:t>
            </a:r>
            <a:r>
              <a:rPr lang="zh-CN" altLang="en-US" dirty="0" smtClean="0"/>
              <a:t>的输出</a:t>
            </a:r>
            <a:r>
              <a:rPr lang="zh-CN" altLang="en-US" dirty="0"/>
              <a:t>与</a:t>
            </a:r>
            <a:r>
              <a:rPr lang="zh-CN" altLang="en-US" dirty="0" smtClean="0"/>
              <a:t>栈上的值毫无区别。</a:t>
            </a:r>
            <a:endParaRPr lang="en-US" altLang="zh-CN" dirty="0" smtClean="0"/>
          </a:p>
          <a:p>
            <a:r>
              <a:rPr lang="zh-CN" altLang="en-US" dirty="0" smtClean="0"/>
              <a:t>当然栈上的值请一定要注意大小端问题。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1597926"/>
            <a:ext cx="6708866" cy="48439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1" y="1825624"/>
            <a:ext cx="3093719" cy="383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别问为什么是斜的，问就是我也</a:t>
            </a:r>
            <a:r>
              <a:rPr lang="zh-CN" altLang="en-US" sz="2800" dirty="0" smtClean="0"/>
              <a:t>不知道。我真的是直接截的图。</a:t>
            </a:r>
            <a:endParaRPr lang="en-US" altLang="zh-CN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结果后面发现原来是我电脑是斜的，所以我才会以为它是斜的。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23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%n:</a:t>
            </a:r>
            <a:r>
              <a:rPr lang="zh-CN" altLang="en-US" dirty="0" smtClean="0"/>
              <a:t>终于到重头戏了。这是一个异常神秘的玩意。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" y="2522220"/>
            <a:ext cx="10830962" cy="23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9" y="1690688"/>
            <a:ext cx="10830962" cy="23894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08" y="4686606"/>
            <a:ext cx="5891392" cy="18808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19" y="4243830"/>
            <a:ext cx="5274360" cy="23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简单来说：</a:t>
            </a:r>
            <a:r>
              <a:rPr lang="en-US" altLang="zh-CN" dirty="0" smtClean="0"/>
              <a:t>%n</a:t>
            </a:r>
            <a:r>
              <a:rPr lang="zh-CN" altLang="en-US" dirty="0" smtClean="0"/>
              <a:t>会将对应参数所指向地址的值改为它之前成功输出的字符数。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(“123123%n”,a);</a:t>
            </a:r>
          </a:p>
          <a:p>
            <a:r>
              <a:rPr lang="en-US" altLang="zh-CN" dirty="0"/>
              <a:t>a</a:t>
            </a:r>
            <a:r>
              <a:rPr lang="zh-CN" altLang="en-US" dirty="0" smtClean="0"/>
              <a:t>的地址是</a:t>
            </a:r>
            <a:r>
              <a:rPr lang="en-US" altLang="zh-CN" dirty="0" smtClean="0"/>
              <a:t>0x400,a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0x500</a:t>
            </a:r>
          </a:p>
          <a:p>
            <a:r>
              <a:rPr lang="zh-CN" altLang="en-US" dirty="0" smtClean="0"/>
              <a:t>我们说</a:t>
            </a:r>
            <a:r>
              <a:rPr lang="en-US" altLang="zh-CN" dirty="0" smtClean="0"/>
              <a:t>0x400</a:t>
            </a:r>
            <a:r>
              <a:rPr lang="zh-CN" altLang="en-US" dirty="0" smtClean="0"/>
              <a:t>的这个变量，实际上是指存放在</a:t>
            </a:r>
            <a:r>
              <a:rPr lang="en-US" altLang="zh-CN" dirty="0" smtClean="0"/>
              <a:t>0x400</a:t>
            </a:r>
            <a:r>
              <a:rPr lang="zh-CN" altLang="en-US" dirty="0" smtClean="0"/>
              <a:t>地址的变量，也就是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en-US" altLang="zh-CN" dirty="0" smtClean="0"/>
              <a:t>0x400</a:t>
            </a:r>
            <a:r>
              <a:rPr lang="zh-CN" altLang="en-US" dirty="0" smtClean="0"/>
              <a:t>存的值是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存的值是</a:t>
            </a:r>
            <a:r>
              <a:rPr lang="en-US" altLang="zh-CN" dirty="0" smtClean="0"/>
              <a:t>0x600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那么执行完语句之后，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的值就会变成</a:t>
            </a:r>
            <a:r>
              <a:rPr lang="en-US" altLang="zh-CN" dirty="0" smtClean="0"/>
              <a:t>0x6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4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而一般而言一个地址对应的是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里存的是：</a:t>
            </a:r>
            <a:r>
              <a:rPr lang="en-US" altLang="zh-CN" dirty="0" smtClean="0"/>
              <a:t>0xDDCCBBAA</a:t>
            </a:r>
          </a:p>
          <a:p>
            <a:r>
              <a:rPr lang="zh-CN" altLang="en-US" dirty="0" smtClean="0"/>
              <a:t>小端法的话：</a:t>
            </a:r>
            <a:endParaRPr lang="en-US" altLang="zh-CN" dirty="0" smtClean="0"/>
          </a:p>
          <a:p>
            <a:r>
              <a:rPr lang="en-US" altLang="zh-CN" dirty="0" smtClean="0"/>
              <a:t>0x500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AA</a:t>
            </a:r>
          </a:p>
          <a:p>
            <a:r>
              <a:rPr lang="en-US" altLang="zh-CN" dirty="0" smtClean="0"/>
              <a:t>0x501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BB</a:t>
            </a:r>
          </a:p>
          <a:p>
            <a:r>
              <a:rPr lang="en-US" altLang="zh-CN" dirty="0" smtClean="0"/>
              <a:t>0x502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CC</a:t>
            </a:r>
          </a:p>
          <a:p>
            <a:r>
              <a:rPr lang="en-US" altLang="zh-CN" dirty="0" smtClean="0"/>
              <a:t>0x503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20" y="3291976"/>
            <a:ext cx="5055873" cy="20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而一般而言一个地址对应的是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里存的是：</a:t>
            </a:r>
            <a:r>
              <a:rPr lang="en-US" altLang="zh-CN" dirty="0" smtClean="0"/>
              <a:t>0xDDCCBBAA</a:t>
            </a:r>
          </a:p>
          <a:p>
            <a:r>
              <a:rPr lang="zh-CN" altLang="en-US" dirty="0" smtClean="0"/>
              <a:t>如果我们想要把</a:t>
            </a:r>
            <a:r>
              <a:rPr lang="en-US" altLang="zh-CN" dirty="0" smtClean="0"/>
              <a:t>0xDDCCBBAA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0xDDCCBBEE</a:t>
            </a:r>
            <a:r>
              <a:rPr lang="zh-CN" altLang="en-US" dirty="0" smtClean="0"/>
              <a:t>怎么办呢？</a:t>
            </a:r>
          </a:p>
          <a:p>
            <a:r>
              <a:rPr lang="zh-CN" altLang="en-US" dirty="0" smtClean="0"/>
              <a:t>当然是只修改</a:t>
            </a:r>
            <a:r>
              <a:rPr lang="en-US" altLang="zh-CN" dirty="0" smtClean="0"/>
              <a:t>0x500</a:t>
            </a:r>
            <a:r>
              <a:rPr lang="zh-CN" altLang="en-US" dirty="0" smtClean="0"/>
              <a:t>这一个</a:t>
            </a:r>
            <a:r>
              <a:rPr lang="en-US" altLang="zh-CN" dirty="0" smtClean="0"/>
              <a:t>byte(0xEE=238)</a:t>
            </a:r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 smtClean="0"/>
              <a:t>(“%238c%hhn”,0x500) </a:t>
            </a:r>
          </a:p>
          <a:p>
            <a:r>
              <a:rPr lang="zh-CN" altLang="en-US" dirty="0" smtClean="0"/>
              <a:t>当然只是一段写意的代码啊，并不能运行。</a:t>
            </a:r>
            <a:endParaRPr lang="en-US" altLang="zh-CN" dirty="0" smtClean="0"/>
          </a:p>
          <a:p>
            <a:r>
              <a:rPr lang="zh-CN" altLang="en-US" dirty="0" smtClean="0"/>
              <a:t>（因为地址的表示什么的）</a:t>
            </a:r>
            <a:endParaRPr lang="en-US" altLang="zh-CN" dirty="0" smtClean="0"/>
          </a:p>
          <a:p>
            <a:r>
              <a:rPr lang="zh-CN" altLang="en-US" dirty="0" smtClean="0"/>
              <a:t>如果一次修改两个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的话，就用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hn</a:t>
            </a:r>
            <a:r>
              <a:rPr lang="zh-CN" altLang="en-US" dirty="0" smtClean="0"/>
              <a:t>就好了。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91103" y="3277238"/>
            <a:ext cx="2314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小端法的话：</a:t>
            </a:r>
            <a:endParaRPr lang="en-US" altLang="zh-CN" sz="2800" dirty="0"/>
          </a:p>
          <a:p>
            <a:r>
              <a:rPr lang="en-US" altLang="zh-CN" sz="2800" dirty="0"/>
              <a:t>0x500</a:t>
            </a:r>
            <a:r>
              <a:rPr lang="zh-CN" altLang="en-US" sz="2800" dirty="0"/>
              <a:t>就是</a:t>
            </a:r>
            <a:r>
              <a:rPr lang="en-US" altLang="zh-CN" sz="2800" dirty="0"/>
              <a:t>AA</a:t>
            </a:r>
          </a:p>
          <a:p>
            <a:r>
              <a:rPr lang="en-US" altLang="zh-CN" sz="2800" dirty="0"/>
              <a:t>0x501</a:t>
            </a:r>
            <a:r>
              <a:rPr lang="zh-CN" altLang="en-US" sz="2800" dirty="0"/>
              <a:t>就是</a:t>
            </a:r>
            <a:r>
              <a:rPr lang="en-US" altLang="zh-CN" sz="2800" dirty="0"/>
              <a:t>BB</a:t>
            </a:r>
          </a:p>
          <a:p>
            <a:r>
              <a:rPr lang="en-US" altLang="zh-CN" sz="2800" dirty="0"/>
              <a:t>0x502</a:t>
            </a:r>
            <a:r>
              <a:rPr lang="zh-CN" altLang="en-US" sz="2800" dirty="0"/>
              <a:t>就是</a:t>
            </a:r>
            <a:r>
              <a:rPr lang="en-US" altLang="zh-CN" sz="2800" dirty="0"/>
              <a:t>CC</a:t>
            </a:r>
          </a:p>
          <a:p>
            <a:r>
              <a:rPr lang="en-US" altLang="zh-CN" sz="2800" dirty="0"/>
              <a:t>0x503</a:t>
            </a:r>
            <a:r>
              <a:rPr lang="zh-CN" altLang="en-US" sz="2800" dirty="0"/>
              <a:t>就是</a:t>
            </a:r>
            <a:r>
              <a:rPr lang="en-US" altLang="zh-CN" sz="2800" dirty="0"/>
              <a:t>DD</a:t>
            </a:r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68" y="5443654"/>
            <a:ext cx="3509281" cy="14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</a:t>
            </a:r>
            <a:r>
              <a:rPr lang="en-US" altLang="zh-CN" dirty="0" smtClean="0"/>
              <a:t>lab</a:t>
            </a:r>
            <a:r>
              <a:rPr lang="zh-CN" altLang="en-US" dirty="0" smtClean="0"/>
              <a:t>中看到的漏洞几乎都是这样的：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s”,s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(s)</a:t>
            </a:r>
          </a:p>
          <a:p>
            <a:r>
              <a:rPr lang="zh-CN" altLang="en-US" dirty="0" smtClean="0"/>
              <a:t>也就是说，我们可控格式化字符串，但是实际上后面没有参数列表了，（因为原作者就是以为我们的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，是一个普普通通的字符串，当然不该接参数列表）。</a:t>
            </a:r>
            <a:endParaRPr lang="en-US" altLang="zh-CN" dirty="0" smtClean="0"/>
          </a:p>
          <a:p>
            <a:r>
              <a:rPr lang="zh-CN" altLang="en-US" dirty="0" smtClean="0"/>
              <a:t>所以我们的参数实际上就会从栈上取（前四个在寄存器中）。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3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155"/>
            <a:ext cx="4604639" cy="461259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实现任意写：即可以对任意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写任意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v</a:t>
            </a:r>
            <a:r>
              <a:rPr lang="en-US" altLang="zh-CN" dirty="0" smtClean="0"/>
              <a:t>alue</a:t>
            </a:r>
            <a:r>
              <a:rPr lang="zh-CN" altLang="en-US" dirty="0" smtClean="0"/>
              <a:t>刚刚讲了怎么控制，现在讲讲怎么控制</a:t>
            </a:r>
            <a:r>
              <a:rPr lang="en-US" altLang="zh-CN" dirty="0" smtClean="0"/>
              <a:t>address</a:t>
            </a:r>
          </a:p>
          <a:p>
            <a:r>
              <a:rPr lang="zh-CN" altLang="en-US" dirty="0" smtClean="0"/>
              <a:t>如果可控的格式化字符串本身就存在栈上：</a:t>
            </a:r>
            <a:endParaRPr lang="en-US" altLang="zh-CN" dirty="0" smtClean="0"/>
          </a:p>
          <a:p>
            <a:r>
              <a:rPr lang="zh-CN" altLang="en-US" dirty="0" smtClean="0"/>
              <a:t>那么我们就可控栈上的某一块区域的值。</a:t>
            </a:r>
            <a:endParaRPr lang="en-US" altLang="zh-CN" dirty="0" smtClean="0"/>
          </a:p>
          <a:p>
            <a:r>
              <a:rPr lang="zh-CN" altLang="en-US" dirty="0" smtClean="0"/>
              <a:t>我们可以在这块区域中的一个</a:t>
            </a:r>
            <a:r>
              <a:rPr lang="zh-CN" altLang="en-US" dirty="0" smtClean="0"/>
              <a:t>地方利用字符串放</a:t>
            </a:r>
            <a:r>
              <a:rPr lang="zh-CN" altLang="en-US" dirty="0" smtClean="0"/>
              <a:t>上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17" y="847699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实际上字符串在栈上用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码储存。</a:t>
            </a:r>
            <a:endParaRPr lang="en-US" altLang="zh-CN" dirty="0" smtClean="0"/>
          </a:p>
          <a:p>
            <a:r>
              <a:rPr lang="zh-CN" altLang="en-US" dirty="0" smtClean="0"/>
              <a:t>想找到</a:t>
            </a:r>
            <a:r>
              <a:rPr lang="en-US" altLang="zh-CN" dirty="0" smtClean="0"/>
              <a:t>0x7fffd80</a:t>
            </a:r>
            <a:r>
              <a:rPr lang="zh-CN" altLang="en-US" dirty="0" smtClean="0"/>
              <a:t>对应的字符串：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pwntools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p64(0x7fffd80)</a:t>
            </a:r>
          </a:p>
          <a:p>
            <a:r>
              <a:rPr lang="zh-CN" altLang="en-US" dirty="0"/>
              <a:t>之后</a:t>
            </a:r>
            <a:r>
              <a:rPr lang="zh-CN" altLang="en-US" dirty="0" smtClean="0"/>
              <a:t>会讲。。。</a:t>
            </a:r>
            <a:endParaRPr lang="en-US" altLang="zh-CN" dirty="0" smtClean="0"/>
          </a:p>
          <a:p>
            <a:r>
              <a:rPr lang="zh-CN" altLang="en-US" dirty="0" smtClean="0"/>
              <a:t>然而这一步可能会包含不可见字符</a:t>
            </a:r>
            <a:endParaRPr lang="en-US" altLang="zh-CN" dirty="0" smtClean="0"/>
          </a:p>
          <a:p>
            <a:r>
              <a:rPr lang="zh-CN" altLang="en-US" dirty="0" smtClean="0"/>
              <a:t>所以需要非键盘的输入输出方式。</a:t>
            </a:r>
            <a:endParaRPr lang="en-US" altLang="zh-CN" dirty="0" smtClean="0"/>
          </a:p>
          <a:p>
            <a:r>
              <a:rPr lang="zh-CN" altLang="en-US" dirty="0" smtClean="0"/>
              <a:t>（也是</a:t>
            </a:r>
            <a:r>
              <a:rPr lang="en-US" altLang="zh-CN" dirty="0" err="1" smtClean="0"/>
              <a:t>pwntools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89" y="823913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469094"/>
            <a:ext cx="458288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print(“%</a:t>
            </a:r>
            <a:r>
              <a:rPr lang="en-US" altLang="zh-CN" dirty="0" err="1"/>
              <a:t>p,%p,%p,%p,%p,%p,%p,%p,%p,%p,%p,%p</a:t>
            </a:r>
            <a:r>
              <a:rPr lang="en-US" altLang="zh-CN" dirty="0"/>
              <a:t>”)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就会一路遍历栈（当然前四个参数是在寄存器里）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假如</a:t>
            </a:r>
            <a:r>
              <a:rPr lang="zh-CN" altLang="en-US" dirty="0"/>
              <a:t>说地址</a:t>
            </a:r>
            <a:r>
              <a:rPr lang="en-US" altLang="zh-CN" dirty="0"/>
              <a:t>0x7fffd48</a:t>
            </a:r>
            <a:r>
              <a:rPr lang="zh-CN" altLang="en-US" dirty="0"/>
              <a:t>，是</a:t>
            </a:r>
            <a:r>
              <a:rPr lang="en-US" altLang="zh-CN" dirty="0" err="1"/>
              <a:t>printf</a:t>
            </a:r>
            <a:r>
              <a:rPr lang="zh-CN" altLang="en-US" dirty="0"/>
              <a:t>的第</a:t>
            </a:r>
            <a:r>
              <a:rPr lang="en-US" altLang="zh-CN" dirty="0"/>
              <a:t>9</a:t>
            </a:r>
            <a:r>
              <a:rPr lang="zh-CN" altLang="en-US" dirty="0"/>
              <a:t>个参数。（即第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%p</a:t>
            </a:r>
            <a:r>
              <a:rPr lang="zh-CN" altLang="en-US" dirty="0"/>
              <a:t>的值或者说</a:t>
            </a:r>
            <a:r>
              <a:rPr lang="en-US" altLang="zh-CN" dirty="0"/>
              <a:t>%9$p</a:t>
            </a:r>
            <a:r>
              <a:rPr lang="zh-CN" altLang="en-US" dirty="0"/>
              <a:t>的值是</a:t>
            </a:r>
            <a:r>
              <a:rPr lang="en-US" altLang="zh-CN" dirty="0"/>
              <a:t>0xa7024303125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那么</a:t>
            </a:r>
            <a:r>
              <a:rPr lang="en-US" altLang="zh-CN" dirty="0"/>
              <a:t>%10$p</a:t>
            </a:r>
            <a:r>
              <a:rPr lang="zh-CN" altLang="en-US" dirty="0"/>
              <a:t>就是</a:t>
            </a:r>
            <a:r>
              <a:rPr lang="en-US" altLang="zh-CN" dirty="0"/>
              <a:t>0x7fffd80</a:t>
            </a:r>
            <a:endParaRPr lang="zh-CN" alt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661410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469094"/>
            <a:ext cx="562356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那么我们</a:t>
            </a:r>
            <a:r>
              <a:rPr lang="en-US" altLang="zh-CN" dirty="0" err="1"/>
              <a:t>printf</a:t>
            </a:r>
            <a:r>
              <a:rPr lang="en-US" altLang="zh-CN" dirty="0"/>
              <a:t>(“%160c%10$hhn”)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就会将第十个参数：</a:t>
            </a:r>
            <a:r>
              <a:rPr lang="en-US" altLang="zh-CN" dirty="0"/>
              <a:t>0x7fffd80</a:t>
            </a:r>
            <a:r>
              <a:rPr lang="zh-CN" altLang="en-US" dirty="0"/>
              <a:t>的值改成</a:t>
            </a:r>
            <a:r>
              <a:rPr lang="en-US" altLang="zh-CN" dirty="0"/>
              <a:t>0xa0</a:t>
            </a:r>
            <a:r>
              <a:rPr lang="zh-CN" altLang="en-US" dirty="0"/>
              <a:t>。（</a:t>
            </a:r>
            <a:r>
              <a:rPr lang="en-US" altLang="zh-CN" dirty="0" err="1"/>
              <a:t>hh</a:t>
            </a:r>
            <a:r>
              <a:rPr lang="zh-CN" altLang="en-US" dirty="0"/>
              <a:t>会让程序以为是一个只有</a:t>
            </a:r>
            <a:r>
              <a:rPr lang="en-US" altLang="zh-CN" dirty="0"/>
              <a:t>1byte</a:t>
            </a:r>
            <a:r>
              <a:rPr lang="zh-CN" altLang="en-US" dirty="0"/>
              <a:t>长的类型（</a:t>
            </a:r>
            <a:r>
              <a:rPr lang="en-US" altLang="zh-CN" dirty="0"/>
              <a:t>char</a:t>
            </a:r>
            <a:r>
              <a:rPr lang="zh-CN" altLang="en-US" dirty="0"/>
              <a:t>）的指针。）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0x7fffd80</a:t>
            </a:r>
            <a:r>
              <a:rPr lang="zh-CN" altLang="en-US" dirty="0"/>
              <a:t>的值就</a:t>
            </a:r>
            <a:r>
              <a:rPr lang="zh-CN" altLang="en-US" dirty="0" smtClean="0"/>
              <a:t>会是：</a:t>
            </a:r>
            <a:r>
              <a:rPr lang="en-US" altLang="zh-CN" dirty="0" smtClean="0"/>
              <a:t>0x400ba0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/>
              <a:t>ret </a:t>
            </a:r>
            <a:r>
              <a:rPr lang="zh-CN" altLang="en-US" dirty="0"/>
              <a:t>时就会跳转到你希望的位置。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如果你希望改变某变量的值，也将是一样的做法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856977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04333"/>
            <a:ext cx="4967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可是栈上的地址是变化的，我们怎么知道用字符串把它填成什么值呢？</a:t>
            </a:r>
            <a:endParaRPr lang="en-US" altLang="zh-CN" sz="2800" dirty="0" smtClean="0"/>
          </a:p>
          <a:p>
            <a:r>
              <a:rPr lang="zh-CN" altLang="en-US" sz="2800" dirty="0"/>
              <a:t>答案</a:t>
            </a:r>
            <a:r>
              <a:rPr lang="zh-CN" altLang="en-US" sz="2800" dirty="0" smtClean="0"/>
              <a:t>是，栈上的值是变化的，但是相对位置是不变的。（而且第十个参数的位置也每次都指相对意义下的同一个地方。）</a:t>
            </a:r>
            <a:endParaRPr lang="en-US" altLang="zh-CN" sz="2800" dirty="0" smtClean="0"/>
          </a:p>
          <a:p>
            <a:r>
              <a:rPr lang="zh-CN" altLang="en-US" sz="2800" dirty="0" smtClean="0"/>
              <a:t>而栈上总会有一些地方的值本身就是栈的地址。（比如</a:t>
            </a:r>
            <a:r>
              <a:rPr lang="en-US" altLang="zh-CN" sz="2800" dirty="0" smtClean="0"/>
              <a:t>old </a:t>
            </a:r>
            <a:r>
              <a:rPr lang="en-US" altLang="zh-CN" sz="2800" dirty="0" err="1" smtClean="0"/>
              <a:t>ebp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zh-CN" altLang="en-US" sz="2800" dirty="0" smtClean="0"/>
              <a:t>那么你</a:t>
            </a:r>
            <a:r>
              <a:rPr lang="en-US" altLang="zh-CN" sz="2800" dirty="0" smtClean="0"/>
              <a:t>%15$p</a:t>
            </a:r>
            <a:r>
              <a:rPr lang="zh-CN" altLang="en-US" sz="2800" dirty="0" smtClean="0"/>
              <a:t>出来的值</a:t>
            </a:r>
            <a:r>
              <a:rPr lang="en-US" altLang="zh-CN" sz="2800" dirty="0" smtClean="0"/>
              <a:t>-0x90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ret 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的储存位置。</a:t>
            </a: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45" y="1027906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漏洞利用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86185"/>
            <a:ext cx="49676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当然你就需要两次</a:t>
            </a:r>
            <a:r>
              <a:rPr lang="en-US" altLang="zh-CN" sz="2800" dirty="0" err="1" smtClean="0"/>
              <a:t>printf</a:t>
            </a:r>
            <a:r>
              <a:rPr lang="zh-CN" altLang="en-US" sz="2800" dirty="0" smtClean="0"/>
              <a:t>，一次用来暴露栈地址，一次用来改</a:t>
            </a:r>
            <a:r>
              <a:rPr lang="en-US" altLang="zh-CN" sz="2800" dirty="0" smtClean="0"/>
              <a:t>ret 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。（也确实至少需要两次）</a:t>
            </a:r>
            <a:endParaRPr lang="en-US" altLang="zh-CN" sz="2800" dirty="0" smtClean="0"/>
          </a:p>
          <a:p>
            <a:r>
              <a:rPr lang="zh-CN" altLang="en-US" sz="2800" dirty="0" smtClean="0"/>
              <a:t>不过我们实验中有时为了降低难度，会提前暴露给你</a:t>
            </a:r>
            <a:r>
              <a:rPr lang="en-US" altLang="zh-CN" sz="2800" dirty="0" smtClean="0"/>
              <a:t>ret </a:t>
            </a:r>
            <a:r>
              <a:rPr lang="en-US" altLang="zh-CN" sz="2800" dirty="0" err="1" smtClean="0"/>
              <a:t>addr</a:t>
            </a:r>
            <a:r>
              <a:rPr lang="zh-CN" altLang="en-US" sz="2800" dirty="0" smtClean="0"/>
              <a:t>的存放地址。</a:t>
            </a: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45" y="1027906"/>
            <a:ext cx="5314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提示或注意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地址必须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（</a:t>
            </a:r>
            <a:r>
              <a:rPr lang="en-US" altLang="zh-CN" dirty="0"/>
              <a:t>8</a:t>
            </a:r>
            <a:r>
              <a:rPr lang="zh-CN" altLang="en-US" dirty="0" smtClean="0"/>
              <a:t>）。请注意用占位符对齐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的倍数。</a:t>
            </a:r>
            <a:endParaRPr lang="en-US" altLang="zh-CN" dirty="0" smtClean="0"/>
          </a:p>
          <a:p>
            <a:r>
              <a:rPr lang="zh-CN" altLang="en-US" dirty="0" smtClean="0"/>
              <a:t>地址只会有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位。高位（小端法会放在后面）将会是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（对应字符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它会截断字符串，建议放成单独的一个字符串，或者是放在字符串末尾。</a:t>
            </a:r>
            <a:endParaRPr lang="en-US" altLang="zh-CN" dirty="0" smtClean="0"/>
          </a:p>
          <a:p>
            <a:r>
              <a:rPr lang="zh-CN" altLang="en-US" dirty="0" smtClean="0"/>
              <a:t>常用的</a:t>
            </a:r>
            <a:r>
              <a:rPr lang="en-US" altLang="zh-CN" dirty="0" smtClean="0"/>
              <a:t>payload</a:t>
            </a:r>
          </a:p>
          <a:p>
            <a:r>
              <a:rPr lang="zh-CN" altLang="en-US" dirty="0" smtClean="0"/>
              <a:t>“</a:t>
            </a:r>
            <a:r>
              <a:rPr lang="en-US" altLang="zh-CN" dirty="0"/>
              <a:t>%</a:t>
            </a:r>
            <a:r>
              <a:rPr lang="en-US" altLang="zh-CN" dirty="0" err="1" smtClean="0"/>
              <a:t>K$pxx</a:t>
            </a:r>
            <a:r>
              <a:rPr lang="en-US" altLang="zh-CN" dirty="0" smtClean="0"/>
              <a:t>……x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+p64(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Nc%K$nxxx</a:t>
            </a:r>
            <a:r>
              <a:rPr lang="en-US" altLang="zh-CN" dirty="0" smtClean="0"/>
              <a:t>……x</a:t>
            </a:r>
            <a:r>
              <a:rPr lang="zh-CN" altLang="en-US" dirty="0" smtClean="0"/>
              <a:t>”</a:t>
            </a:r>
            <a:r>
              <a:rPr lang="en-US" altLang="zh-CN" dirty="0" smtClean="0"/>
              <a:t>+p64(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3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框架缘由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我们考虑有这样一种程序，任何地方都有它的身影。</a:t>
            </a:r>
            <a:endParaRPr lang="en-US" altLang="zh-CN" dirty="0" smtClean="0"/>
          </a:p>
          <a:p>
            <a:r>
              <a:rPr lang="zh-CN" altLang="en-US" dirty="0" smtClean="0"/>
              <a:t>而你突然发现某个程序有这个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，然后你发现</a:t>
            </a:r>
            <a:r>
              <a:rPr lang="en-US" altLang="zh-CN" dirty="0" smtClean="0"/>
              <a:t>XX</a:t>
            </a:r>
            <a:r>
              <a:rPr lang="zh-CN" altLang="en-US" dirty="0" smtClean="0"/>
              <a:t>服务器上也有这个程序，于是你希望使用这个程序来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服务器，以此获得一些有价值的信息。</a:t>
            </a:r>
            <a:endParaRPr lang="en-US" altLang="zh-CN" dirty="0" smtClean="0"/>
          </a:p>
          <a:p>
            <a:r>
              <a:rPr lang="zh-CN" altLang="en-US" dirty="0" smtClean="0"/>
              <a:t>我们的实验框架也是基于此。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会下发的包里有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个程序及其源代码。（从</a:t>
            </a:r>
            <a:r>
              <a:rPr lang="en-US" altLang="zh-CN" dirty="0" smtClean="0"/>
              <a:t>lvl-0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lvl-3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同时在服务器上挂载有（几乎）同样的程序。可能在某些变量的初值上并不相同（这些变量的初值就代表着你想知道的有价值的信息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下一个程序挂载在哪里的）。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一开始你打开</a:t>
            </a:r>
            <a:r>
              <a:rPr lang="en-US" altLang="zh-CN" dirty="0" smtClean="0"/>
              <a:t>lvl-0</a:t>
            </a:r>
            <a:r>
              <a:rPr lang="zh-CN" altLang="en-US" dirty="0" smtClean="0"/>
              <a:t>的程序，在本地尝试执行出包含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r,s</a:t>
            </a:r>
            <a:r>
              <a:rPr lang="en-US" altLang="zh-CN" dirty="0" smtClean="0"/>
              <a:t>);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s”,r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你</a:t>
            </a:r>
            <a:r>
              <a:rPr lang="zh-CN" altLang="en-US" dirty="0" smtClean="0"/>
              <a:t>可以理解为就是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(s);</a:t>
            </a:r>
          </a:p>
          <a:p>
            <a:r>
              <a:rPr lang="zh-CN" altLang="en-US" dirty="0" smtClean="0"/>
              <a:t>只不过这样的话：</a:t>
            </a:r>
            <a:endParaRPr lang="en-US" altLang="zh-CN" dirty="0" smtClean="0"/>
          </a:p>
          <a:p>
            <a:r>
              <a:rPr lang="zh-CN" altLang="en-US" dirty="0" smtClean="0"/>
              <a:t>我可以拿到一份输出的副本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715" y="2240620"/>
            <a:ext cx="5786982" cy="46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如果你成功，你就会看到：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无需遮掩，因为代码都下发给你们了。（</a:t>
            </a:r>
            <a:r>
              <a:rPr lang="en-US" altLang="zh-CN" dirty="0" smtClean="0"/>
              <a:t>0x521=1313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然后你发现你连接到服务器端：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 212.64.2.70 1313</a:t>
            </a:r>
          </a:p>
          <a:p>
            <a:r>
              <a:rPr lang="zh-CN" altLang="en-US" dirty="0"/>
              <a:t>服务器</a:t>
            </a:r>
            <a:r>
              <a:rPr lang="zh-CN" altLang="en-US" dirty="0" smtClean="0"/>
              <a:t>端就在运行着这个程序。</a:t>
            </a:r>
            <a:endParaRPr lang="en-US" altLang="zh-CN" dirty="0" smtClean="0"/>
          </a:p>
          <a:p>
            <a:r>
              <a:rPr lang="zh-CN" altLang="en-US" dirty="0" smtClean="0"/>
              <a:t>如果你输入同样的东西，就会同样返回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zh-CN" altLang="en-US" dirty="0" smtClean="0"/>
              <a:t>不过这个值就是下一个程序挂载在服务器的端口号了：</a:t>
            </a:r>
            <a:endParaRPr lang="en-US" altLang="zh-CN" dirty="0" smtClean="0"/>
          </a:p>
          <a:p>
            <a:r>
              <a:rPr lang="zh-CN" altLang="en-US" dirty="0" smtClean="0"/>
              <a:t>即需要你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 212.64.2.70 PORT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43" y="2384651"/>
            <a:ext cx="10184313" cy="8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自此</a:t>
            </a:r>
            <a:r>
              <a:rPr lang="zh-CN" altLang="en-US" dirty="0" smtClean="0"/>
              <a:t>之后，所有本地端的程序中你想要的值都是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，而服务器端的值则是下一个程序的端口号。</a:t>
            </a:r>
            <a:endParaRPr lang="en-US" altLang="zh-CN" dirty="0" smtClean="0"/>
          </a:p>
          <a:p>
            <a:r>
              <a:rPr lang="zh-CN" altLang="en-US" dirty="0"/>
              <a:t>最后一</a:t>
            </a:r>
            <a:r>
              <a:rPr lang="zh-CN" altLang="en-US" dirty="0" smtClean="0"/>
              <a:t>个程序，服务器端存有一个文件，里面的值形如：</a:t>
            </a:r>
            <a:endParaRPr lang="en-US" altLang="zh-CN" dirty="0" smtClean="0"/>
          </a:p>
          <a:p>
            <a:r>
              <a:rPr lang="en-US" altLang="zh-CN" dirty="0" smtClean="0"/>
              <a:t>flag{XXXX}</a:t>
            </a:r>
          </a:p>
          <a:p>
            <a:r>
              <a:rPr lang="zh-CN" altLang="en-US" dirty="0" smtClean="0"/>
              <a:t>请尽量去找到这个值吧，但是找不到也没关系。。每个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都是有分的，请在实验报告中阐明自己做到了哪一步、每一步的端口号（甚至最后的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值）、每一步的详细思路（包括错误的）以及最后的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代码（之后会讲到）。</a:t>
            </a:r>
            <a:endParaRPr lang="en-US" altLang="zh-CN" dirty="0" smtClean="0"/>
          </a:p>
          <a:p>
            <a:r>
              <a:rPr lang="zh-CN" altLang="en-US" dirty="0" smtClean="0"/>
              <a:t>之后还有两道可以想想看的思考题（第二题挺</a:t>
            </a:r>
            <a:r>
              <a:rPr lang="en-US" altLang="zh-CN" dirty="0"/>
              <a:t>T</a:t>
            </a:r>
            <a:r>
              <a:rPr lang="en-US" altLang="zh-CN" dirty="0" smtClean="0"/>
              <a:t>rick</a:t>
            </a:r>
            <a:r>
              <a:rPr lang="zh-CN" altLang="en-US" dirty="0" smtClean="0"/>
              <a:t>的）。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5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漏洞？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1" y="1690688"/>
            <a:ext cx="2753109" cy="205768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68" y="4165350"/>
            <a:ext cx="3622009" cy="2335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98" y="2021666"/>
            <a:ext cx="4996302" cy="21436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73783" y="4924697"/>
            <a:ext cx="5799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Printf</a:t>
            </a:r>
            <a:r>
              <a:rPr lang="zh-CN" altLang="en-US" dirty="0" smtClean="0"/>
              <a:t>函数先读入格式化字符串，然后就会直接从运行栈栈顶，取参数（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位中，前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个参数是存放在寄存器中的（因为寄存器太多了，随便用）。</a:t>
            </a:r>
            <a:endParaRPr lang="en-US" altLang="zh-CN" dirty="0" smtClean="0"/>
          </a:p>
          <a:p>
            <a:r>
              <a:rPr lang="zh-CN" altLang="en-US" dirty="0" smtClean="0"/>
              <a:t>之后才是存放在栈中的。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一直在说，前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个参数在寄存器上，那么分别在哪个寄存器里呢？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提示：你可以去看看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怎么写的，也可以尝试着在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中去实际用用。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如果格式化字符串不在栈上怎么办呢？是否还能实现相同的</a:t>
            </a:r>
            <a:r>
              <a:rPr lang="zh-CN" altLang="en-US" smtClean="0"/>
              <a:t>攻击？要实现这样的攻击，是否需要满足什么额外的特征条件？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提示，想一想</a:t>
            </a:r>
            <a:r>
              <a:rPr lang="en-US" altLang="zh-CN" dirty="0" smtClean="0"/>
              <a:t>%n</a:t>
            </a:r>
            <a:r>
              <a:rPr lang="zh-CN" altLang="en-US" dirty="0" smtClean="0"/>
              <a:t>的实际攻击原理，看看栈上是否有可能有可以利用的东西，因此，要实现这样的攻击，需要满足什么额外的条件？</a:t>
            </a:r>
            <a:endParaRPr lang="en-US" altLang="zh-CN" dirty="0" smtClean="0"/>
          </a:p>
          <a:p>
            <a:r>
              <a:rPr lang="zh-CN" altLang="en-US" dirty="0" smtClean="0"/>
              <a:t>思考题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，建议在完成实验之后再思考。（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就无所谓了）</a:t>
            </a:r>
            <a:endParaRPr lang="en-US" altLang="zh-CN" dirty="0" smtClean="0"/>
          </a:p>
          <a:p>
            <a:r>
              <a:rPr lang="zh-CN" altLang="en-US" dirty="0" smtClean="0"/>
              <a:t>如果对思考题有想法的同学，可以附加在实验报告中。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工具推荐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工具推荐：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Pwndbg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的插件，用来优化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的使用体验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Pwntools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python2.7</a:t>
            </a:r>
            <a:r>
              <a:rPr lang="zh-CN" altLang="en-US" dirty="0" smtClean="0"/>
              <a:t>的包（对，你没有看错，都</a:t>
            </a:r>
            <a:r>
              <a:rPr lang="en-US" altLang="zh-CN" dirty="0" smtClean="0"/>
              <a:t>8102</a:t>
            </a:r>
            <a:r>
              <a:rPr lang="zh-CN" altLang="en-US" dirty="0" smtClean="0"/>
              <a:t>年了，还有不支持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的包）。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在本次实验中主要用于代替键盘进行不可见字符的输入输出，直接与远端服务器进行数据传输，以及用来将任意的数据构造成对应的字符串（</a:t>
            </a:r>
            <a:r>
              <a:rPr lang="en-US" altLang="zh-CN" dirty="0" smtClean="0"/>
              <a:t>p64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02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wndbg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https:</a:t>
            </a:r>
            <a:r>
              <a:rPr lang="en-US" altLang="zh-CN" i="1" dirty="0"/>
              <a:t>//github.com/pwndbg/pwndbg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pwndbg</a:t>
            </a:r>
            <a:endParaRPr lang="en-US" altLang="zh-CN" dirty="0"/>
          </a:p>
          <a:p>
            <a:r>
              <a:rPr lang="en-US" altLang="zh-CN" dirty="0"/>
              <a:t>./setup.sh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wndbg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的使用不再赘述，</a:t>
            </a:r>
            <a:r>
              <a:rPr lang="en-US" altLang="zh-CN" dirty="0" smtClean="0"/>
              <a:t>lab 2 </a:t>
            </a:r>
            <a:r>
              <a:rPr lang="zh-CN" altLang="en-US" dirty="0" smtClean="0"/>
              <a:t>应该用到了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disassemble main # </a:t>
            </a:r>
            <a:r>
              <a:rPr lang="zh-CN" altLang="en-US" dirty="0" smtClean="0"/>
              <a:t>查看某部分的汇编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stack n # </a:t>
            </a:r>
            <a:r>
              <a:rPr lang="zh-CN" altLang="en-US" dirty="0" smtClean="0"/>
              <a:t>查看栈的最低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# continue</a:t>
            </a:r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en-US" dirty="0" smtClean="0"/>
              <a:t>在程序运行中</a:t>
            </a:r>
            <a:r>
              <a:rPr lang="en-US" altLang="zh-CN" dirty="0" smtClean="0"/>
              <a:t>ctrl-c</a:t>
            </a:r>
            <a:r>
              <a:rPr lang="zh-CN" altLang="en-US" dirty="0" smtClean="0"/>
              <a:t>，直接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回来。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2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43" y="107252"/>
            <a:ext cx="8043185" cy="65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65" y="480401"/>
            <a:ext cx="9451473" cy="5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Pwntools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，但请确定其安装了</a:t>
            </a:r>
            <a:r>
              <a:rPr lang="en-US" altLang="zh-CN" dirty="0" smtClean="0"/>
              <a:t>pip</a:t>
            </a:r>
            <a:r>
              <a:rPr lang="zh-CN" altLang="en-US" dirty="0"/>
              <a:t>。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的安装方法，请学会使用</a:t>
            </a:r>
            <a:r>
              <a:rPr lang="zh-CN" altLang="en-US" dirty="0"/>
              <a:t>搜索引擎</a:t>
            </a:r>
            <a:r>
              <a:rPr lang="zh-CN" altLang="en-US" dirty="0" smtClean="0"/>
              <a:t>。（如果你安装了</a:t>
            </a:r>
            <a:r>
              <a:rPr lang="en-US" altLang="zh-CN" dirty="0" err="1" smtClean="0"/>
              <a:t>pwndbg</a:t>
            </a:r>
            <a:r>
              <a:rPr lang="zh-CN" altLang="en-US" dirty="0" smtClean="0"/>
              <a:t>，应该会自动更新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ip install </a:t>
            </a:r>
            <a:r>
              <a:rPr lang="en-US" altLang="zh-CN" dirty="0" err="1" smtClean="0"/>
              <a:t>pwntools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8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Pwntools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pwn</a:t>
            </a:r>
            <a:r>
              <a:rPr lang="en-US" altLang="zh-CN" dirty="0" smtClean="0"/>
              <a:t> import *</a:t>
            </a:r>
          </a:p>
          <a:p>
            <a:r>
              <a:rPr lang="en-US" altLang="zh-CN" dirty="0" smtClean="0"/>
              <a:t>p=process(“./client”) #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en-US" altLang="zh-CN" dirty="0" smtClean="0"/>
              <a:t>p=remote(“IP </a:t>
            </a:r>
            <a:r>
              <a:rPr lang="en-US" altLang="zh-CN" dirty="0" err="1" smtClean="0"/>
              <a:t>Address”,”PORT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 smtClean="0"/>
              <a:t>p=remote(“212.64.2.70”,”1313”) #</a:t>
            </a:r>
            <a:r>
              <a:rPr lang="zh-CN" altLang="en-US" dirty="0" smtClean="0"/>
              <a:t>等价于：</a:t>
            </a:r>
            <a:r>
              <a:rPr lang="en-US" altLang="zh-CN" dirty="0" err="1" smtClean="0"/>
              <a:t>nc</a:t>
            </a:r>
            <a:r>
              <a:rPr lang="en-US" altLang="zh-CN" dirty="0" smtClean="0"/>
              <a:t> 212.64.2.70 1313</a:t>
            </a:r>
          </a:p>
          <a:p>
            <a:r>
              <a:rPr lang="en-US" altLang="zh-CN" dirty="0" smtClean="0"/>
              <a:t>context(arch=“i686”,os=“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log_level</a:t>
            </a:r>
            <a:r>
              <a:rPr lang="en-US" altLang="zh-CN" dirty="0" smtClean="0"/>
              <a:t>=“debug”)#</a:t>
            </a:r>
            <a:r>
              <a:rPr lang="zh-CN" altLang="en-US" dirty="0" smtClean="0"/>
              <a:t>告知环境</a:t>
            </a:r>
            <a:endParaRPr lang="en-US" altLang="zh-CN" dirty="0" smtClean="0"/>
          </a:p>
          <a:p>
            <a:r>
              <a:rPr lang="en-US" altLang="zh-CN" dirty="0" err="1" smtClean="0"/>
              <a:t>p.recvline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接受一行，相当于从程序</a:t>
            </a:r>
            <a:r>
              <a:rPr lang="en-US" altLang="zh-CN" dirty="0" smtClean="0"/>
              <a:t>input</a:t>
            </a:r>
          </a:p>
          <a:p>
            <a:r>
              <a:rPr lang="en-US" altLang="zh-CN" dirty="0" err="1" smtClean="0"/>
              <a:t>p.sendline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发送一行，相当于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到程序</a:t>
            </a:r>
            <a:endParaRPr lang="en-US" altLang="zh-CN" dirty="0" smtClean="0"/>
          </a:p>
          <a:p>
            <a:r>
              <a:rPr lang="en-US" altLang="zh-CN" dirty="0" err="1" smtClean="0"/>
              <a:t>p.recvlines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numlines</a:t>
            </a:r>
            <a:r>
              <a:rPr lang="en-US" altLang="zh-CN" dirty="0" smtClean="0"/>
              <a:t>=n) #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行，常用于忽略掉某些提示行。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7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Pwntools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p.interactive</a:t>
            </a:r>
            <a:r>
              <a:rPr lang="en-US" altLang="zh-CN" dirty="0" smtClean="0"/>
              <a:t>()#</a:t>
            </a:r>
            <a:r>
              <a:rPr lang="zh-CN" altLang="en-US" dirty="0" smtClean="0"/>
              <a:t>从机器交互中退出来，返还给人类。此时键盘和屏幕重新变成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(s,16)# built-in</a:t>
            </a:r>
            <a:r>
              <a:rPr lang="zh-CN" altLang="en-US" dirty="0" smtClean="0"/>
              <a:t>的函数，用于将字符串（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进制表示）转化为数。如：“</a:t>
            </a:r>
            <a:r>
              <a:rPr lang="en-US" altLang="zh-CN" dirty="0" smtClean="0"/>
              <a:t>0x10</a:t>
            </a:r>
            <a:r>
              <a:rPr lang="zh-CN" altLang="en-US" dirty="0" smtClean="0"/>
              <a:t>”变成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hex(a)#built-in</a:t>
            </a:r>
            <a:r>
              <a:rPr lang="zh-CN" altLang="en-US" dirty="0" smtClean="0"/>
              <a:t>的函数，用于将数变成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进制字符串。</a:t>
            </a:r>
            <a:endParaRPr lang="en-US" altLang="zh-CN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(a)#built-in</a:t>
            </a:r>
            <a:r>
              <a:rPr lang="zh-CN" altLang="en-US" dirty="0" smtClean="0"/>
              <a:t>的函数，用于将数变成字符串。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(s)#built-in</a:t>
            </a:r>
            <a:r>
              <a:rPr lang="zh-CN" altLang="en-US" dirty="0" smtClean="0"/>
              <a:t>的函数，用于将字符串变成数。</a:t>
            </a:r>
            <a:endParaRPr lang="en-US" altLang="zh-CN" dirty="0" smtClean="0"/>
          </a:p>
          <a:p>
            <a:r>
              <a:rPr lang="en-US" altLang="zh-CN" dirty="0" smtClean="0"/>
              <a:t>p64(a)#</a:t>
            </a:r>
            <a:r>
              <a:rPr lang="zh-CN" altLang="en-US" dirty="0" smtClean="0"/>
              <a:t>将构造等同于数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的字符串。如</a:t>
            </a:r>
            <a:r>
              <a:rPr lang="en-US" altLang="zh-CN" dirty="0" smtClean="0"/>
              <a:t>0x70243125</a:t>
            </a:r>
            <a:r>
              <a:rPr lang="zh-CN" altLang="en-US" dirty="0" smtClean="0"/>
              <a:t>转化为“</a:t>
            </a:r>
            <a:r>
              <a:rPr lang="en-US" altLang="zh-CN" dirty="0"/>
              <a:t>%1$p\x00\x00\x00\x00</a:t>
            </a:r>
            <a:r>
              <a:rPr lang="zh-CN" altLang="en-US" dirty="0" smtClean="0"/>
              <a:t>”。如果只需要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位，则用</a:t>
            </a:r>
            <a:r>
              <a:rPr lang="en-US" altLang="zh-CN" dirty="0" smtClean="0"/>
              <a:t>p32</a:t>
            </a:r>
            <a:r>
              <a:rPr lang="zh-CN" altLang="en-US" dirty="0" smtClean="0"/>
              <a:t>，同理</a:t>
            </a:r>
            <a:r>
              <a:rPr lang="en-US" altLang="zh-CN" dirty="0" smtClean="0"/>
              <a:t>p16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p8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64(s)#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反构造成数，是</a:t>
            </a:r>
            <a:r>
              <a:rPr lang="en-US" altLang="zh-CN" dirty="0" smtClean="0"/>
              <a:t>p64</a:t>
            </a:r>
            <a:r>
              <a:rPr lang="zh-CN" altLang="en-US" dirty="0" smtClean="0"/>
              <a:t>的反函数。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29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怎么利用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漏洞呢？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条件：必须可控格式化字符串，即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的第一个参数，你能控制。如之前的例子就是，直接使用读入作为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第一个参数。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利用：最初步的利用，就是说使用</a:t>
            </a:r>
            <a:r>
              <a:rPr lang="en-US" altLang="zh-CN" dirty="0" smtClean="0"/>
              <a:t>%d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%p</a:t>
            </a:r>
            <a:r>
              <a:rPr lang="zh-CN" altLang="en-US" dirty="0" smtClean="0"/>
              <a:t>。来让其泄露栈上的地址。但是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实际上还有更多有趣的格式化字符串符号。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6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论重度拖延症患者的死因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点钟才写完这个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，我快要猝死了。</a:t>
            </a:r>
            <a:endParaRPr lang="en-US" altLang="zh-CN" dirty="0" smtClean="0"/>
          </a:p>
          <a:p>
            <a:r>
              <a:rPr lang="zh-CN" altLang="en-US" dirty="0" smtClean="0"/>
              <a:t>真的不要养成拖延的坏习惯。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要死了。。</a:t>
            </a:r>
            <a:endParaRPr lang="en-US" altLang="zh-CN" dirty="0" smtClean="0"/>
          </a:p>
          <a:p>
            <a:r>
              <a:rPr lang="zh-CN" altLang="en-US" dirty="0" smtClean="0"/>
              <a:t>爆炸吧。。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lab</a:t>
            </a:r>
            <a:r>
              <a:rPr lang="zh-CN" altLang="en-US" dirty="0" smtClean="0"/>
              <a:t>还没开始写，周五就要交。。。</a:t>
            </a:r>
            <a:endParaRPr lang="en-US" altLang="zh-CN" dirty="0" smtClean="0"/>
          </a:p>
          <a:p>
            <a:r>
              <a:rPr lang="zh-CN" altLang="en-US" dirty="0" smtClean="0"/>
              <a:t>爆炸吧。。</a:t>
            </a:r>
            <a:endParaRPr lang="en-US" altLang="zh-CN" dirty="0" smtClean="0"/>
          </a:p>
          <a:p>
            <a:r>
              <a:rPr lang="zh-CN" altLang="en-US" dirty="0"/>
              <a:t>炸</a:t>
            </a:r>
            <a:r>
              <a:rPr lang="zh-CN" altLang="en-US" dirty="0" smtClean="0"/>
              <a:t>吧。。</a:t>
            </a:r>
            <a:endParaRPr lang="en-US" altLang="zh-CN" dirty="0" smtClean="0"/>
          </a:p>
          <a:p>
            <a:r>
              <a:rPr lang="zh-CN" altLang="en-US" dirty="0" smtClean="0"/>
              <a:t>吧。。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23" y="2571018"/>
            <a:ext cx="2998177" cy="14241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84" y="2210533"/>
            <a:ext cx="2998177" cy="14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详细介绍可以参见：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https://www.jianshu.com/p/fdb537c40a9d</a:t>
            </a:r>
            <a:endParaRPr lang="en-US" altLang="zh-CN" dirty="0" smtClean="0"/>
          </a:p>
          <a:p>
            <a:r>
              <a:rPr lang="zh-CN" altLang="en-US" dirty="0" smtClean="0"/>
              <a:t>我们只讲用得到的部分。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smtClean="0"/>
              <a:t>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参数部分：应当形如：</a:t>
            </a:r>
            <a:r>
              <a:rPr lang="en-US" altLang="zh-CN" dirty="0" smtClean="0"/>
              <a:t>K$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是一个数字，表示使用第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个参数。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字段为 </a:t>
            </a:r>
            <a:r>
              <a:rPr lang="en-US" altLang="zh-CN" dirty="0"/>
              <a:t>POSIX </a:t>
            </a:r>
            <a:r>
              <a:rPr lang="zh-CN" altLang="en-US" dirty="0"/>
              <a:t>扩展功能，非 </a:t>
            </a:r>
            <a:r>
              <a:rPr lang="en-US" altLang="zh-CN" dirty="0"/>
              <a:t>C99 </a:t>
            </a:r>
            <a:r>
              <a:rPr lang="zh-CN" altLang="en-US" dirty="0"/>
              <a:t>标准定义</a:t>
            </a:r>
            <a:r>
              <a:rPr lang="zh-CN" altLang="en-US" dirty="0" smtClean="0"/>
              <a:t>。请使用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99" y="3801290"/>
            <a:ext cx="4742524" cy="2024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90" y="3888921"/>
            <a:ext cx="2921342" cy="18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/>
              <a:t>$</a:t>
            </a:r>
            <a:r>
              <a:rPr lang="en-US" altLang="zh-CN" dirty="0" smtClean="0"/>
              <a:t>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>
                <a:solidFill>
                  <a:srgbClr val="FF0000"/>
                </a:solidFill>
              </a:rPr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宽度部分：直接就是一个整数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，表示至少要占的字符数，超出这个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的部分也会正常显示。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65" y="3870414"/>
            <a:ext cx="5253535" cy="13400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1" y="3680312"/>
            <a:ext cx="3626446" cy="17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精度部分：以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开头，形如</a:t>
            </a:r>
            <a:r>
              <a:rPr lang="en-US" altLang="zh-CN" dirty="0" smtClean="0"/>
              <a:t>.k</a:t>
            </a:r>
            <a:r>
              <a:rPr lang="zh-CN" altLang="en-US" dirty="0" smtClean="0"/>
              <a:t>形式。无需多讲。</a:t>
            </a:r>
            <a:endParaRPr lang="en-US" altLang="zh-CN" dirty="0" smtClean="0"/>
          </a:p>
          <a:p>
            <a:r>
              <a:rPr lang="zh-CN" altLang="en-US" dirty="0" smtClean="0"/>
              <a:t>实际上</a:t>
            </a:r>
            <a:r>
              <a:rPr lang="en-US" altLang="zh-CN" dirty="0" err="1" smtClean="0"/>
              <a:t>prinf</a:t>
            </a:r>
            <a:r>
              <a:rPr lang="zh-CN" altLang="en-US" dirty="0" smtClean="0"/>
              <a:t>总共至多出现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次数字。用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即可完全分开（标志部分有一个标志为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，表示用零填充，而宽度部分本不该有前导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，所以也并无歧义）。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0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%[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$][</a:t>
            </a:r>
            <a:r>
              <a:rPr lang="zh-CN" altLang="en-US" dirty="0" smtClean="0"/>
              <a:t>标志</a:t>
            </a:r>
            <a:r>
              <a:rPr lang="en-US" altLang="zh-CN" dirty="0" smtClean="0"/>
              <a:t>][</a:t>
            </a:r>
            <a:r>
              <a:rPr lang="zh-CN" altLang="en-US" dirty="0" smtClean="0"/>
              <a:t>宽度</a:t>
            </a:r>
            <a:r>
              <a:rPr lang="en-US" altLang="zh-CN" dirty="0" smtClean="0"/>
              <a:t>][.</a:t>
            </a:r>
            <a:r>
              <a:rPr lang="zh-CN" altLang="en-US" dirty="0" smtClean="0"/>
              <a:t>精度</a:t>
            </a:r>
            <a:r>
              <a:rPr lang="en-US" altLang="zh-CN" dirty="0" smtClean="0"/>
              <a:t>][</a:t>
            </a:r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331" cy="4351338"/>
          </a:xfrm>
        </p:spPr>
        <p:txBody>
          <a:bodyPr/>
          <a:lstStyle/>
          <a:p>
            <a:r>
              <a:rPr lang="zh-CN" altLang="en-US" dirty="0" smtClean="0"/>
              <a:t>长度部分（如图）：</a:t>
            </a:r>
            <a:endParaRPr lang="en-US" altLang="zh-CN" dirty="0" smtClean="0"/>
          </a:p>
          <a:p>
            <a:r>
              <a:rPr lang="zh-CN" altLang="en-US" dirty="0" smtClean="0"/>
              <a:t>我们所说的：将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型参数转成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型输出。</a:t>
            </a:r>
            <a:endParaRPr lang="en-US" altLang="zh-CN" dirty="0" smtClean="0"/>
          </a:p>
          <a:p>
            <a:r>
              <a:rPr lang="zh-CN" altLang="en-US" dirty="0" smtClean="0"/>
              <a:t>意思是传的参数实际上在栈上只占</a:t>
            </a:r>
            <a:r>
              <a:rPr lang="en-US" altLang="zh-CN" dirty="0" smtClean="0"/>
              <a:t>1byte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比如同样一个指针：</a:t>
            </a:r>
            <a:endParaRPr lang="en-US" altLang="zh-CN" dirty="0" smtClean="0"/>
          </a:p>
          <a:p>
            <a:r>
              <a:rPr lang="en-US" altLang="zh-CN" dirty="0" smtClean="0"/>
              <a:t>p=0x30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，就是指</a:t>
            </a:r>
            <a:r>
              <a:rPr lang="en-US" altLang="zh-CN" dirty="0" smtClean="0"/>
              <a:t>0x30~0x33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har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，就单指</a:t>
            </a:r>
            <a:r>
              <a:rPr lang="en-US" altLang="zh-CN" dirty="0" smtClean="0"/>
              <a:t>0x30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8156"/>
            <a:ext cx="52630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2503</Words>
  <Application>Microsoft Office PowerPoint</Application>
  <PresentationFormat>宽屏</PresentationFormat>
  <Paragraphs>205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Printf-Lab</vt:lpstr>
      <vt:lpstr>实验原理</vt:lpstr>
      <vt:lpstr>什么是Printf漏洞？</vt:lpstr>
      <vt:lpstr>怎么利用printf漏洞呢？</vt:lpstr>
      <vt:lpstr>Printf 格式化字符串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%[参数$][标志][宽度][.精度][长度]类型</vt:lpstr>
      <vt:lpstr>漏洞利用</vt:lpstr>
      <vt:lpstr>漏洞利用</vt:lpstr>
      <vt:lpstr>漏洞利用</vt:lpstr>
      <vt:lpstr>漏洞利用</vt:lpstr>
      <vt:lpstr>漏洞利用</vt:lpstr>
      <vt:lpstr>漏洞利用</vt:lpstr>
      <vt:lpstr>漏洞利用</vt:lpstr>
      <vt:lpstr>提示或注意</vt:lpstr>
      <vt:lpstr>实验框架</vt:lpstr>
      <vt:lpstr>框架缘由</vt:lpstr>
      <vt:lpstr>框架结构</vt:lpstr>
      <vt:lpstr>框架结构</vt:lpstr>
      <vt:lpstr>框架结构</vt:lpstr>
      <vt:lpstr>思考题</vt:lpstr>
      <vt:lpstr>工具推荐</vt:lpstr>
      <vt:lpstr>工具推荐：</vt:lpstr>
      <vt:lpstr>pwndbg的安装</vt:lpstr>
      <vt:lpstr>pwndbg的使用</vt:lpstr>
      <vt:lpstr>PowerPoint 演示文稿</vt:lpstr>
      <vt:lpstr>PowerPoint 演示文稿</vt:lpstr>
      <vt:lpstr>Pwntools的安装</vt:lpstr>
      <vt:lpstr>Pwntools的使用</vt:lpstr>
      <vt:lpstr>Pwntools的使用</vt:lpstr>
      <vt:lpstr>论重度拖延症患者的死因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36</cp:revision>
  <dcterms:created xsi:type="dcterms:W3CDTF">2018-10-17T12:30:36Z</dcterms:created>
  <dcterms:modified xsi:type="dcterms:W3CDTF">2018-10-17T20:30:02Z</dcterms:modified>
</cp:coreProperties>
</file>