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1" r:id="rId13"/>
    <p:sldId id="267" r:id="rId14"/>
    <p:sldId id="268" r:id="rId15"/>
    <p:sldId id="277" r:id="rId16"/>
    <p:sldId id="278" r:id="rId17"/>
    <p:sldId id="276" r:id="rId18"/>
    <p:sldId id="269" r:id="rId19"/>
    <p:sldId id="271" r:id="rId20"/>
    <p:sldId id="270" r:id="rId21"/>
    <p:sldId id="272" r:id="rId22"/>
    <p:sldId id="275" r:id="rId23"/>
    <p:sldId id="279" r:id="rId24"/>
    <p:sldId id="280" r:id="rId25"/>
    <p:sldId id="273" r:id="rId26"/>
    <p:sldId id="274" r:id="rId2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2" autoAdjust="0"/>
    <p:restoredTop sz="94660"/>
  </p:normalViewPr>
  <p:slideViewPr>
    <p:cSldViewPr snapToGrid="0">
      <p:cViewPr varScale="1">
        <p:scale>
          <a:sx n="67" d="100"/>
          <a:sy n="67" d="100"/>
        </p:scale>
        <p:origin x="494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35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AC140-366D-4F58-8FAC-B1F7E5687212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CE497-70C6-4813-A412-18EB9AB4D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37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635B-ED4E-44F5-8697-DF93755B46E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6246-0657-457C-BDBF-99E4FBFA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40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635B-ED4E-44F5-8697-DF93755B46E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6246-0657-457C-BDBF-99E4FBFA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93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635B-ED4E-44F5-8697-DF93755B46E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6246-0657-457C-BDBF-99E4FBFA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65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635B-ED4E-44F5-8697-DF93755B46E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6246-0657-457C-BDBF-99E4FBFA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8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635B-ED4E-44F5-8697-DF93755B46E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6246-0657-457C-BDBF-99E4FBFA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2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635B-ED4E-44F5-8697-DF93755B46E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6246-0657-457C-BDBF-99E4FBFA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03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635B-ED4E-44F5-8697-DF93755B46E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6246-0657-457C-BDBF-99E4FBFA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9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635B-ED4E-44F5-8697-DF93755B46E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6246-0657-457C-BDBF-99E4FBFA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4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635B-ED4E-44F5-8697-DF93755B46E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6246-0657-457C-BDBF-99E4FBFA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030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635B-ED4E-44F5-8697-DF93755B46E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6246-0657-457C-BDBF-99E4FBFA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3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635B-ED4E-44F5-8697-DF93755B46E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36246-0657-457C-BDBF-99E4FBFA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3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5635B-ED4E-44F5-8697-DF93755B46ED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36246-0657-457C-BDBF-99E4FBFAB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5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9331" y="278503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700"/>
              <a:t>Linear </a:t>
            </a:r>
            <a:r>
              <a:rPr lang="en-US" sz="6700" dirty="0"/>
              <a:t>Programming I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David Woodruff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323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Modeling Network Flow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1450596"/>
            <a:ext cx="7658100" cy="2295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32" y="3902905"/>
            <a:ext cx="10994812" cy="2083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73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393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Min Cost Max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2540" y="1569493"/>
                <a:ext cx="11353800" cy="52885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Edge (</a:t>
                </a:r>
                <a:r>
                  <a:rPr lang="en-US" dirty="0" err="1"/>
                  <a:t>u,v</a:t>
                </a:r>
                <a:r>
                  <a:rPr lang="en-US" dirty="0"/>
                  <a:t>) has a capacity c(</a:t>
                </a:r>
                <a:r>
                  <a:rPr lang="en-US" dirty="0" err="1"/>
                  <a:t>u,v</a:t>
                </a:r>
                <a:r>
                  <a:rPr lang="en-US" dirty="0"/>
                  <a:t>) and a cost w(</a:t>
                </a:r>
                <a:r>
                  <a:rPr lang="en-US" dirty="0" err="1"/>
                  <a:t>u,v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Find a max s-t flow of least total cost, where the cost of flow f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uv</m:t>
                              </m:r>
                            </m:sub>
                          </m:sSub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How to solve this?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Solution 1: </a:t>
                </a:r>
                <a:r>
                  <a:rPr lang="en-US" dirty="0"/>
                  <a:t>Solve for a maximum flow f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Add a constraint that flow must equal the flow of f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u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uv</m:t>
                            </m:r>
                          </m:sub>
                        </m:sSub>
                      </m:e>
                    </m:nary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also subject to original constraints</a:t>
                </a: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Solution 2: </a:t>
                </a:r>
                <a:r>
                  <a:rPr lang="en-US" dirty="0"/>
                  <a:t>Add an edge (</a:t>
                </a:r>
                <a:r>
                  <a:rPr lang="en-US" dirty="0" err="1"/>
                  <a:t>t,s</a:t>
                </a:r>
                <a:r>
                  <a:rPr lang="en-US" dirty="0"/>
                  <a:t>) of infinite capacity and very negative cost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2060"/>
                    </a:solidFill>
                  </a:rPr>
                  <a:t>                       </a:t>
                </a:r>
                <a:r>
                  <a:rPr lang="en-US" dirty="0"/>
                  <a:t>Minimizing cost automatically maximizes flow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2540" y="1569493"/>
                <a:ext cx="11353800" cy="5288507"/>
              </a:xfrm>
              <a:blipFill>
                <a:blip r:embed="rId2"/>
                <a:stretch>
                  <a:fillRect l="-966" t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050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Min Cost Max Flow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3048769"/>
            <a:ext cx="7658100" cy="2295525"/>
          </a:xfrm>
          <a:prstGeom prst="rect">
            <a:avLst/>
          </a:prstGeom>
        </p:spPr>
      </p:pic>
      <p:sp>
        <p:nvSpPr>
          <p:cNvPr id="7" name="Freeform 6"/>
          <p:cNvSpPr/>
          <p:nvPr/>
        </p:nvSpPr>
        <p:spPr>
          <a:xfrm>
            <a:off x="3133632" y="4233121"/>
            <a:ext cx="4938027" cy="1890334"/>
          </a:xfrm>
          <a:custGeom>
            <a:avLst/>
            <a:gdLst>
              <a:gd name="connsiteX0" fmla="*/ 4938027 w 4938027"/>
              <a:gd name="connsiteY0" fmla="*/ 194538 h 1890334"/>
              <a:gd name="connsiteX1" fmla="*/ 4921402 w 4938027"/>
              <a:gd name="connsiteY1" fmla="*/ 776429 h 1890334"/>
              <a:gd name="connsiteX2" fmla="*/ 4879838 w 4938027"/>
              <a:gd name="connsiteY2" fmla="*/ 959309 h 1890334"/>
              <a:gd name="connsiteX3" fmla="*/ 4838274 w 4938027"/>
              <a:gd name="connsiteY3" fmla="*/ 1100625 h 1890334"/>
              <a:gd name="connsiteX4" fmla="*/ 4813336 w 4938027"/>
              <a:gd name="connsiteY4" fmla="*/ 1150501 h 1890334"/>
              <a:gd name="connsiteX5" fmla="*/ 4780085 w 4938027"/>
              <a:gd name="connsiteY5" fmla="*/ 1241941 h 1890334"/>
              <a:gd name="connsiteX6" fmla="*/ 4713583 w 4938027"/>
              <a:gd name="connsiteY6" fmla="*/ 1341694 h 1890334"/>
              <a:gd name="connsiteX7" fmla="*/ 4696958 w 4938027"/>
              <a:gd name="connsiteY7" fmla="*/ 1374945 h 1890334"/>
              <a:gd name="connsiteX8" fmla="*/ 4613831 w 4938027"/>
              <a:gd name="connsiteY8" fmla="*/ 1441447 h 1890334"/>
              <a:gd name="connsiteX9" fmla="*/ 4539016 w 4938027"/>
              <a:gd name="connsiteY9" fmla="*/ 1507949 h 1890334"/>
              <a:gd name="connsiteX10" fmla="*/ 4455889 w 4938027"/>
              <a:gd name="connsiteY10" fmla="*/ 1549512 h 1890334"/>
              <a:gd name="connsiteX11" fmla="*/ 4381074 w 4938027"/>
              <a:gd name="connsiteY11" fmla="*/ 1591076 h 1890334"/>
              <a:gd name="connsiteX12" fmla="*/ 4314572 w 4938027"/>
              <a:gd name="connsiteY12" fmla="*/ 1632640 h 1890334"/>
              <a:gd name="connsiteX13" fmla="*/ 4214820 w 4938027"/>
              <a:gd name="connsiteY13" fmla="*/ 1674203 h 1890334"/>
              <a:gd name="connsiteX14" fmla="*/ 4081816 w 4938027"/>
              <a:gd name="connsiteY14" fmla="*/ 1740705 h 1890334"/>
              <a:gd name="connsiteX15" fmla="*/ 3923874 w 4938027"/>
              <a:gd name="connsiteY15" fmla="*/ 1765643 h 1890334"/>
              <a:gd name="connsiteX16" fmla="*/ 3666180 w 4938027"/>
              <a:gd name="connsiteY16" fmla="*/ 1790581 h 1890334"/>
              <a:gd name="connsiteX17" fmla="*/ 3466674 w 4938027"/>
              <a:gd name="connsiteY17" fmla="*/ 1815520 h 1890334"/>
              <a:gd name="connsiteX18" fmla="*/ 3366922 w 4938027"/>
              <a:gd name="connsiteY18" fmla="*/ 1832145 h 1890334"/>
              <a:gd name="connsiteX19" fmla="*/ 3300420 w 4938027"/>
              <a:gd name="connsiteY19" fmla="*/ 1840458 h 1890334"/>
              <a:gd name="connsiteX20" fmla="*/ 3192354 w 4938027"/>
              <a:gd name="connsiteY20" fmla="*/ 1857083 h 1890334"/>
              <a:gd name="connsiteX21" fmla="*/ 3084289 w 4938027"/>
              <a:gd name="connsiteY21" fmla="*/ 1865396 h 1890334"/>
              <a:gd name="connsiteX22" fmla="*/ 2818282 w 4938027"/>
              <a:gd name="connsiteY22" fmla="*/ 1890334 h 1890334"/>
              <a:gd name="connsiteX23" fmla="*/ 2036885 w 4938027"/>
              <a:gd name="connsiteY23" fmla="*/ 1873709 h 1890334"/>
              <a:gd name="connsiteX24" fmla="*/ 1878943 w 4938027"/>
              <a:gd name="connsiteY24" fmla="*/ 1848771 h 1890334"/>
              <a:gd name="connsiteX25" fmla="*/ 1737627 w 4938027"/>
              <a:gd name="connsiteY25" fmla="*/ 1832145 h 1890334"/>
              <a:gd name="connsiteX26" fmla="*/ 1654500 w 4938027"/>
              <a:gd name="connsiteY26" fmla="*/ 1823832 h 1890334"/>
              <a:gd name="connsiteX27" fmla="*/ 1571372 w 4938027"/>
              <a:gd name="connsiteY27" fmla="*/ 1807207 h 1890334"/>
              <a:gd name="connsiteX28" fmla="*/ 1346929 w 4938027"/>
              <a:gd name="connsiteY28" fmla="*/ 1782269 h 1890334"/>
              <a:gd name="connsiteX29" fmla="*/ 1247176 w 4938027"/>
              <a:gd name="connsiteY29" fmla="*/ 1765643 h 1890334"/>
              <a:gd name="connsiteX30" fmla="*/ 1164049 w 4938027"/>
              <a:gd name="connsiteY30" fmla="*/ 1749018 h 1890334"/>
              <a:gd name="connsiteX31" fmla="*/ 1064296 w 4938027"/>
              <a:gd name="connsiteY31" fmla="*/ 1740705 h 1890334"/>
              <a:gd name="connsiteX32" fmla="*/ 964543 w 4938027"/>
              <a:gd name="connsiteY32" fmla="*/ 1707454 h 1890334"/>
              <a:gd name="connsiteX33" fmla="*/ 864791 w 4938027"/>
              <a:gd name="connsiteY33" fmla="*/ 1682516 h 1890334"/>
              <a:gd name="connsiteX34" fmla="*/ 723474 w 4938027"/>
              <a:gd name="connsiteY34" fmla="*/ 1632640 h 1890334"/>
              <a:gd name="connsiteX35" fmla="*/ 590471 w 4938027"/>
              <a:gd name="connsiteY35" fmla="*/ 1591076 h 1890334"/>
              <a:gd name="connsiteX36" fmla="*/ 499031 w 4938027"/>
              <a:gd name="connsiteY36" fmla="*/ 1532887 h 1890334"/>
              <a:gd name="connsiteX37" fmla="*/ 415903 w 4938027"/>
              <a:gd name="connsiteY37" fmla="*/ 1483011 h 1890334"/>
              <a:gd name="connsiteX38" fmla="*/ 282900 w 4938027"/>
              <a:gd name="connsiteY38" fmla="*/ 1399883 h 1890334"/>
              <a:gd name="connsiteX39" fmla="*/ 208085 w 4938027"/>
              <a:gd name="connsiteY39" fmla="*/ 1358320 h 1890334"/>
              <a:gd name="connsiteX40" fmla="*/ 191460 w 4938027"/>
              <a:gd name="connsiteY40" fmla="*/ 1341694 h 1890334"/>
              <a:gd name="connsiteX41" fmla="*/ 91707 w 4938027"/>
              <a:gd name="connsiteY41" fmla="*/ 1258567 h 1890334"/>
              <a:gd name="connsiteX42" fmla="*/ 66769 w 4938027"/>
              <a:gd name="connsiteY42" fmla="*/ 1208691 h 1890334"/>
              <a:gd name="connsiteX43" fmla="*/ 25205 w 4938027"/>
              <a:gd name="connsiteY43" fmla="*/ 1158814 h 1890334"/>
              <a:gd name="connsiteX44" fmla="*/ 267 w 4938027"/>
              <a:gd name="connsiteY44" fmla="*/ 967621 h 1890334"/>
              <a:gd name="connsiteX45" fmla="*/ 8580 w 4938027"/>
              <a:gd name="connsiteY45" fmla="*/ 726552 h 1890334"/>
              <a:gd name="connsiteX46" fmla="*/ 16892 w 4938027"/>
              <a:gd name="connsiteY46" fmla="*/ 3345 h 1890334"/>
              <a:gd name="connsiteX47" fmla="*/ 16892 w 4938027"/>
              <a:gd name="connsiteY47" fmla="*/ 53221 h 1890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4938027" h="1890334">
                <a:moveTo>
                  <a:pt x="4938027" y="194538"/>
                </a:moveTo>
                <a:cubicBezTo>
                  <a:pt x="4932485" y="388502"/>
                  <a:pt x="4936124" y="582945"/>
                  <a:pt x="4921402" y="776429"/>
                </a:cubicBezTo>
                <a:cubicBezTo>
                  <a:pt x="4916659" y="838763"/>
                  <a:pt x="4893608" y="898330"/>
                  <a:pt x="4879838" y="959309"/>
                </a:cubicBezTo>
                <a:cubicBezTo>
                  <a:pt x="4863157" y="1033183"/>
                  <a:pt x="4867474" y="1032492"/>
                  <a:pt x="4838274" y="1100625"/>
                </a:cubicBezTo>
                <a:cubicBezTo>
                  <a:pt x="4830952" y="1117710"/>
                  <a:pt x="4820239" y="1133243"/>
                  <a:pt x="4813336" y="1150501"/>
                </a:cubicBezTo>
                <a:cubicBezTo>
                  <a:pt x="4779358" y="1235445"/>
                  <a:pt x="4847475" y="1115583"/>
                  <a:pt x="4780085" y="1241941"/>
                </a:cubicBezTo>
                <a:cubicBezTo>
                  <a:pt x="4705754" y="1381313"/>
                  <a:pt x="4767682" y="1255136"/>
                  <a:pt x="4713583" y="1341694"/>
                </a:cubicBezTo>
                <a:cubicBezTo>
                  <a:pt x="4707015" y="1352202"/>
                  <a:pt x="4704393" y="1365031"/>
                  <a:pt x="4696958" y="1374945"/>
                </a:cubicBezTo>
                <a:cubicBezTo>
                  <a:pt x="4668136" y="1413374"/>
                  <a:pt x="4653092" y="1410911"/>
                  <a:pt x="4613831" y="1441447"/>
                </a:cubicBezTo>
                <a:cubicBezTo>
                  <a:pt x="4558702" y="1484325"/>
                  <a:pt x="4625329" y="1454004"/>
                  <a:pt x="4539016" y="1507949"/>
                </a:cubicBezTo>
                <a:cubicBezTo>
                  <a:pt x="4512745" y="1524368"/>
                  <a:pt x="4483303" y="1535083"/>
                  <a:pt x="4455889" y="1549512"/>
                </a:cubicBezTo>
                <a:cubicBezTo>
                  <a:pt x="4430644" y="1562799"/>
                  <a:pt x="4405664" y="1576611"/>
                  <a:pt x="4381074" y="1591076"/>
                </a:cubicBezTo>
                <a:cubicBezTo>
                  <a:pt x="4358542" y="1604330"/>
                  <a:pt x="4337953" y="1620949"/>
                  <a:pt x="4314572" y="1632640"/>
                </a:cubicBezTo>
                <a:cubicBezTo>
                  <a:pt x="4282353" y="1648749"/>
                  <a:pt x="4247492" y="1659034"/>
                  <a:pt x="4214820" y="1674203"/>
                </a:cubicBezTo>
                <a:cubicBezTo>
                  <a:pt x="4169862" y="1695076"/>
                  <a:pt x="4128840" y="1725030"/>
                  <a:pt x="4081816" y="1740705"/>
                </a:cubicBezTo>
                <a:cubicBezTo>
                  <a:pt x="3988296" y="1771880"/>
                  <a:pt x="4068729" y="1749548"/>
                  <a:pt x="3923874" y="1765643"/>
                </a:cubicBezTo>
                <a:cubicBezTo>
                  <a:pt x="3661754" y="1794767"/>
                  <a:pt x="3965863" y="1772954"/>
                  <a:pt x="3666180" y="1790581"/>
                </a:cubicBezTo>
                <a:cubicBezTo>
                  <a:pt x="3490357" y="1825746"/>
                  <a:pt x="3686327" y="1790175"/>
                  <a:pt x="3466674" y="1815520"/>
                </a:cubicBezTo>
                <a:cubicBezTo>
                  <a:pt x="3433187" y="1819384"/>
                  <a:pt x="3400258" y="1827145"/>
                  <a:pt x="3366922" y="1832145"/>
                </a:cubicBezTo>
                <a:cubicBezTo>
                  <a:pt x="3344829" y="1835459"/>
                  <a:pt x="3322535" y="1837299"/>
                  <a:pt x="3300420" y="1840458"/>
                </a:cubicBezTo>
                <a:cubicBezTo>
                  <a:pt x="3264341" y="1845612"/>
                  <a:pt x="3228560" y="1852905"/>
                  <a:pt x="3192354" y="1857083"/>
                </a:cubicBezTo>
                <a:cubicBezTo>
                  <a:pt x="3156464" y="1861224"/>
                  <a:pt x="3120211" y="1861547"/>
                  <a:pt x="3084289" y="1865396"/>
                </a:cubicBezTo>
                <a:cubicBezTo>
                  <a:pt x="2819893" y="1893724"/>
                  <a:pt x="3106037" y="1873407"/>
                  <a:pt x="2818282" y="1890334"/>
                </a:cubicBezTo>
                <a:lnTo>
                  <a:pt x="2036885" y="1873709"/>
                </a:lnTo>
                <a:cubicBezTo>
                  <a:pt x="1963201" y="1871563"/>
                  <a:pt x="1953773" y="1859857"/>
                  <a:pt x="1878943" y="1848771"/>
                </a:cubicBezTo>
                <a:cubicBezTo>
                  <a:pt x="1832025" y="1841820"/>
                  <a:pt x="1784767" y="1837383"/>
                  <a:pt x="1737627" y="1832145"/>
                </a:cubicBezTo>
                <a:cubicBezTo>
                  <a:pt x="1709950" y="1829070"/>
                  <a:pt x="1682039" y="1827963"/>
                  <a:pt x="1654500" y="1823832"/>
                </a:cubicBezTo>
                <a:cubicBezTo>
                  <a:pt x="1626555" y="1819640"/>
                  <a:pt x="1599275" y="1811672"/>
                  <a:pt x="1571372" y="1807207"/>
                </a:cubicBezTo>
                <a:cubicBezTo>
                  <a:pt x="1468467" y="1790742"/>
                  <a:pt x="1444815" y="1790425"/>
                  <a:pt x="1346929" y="1782269"/>
                </a:cubicBezTo>
                <a:lnTo>
                  <a:pt x="1247176" y="1765643"/>
                </a:lnTo>
                <a:cubicBezTo>
                  <a:pt x="1219374" y="1760588"/>
                  <a:pt x="1192048" y="1752836"/>
                  <a:pt x="1164049" y="1749018"/>
                </a:cubicBezTo>
                <a:cubicBezTo>
                  <a:pt x="1130989" y="1744510"/>
                  <a:pt x="1097547" y="1743476"/>
                  <a:pt x="1064296" y="1740705"/>
                </a:cubicBezTo>
                <a:cubicBezTo>
                  <a:pt x="1031045" y="1729621"/>
                  <a:pt x="998191" y="1717268"/>
                  <a:pt x="964543" y="1707454"/>
                </a:cubicBezTo>
                <a:cubicBezTo>
                  <a:pt x="931640" y="1697857"/>
                  <a:pt x="897525" y="1692675"/>
                  <a:pt x="864791" y="1682516"/>
                </a:cubicBezTo>
                <a:cubicBezTo>
                  <a:pt x="817082" y="1667710"/>
                  <a:pt x="771076" y="1647786"/>
                  <a:pt x="723474" y="1632640"/>
                </a:cubicBezTo>
                <a:cubicBezTo>
                  <a:pt x="636638" y="1605010"/>
                  <a:pt x="726109" y="1658895"/>
                  <a:pt x="590471" y="1591076"/>
                </a:cubicBezTo>
                <a:cubicBezTo>
                  <a:pt x="558157" y="1574919"/>
                  <a:pt x="529750" y="1551903"/>
                  <a:pt x="499031" y="1532887"/>
                </a:cubicBezTo>
                <a:cubicBezTo>
                  <a:pt x="471555" y="1515878"/>
                  <a:pt x="444806" y="1497462"/>
                  <a:pt x="415903" y="1483011"/>
                </a:cubicBezTo>
                <a:cubicBezTo>
                  <a:pt x="207938" y="1379027"/>
                  <a:pt x="430261" y="1498123"/>
                  <a:pt x="282900" y="1399883"/>
                </a:cubicBezTo>
                <a:cubicBezTo>
                  <a:pt x="259163" y="1384058"/>
                  <a:pt x="232153" y="1373636"/>
                  <a:pt x="208085" y="1358320"/>
                </a:cubicBezTo>
                <a:cubicBezTo>
                  <a:pt x="201473" y="1354112"/>
                  <a:pt x="197481" y="1346711"/>
                  <a:pt x="191460" y="1341694"/>
                </a:cubicBezTo>
                <a:cubicBezTo>
                  <a:pt x="133369" y="1293284"/>
                  <a:pt x="171348" y="1338208"/>
                  <a:pt x="91707" y="1258567"/>
                </a:cubicBezTo>
                <a:cubicBezTo>
                  <a:pt x="52470" y="1219330"/>
                  <a:pt x="93811" y="1249254"/>
                  <a:pt x="66769" y="1208691"/>
                </a:cubicBezTo>
                <a:cubicBezTo>
                  <a:pt x="54764" y="1190684"/>
                  <a:pt x="39060" y="1175440"/>
                  <a:pt x="25205" y="1158814"/>
                </a:cubicBezTo>
                <a:cubicBezTo>
                  <a:pt x="15289" y="1099319"/>
                  <a:pt x="1429" y="1021089"/>
                  <a:pt x="267" y="967621"/>
                </a:cubicBezTo>
                <a:cubicBezTo>
                  <a:pt x="-1480" y="887236"/>
                  <a:pt x="5809" y="806908"/>
                  <a:pt x="8580" y="726552"/>
                </a:cubicBezTo>
                <a:cubicBezTo>
                  <a:pt x="11351" y="485483"/>
                  <a:pt x="13916" y="244412"/>
                  <a:pt x="16892" y="3345"/>
                </a:cubicBezTo>
                <a:cubicBezTo>
                  <a:pt x="17097" y="-13279"/>
                  <a:pt x="16892" y="36596"/>
                  <a:pt x="16892" y="532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2975957" y="4286342"/>
            <a:ext cx="191193" cy="166255"/>
          </a:xfrm>
          <a:custGeom>
            <a:avLst/>
            <a:gdLst>
              <a:gd name="connsiteX0" fmla="*/ 191193 w 191193"/>
              <a:gd name="connsiteY0" fmla="*/ 0 h 166255"/>
              <a:gd name="connsiteX1" fmla="*/ 116378 w 191193"/>
              <a:gd name="connsiteY1" fmla="*/ 33251 h 166255"/>
              <a:gd name="connsiteX2" fmla="*/ 99753 w 191193"/>
              <a:gd name="connsiteY2" fmla="*/ 49877 h 166255"/>
              <a:gd name="connsiteX3" fmla="*/ 74815 w 191193"/>
              <a:gd name="connsiteY3" fmla="*/ 66502 h 166255"/>
              <a:gd name="connsiteX4" fmla="*/ 33251 w 191193"/>
              <a:gd name="connsiteY4" fmla="*/ 124691 h 166255"/>
              <a:gd name="connsiteX5" fmla="*/ 16626 w 191193"/>
              <a:gd name="connsiteY5" fmla="*/ 149630 h 166255"/>
              <a:gd name="connsiteX6" fmla="*/ 0 w 191193"/>
              <a:gd name="connsiteY6" fmla="*/ 166255 h 16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1193" h="166255">
                <a:moveTo>
                  <a:pt x="191193" y="0"/>
                </a:moveTo>
                <a:cubicBezTo>
                  <a:pt x="173198" y="7198"/>
                  <a:pt x="133848" y="21604"/>
                  <a:pt x="116378" y="33251"/>
                </a:cubicBezTo>
                <a:cubicBezTo>
                  <a:pt x="109857" y="37598"/>
                  <a:pt x="105873" y="44981"/>
                  <a:pt x="99753" y="49877"/>
                </a:cubicBezTo>
                <a:cubicBezTo>
                  <a:pt x="91952" y="56118"/>
                  <a:pt x="83128" y="60960"/>
                  <a:pt x="74815" y="66502"/>
                </a:cubicBezTo>
                <a:cubicBezTo>
                  <a:pt x="54192" y="128368"/>
                  <a:pt x="85851" y="45786"/>
                  <a:pt x="33251" y="124691"/>
                </a:cubicBezTo>
                <a:cubicBezTo>
                  <a:pt x="27709" y="133004"/>
                  <a:pt x="22867" y="141828"/>
                  <a:pt x="16626" y="149630"/>
                </a:cubicBezTo>
                <a:cubicBezTo>
                  <a:pt x="11730" y="155750"/>
                  <a:pt x="0" y="166255"/>
                  <a:pt x="0" y="16625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3150524" y="4302968"/>
            <a:ext cx="182880" cy="257694"/>
          </a:xfrm>
          <a:custGeom>
            <a:avLst/>
            <a:gdLst>
              <a:gd name="connsiteX0" fmla="*/ 0 w 182880"/>
              <a:gd name="connsiteY0" fmla="*/ 0 h 257694"/>
              <a:gd name="connsiteX1" fmla="*/ 33251 w 182880"/>
              <a:gd name="connsiteY1" fmla="*/ 58189 h 257694"/>
              <a:gd name="connsiteX2" fmla="*/ 49877 w 182880"/>
              <a:gd name="connsiteY2" fmla="*/ 74814 h 257694"/>
              <a:gd name="connsiteX3" fmla="*/ 58190 w 182880"/>
              <a:gd name="connsiteY3" fmla="*/ 99753 h 257694"/>
              <a:gd name="connsiteX4" fmla="*/ 91440 w 182880"/>
              <a:gd name="connsiteY4" fmla="*/ 149629 h 257694"/>
              <a:gd name="connsiteX5" fmla="*/ 124691 w 182880"/>
              <a:gd name="connsiteY5" fmla="*/ 182880 h 257694"/>
              <a:gd name="connsiteX6" fmla="*/ 157942 w 182880"/>
              <a:gd name="connsiteY6" fmla="*/ 224444 h 257694"/>
              <a:gd name="connsiteX7" fmla="*/ 182880 w 182880"/>
              <a:gd name="connsiteY7" fmla="*/ 257694 h 25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" h="257694">
                <a:moveTo>
                  <a:pt x="0" y="0"/>
                </a:moveTo>
                <a:cubicBezTo>
                  <a:pt x="11084" y="19396"/>
                  <a:pt x="20859" y="39601"/>
                  <a:pt x="33251" y="58189"/>
                </a:cubicBezTo>
                <a:cubicBezTo>
                  <a:pt x="37598" y="64710"/>
                  <a:pt x="45845" y="68094"/>
                  <a:pt x="49877" y="74814"/>
                </a:cubicBezTo>
                <a:cubicBezTo>
                  <a:pt x="54385" y="82328"/>
                  <a:pt x="53935" y="92093"/>
                  <a:pt x="58190" y="99753"/>
                </a:cubicBezTo>
                <a:cubicBezTo>
                  <a:pt x="67893" y="117220"/>
                  <a:pt x="77311" y="135500"/>
                  <a:pt x="91440" y="149629"/>
                </a:cubicBezTo>
                <a:cubicBezTo>
                  <a:pt x="102524" y="160713"/>
                  <a:pt x="115996" y="169838"/>
                  <a:pt x="124691" y="182880"/>
                </a:cubicBezTo>
                <a:cubicBezTo>
                  <a:pt x="145664" y="214339"/>
                  <a:pt x="134253" y="200753"/>
                  <a:pt x="157942" y="224444"/>
                </a:cubicBezTo>
                <a:cubicBezTo>
                  <a:pt x="168214" y="255260"/>
                  <a:pt x="158418" y="245464"/>
                  <a:pt x="182880" y="25769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61463" y="6123455"/>
                <a:ext cx="5148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1463" y="6123455"/>
                <a:ext cx="51488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369262" y="1556265"/>
                <a:ext cx="3055516" cy="1028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min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d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w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uv</m:t>
                              </m:r>
                            </m:sub>
                          </m:sSub>
                        </m:e>
                      </m:nary>
                      <m:r>
                        <a:rPr lang="en-US" sz="240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262" y="1556265"/>
                <a:ext cx="3055516" cy="10283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989261" y="6103805"/>
                <a:ext cx="18049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w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=−∞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261" y="6103805"/>
                <a:ext cx="1804981" cy="369332"/>
              </a:xfrm>
              <a:prstGeom prst="rect">
                <a:avLst/>
              </a:prstGeom>
              <a:blipFill>
                <a:blip r:embed="rId5"/>
                <a:stretch>
                  <a:fillRect l="-2027" r="-1689"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454044" y="3674225"/>
                <a:ext cx="19654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ct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dt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ts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044" y="3674225"/>
                <a:ext cx="1965410" cy="461665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62590" y="3721579"/>
                <a:ext cx="201991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ts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sa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sb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90" y="3721579"/>
                <a:ext cx="201991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8288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Zero Sum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5911" y="1852921"/>
                <a:ext cx="11273050" cy="4766244"/>
              </a:xfrm>
            </p:spPr>
            <p:txBody>
              <a:bodyPr>
                <a:noAutofit/>
              </a:bodyPr>
              <a:lstStyle/>
              <a:p>
                <a:r>
                  <a:rPr lang="en-US" sz="2600" dirty="0"/>
                  <a:t>Given a zero-sum game with n rows and n columns, compute a minimax optimal strategy for row player</a:t>
                </a:r>
              </a:p>
              <a:p>
                <a:endParaRPr lang="en-US" sz="2600" i="1" dirty="0">
                  <a:solidFill>
                    <a:srgbClr val="FF0000"/>
                  </a:solidFill>
                </a:endParaRPr>
              </a:p>
              <a:p>
                <a:r>
                  <a:rPr lang="en-US" sz="2600" i="1" dirty="0">
                    <a:solidFill>
                      <a:srgbClr val="FF0000"/>
                    </a:solidFill>
                  </a:rPr>
                  <a:t>What are the variables?</a:t>
                </a:r>
              </a:p>
              <a:p>
                <a:pPr lvl="1"/>
                <a:r>
                  <a:rPr lang="en-US" sz="2600" dirty="0"/>
                  <a:t>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sz="2600" dirty="0"/>
                  <a:t> on our actions</a:t>
                </a:r>
              </a:p>
              <a:p>
                <a:pPr lvl="1"/>
                <a:r>
                  <a:rPr lang="en-US" sz="2600" b="0" dirty="0"/>
                  <a:t>Linear constraints: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600" b="0" i="0" smtClean="0">
                            <a:latin typeface="Cambria Math" panose="02040503050406030204" pitchFamily="18" charset="0"/>
                          </a:rPr>
                          <m:t>=1, …, </m:t>
                        </m:r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6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6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600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600" dirty="0"/>
                  <a:t> for all </a:t>
                </a:r>
                <a:r>
                  <a:rPr lang="en-US" sz="2600" dirty="0" err="1"/>
                  <a:t>i</a:t>
                </a:r>
                <a:endParaRPr lang="en-US" sz="2600" dirty="0"/>
              </a:p>
              <a:p>
                <a:pPr lvl="1"/>
                <a:r>
                  <a:rPr lang="en-US" sz="2600" dirty="0"/>
                  <a:t>Maximize the minimum expected payoff, over all column pure strategies</a:t>
                </a:r>
              </a:p>
              <a:p>
                <a:endParaRPr lang="en-US" sz="2600" i="1" dirty="0">
                  <a:solidFill>
                    <a:srgbClr val="FF0000"/>
                  </a:solidFill>
                </a:endParaRPr>
              </a:p>
              <a:p>
                <a:r>
                  <a:rPr lang="en-US" sz="2600" i="1" dirty="0">
                    <a:solidFill>
                      <a:srgbClr val="FF0000"/>
                    </a:solidFill>
                  </a:rPr>
                  <a:t>How to maximize a minimum with a linear program?</a:t>
                </a:r>
                <a:endParaRPr lang="en-US" sz="2600" dirty="0"/>
              </a:p>
              <a:p>
                <a:r>
                  <a:rPr lang="en-US" sz="2600" dirty="0"/>
                  <a:t>Create new “dummy variable” v to represent minimum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911" y="1852921"/>
                <a:ext cx="11273050" cy="4766244"/>
              </a:xfrm>
              <a:blipFill>
                <a:blip r:embed="rId2"/>
                <a:stretch>
                  <a:fillRect l="-865" t="-1918" r="-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404" y="119063"/>
            <a:ext cx="2971800" cy="15716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728346" y="643265"/>
            <a:ext cx="2046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Row payoffs:</a:t>
            </a:r>
          </a:p>
        </p:txBody>
      </p:sp>
    </p:spTree>
    <p:extLst>
      <p:ext uri="{BB962C8B-B14F-4D97-AF65-F5344CB8AC3E}">
        <p14:creationId xmlns:p14="http://schemas.microsoft.com/office/powerpoint/2010/main" val="46002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Zero Sum Games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907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</m:oMath>
                </a14:m>
                <a:r>
                  <a:rPr lang="en-US" dirty="0"/>
                  <a:t> represents payoff to row player with row player action </a:t>
                </a:r>
                <a:r>
                  <a:rPr lang="en-US" dirty="0" err="1"/>
                  <a:t>i</a:t>
                </a:r>
                <a:r>
                  <a:rPr lang="en-US" dirty="0"/>
                  <a:t> and column player action j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Variables: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v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Objective: </a:t>
                </a:r>
                <a:r>
                  <a:rPr lang="en-US" dirty="0"/>
                  <a:t>maximize v</a:t>
                </a:r>
              </a:p>
              <a:p>
                <a:endParaRPr lang="en-US" dirty="0">
                  <a:solidFill>
                    <a:srgbClr val="002060"/>
                  </a:solidFill>
                </a:endParaRPr>
              </a:p>
              <a:p>
                <a:r>
                  <a:rPr lang="en-US" dirty="0">
                    <a:solidFill>
                      <a:srgbClr val="002060"/>
                    </a:solidFill>
                  </a:rPr>
                  <a:t>Constraints: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all </a:t>
                </a:r>
                <a:r>
                  <a:rPr lang="en-US" dirty="0" err="1">
                    <a:solidFill>
                      <a:schemeClr val="tx1"/>
                    </a:solidFill>
                  </a:rPr>
                  <a:t>i</a:t>
                </a:r>
                <a:r>
                  <a:rPr lang="en-US" dirty="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For all columns j,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ij</m:t>
                            </m:r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nary>
                  </m:oMath>
                </a14:m>
                <a:endParaRPr lang="en-US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9074"/>
              </a:xfrm>
              <a:blipFill>
                <a:blip r:embed="rId2"/>
                <a:stretch>
                  <a:fillRect l="-1043" t="-1746" b="-15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1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Linear Programs in Standard Form?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54669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Many different ways to write the same LP </a:t>
                </a:r>
              </a:p>
              <a:p>
                <a:r>
                  <a:rPr lang="en-US" sz="2400" dirty="0"/>
                  <a:t>Use vector notation,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=1,…,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if there are d variables</a:t>
                </a:r>
              </a:p>
              <a:p>
                <a:r>
                  <a:rPr lang="en-US" sz="2400" dirty="0"/>
                  <a:t>Any LP can be written in the following form:</a:t>
                </a:r>
              </a:p>
              <a:p>
                <a:r>
                  <a:rPr lang="en-US" sz="2400" dirty="0"/>
                  <a:t>Max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Subject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400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How to handle equality constraints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= e?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How to convert min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to a maximization?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How to handle an unconstrained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which could be positive or negative?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	</a:t>
                </a:r>
                <a:r>
                  <a:rPr lang="en-US" sz="2400" dirty="0">
                    <a:solidFill>
                      <a:schemeClr val="tx1"/>
                    </a:solidFill>
                  </a:rPr>
                  <a:t>Substitute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everywhere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54669"/>
              </a:xfrm>
              <a:blipFill>
                <a:blip r:embed="rId2"/>
                <a:stretch>
                  <a:fillRect l="-928" t="-3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43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Facts about Linear Programs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29424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Consider the LP</a:t>
                </a:r>
              </a:p>
              <a:p>
                <a:r>
                  <a:rPr lang="en-US" dirty="0"/>
                  <a:t>Max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Subject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Think of maximizing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over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does the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look like?</a:t>
                </a:r>
              </a:p>
              <a:p>
                <a:pPr lvl="1"/>
                <a:r>
                  <a:rPr lang="en-US" dirty="0"/>
                  <a:t>Each row is a </a:t>
                </a:r>
                <a:r>
                  <a:rPr lang="en-US" i="1" dirty="0" err="1">
                    <a:solidFill>
                      <a:srgbClr val="FF0000"/>
                    </a:solidFill>
                  </a:rPr>
                  <a:t>halfspace</a:t>
                </a:r>
                <a:r>
                  <a:rPr lang="en-US" i="1" dirty="0">
                    <a:solidFill>
                      <a:srgbClr val="FF0000"/>
                    </a:solidFill>
                  </a:rPr>
                  <a:t>, </a:t>
                </a:r>
                <a:r>
                  <a:rPr lang="en-US" dirty="0"/>
                  <a:t>cutting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</m:oMath>
                </a14:m>
                <a:r>
                  <a:rPr lang="en-US" dirty="0"/>
                  <a:t> into two pieces by a hyperplane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The intersection of </a:t>
                </a:r>
                <a:r>
                  <a:rPr lang="en-US" dirty="0" err="1"/>
                  <a:t>halfspaces</a:t>
                </a:r>
                <a:r>
                  <a:rPr lang="en-US" dirty="0"/>
                  <a:t> could be empty</a:t>
                </a:r>
              </a:p>
              <a:p>
                <a:pPr lvl="2"/>
                <a:r>
                  <a:rPr lang="en-US" dirty="0"/>
                  <a:t>Then the LP is </a:t>
                </a:r>
                <a:r>
                  <a:rPr lang="en-US" i="1" dirty="0">
                    <a:solidFill>
                      <a:srgbClr val="FF0000"/>
                    </a:solidFill>
                  </a:rPr>
                  <a:t>infeasible</a:t>
                </a:r>
              </a:p>
              <a:p>
                <a:pPr lvl="1"/>
                <a:r>
                  <a:rPr lang="en-US" dirty="0"/>
                  <a:t>Could be unbounded </a:t>
                </a:r>
              </a:p>
              <a:p>
                <a:pPr lvl="1"/>
                <a:r>
                  <a:rPr lang="en-US" dirty="0"/>
                  <a:t>Could be bounded and then we call it the </a:t>
                </a:r>
                <a:r>
                  <a:rPr lang="en-US" i="1" dirty="0">
                    <a:solidFill>
                      <a:srgbClr val="FF0000"/>
                    </a:solidFill>
                  </a:rPr>
                  <a:t>feasible region</a:t>
                </a:r>
              </a:p>
              <a:p>
                <a:r>
                  <a:rPr lang="en-US" dirty="0"/>
                  <a:t>Maximizing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moves the hyperplane with normal vector c until it is tangent to the feasible region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294242"/>
              </a:xfrm>
              <a:blipFill>
                <a:blip r:embed="rId2"/>
                <a:stretch>
                  <a:fillRect l="-928" t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261" y="130585"/>
            <a:ext cx="3611988" cy="339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9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Convexity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71154" y="1794802"/>
                <a:ext cx="11820846" cy="50631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Feasible region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is convex</a:t>
                </a:r>
              </a:p>
              <a:p>
                <a:pPr lvl="1"/>
                <a:r>
                  <a:rPr lang="en-US" dirty="0"/>
                  <a:t>If p and q are in the feasible region, then so is the line segment joining p and q. </a:t>
                </a:r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Proof by pictures, e.g., convex polygon in two dimensions</a:t>
                </a:r>
              </a:p>
              <a:p>
                <a:r>
                  <a:rPr lang="en-US" dirty="0"/>
                  <a:t>Formally,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en-US" dirty="0"/>
                  <a:t>, for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λAp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λb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λp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λp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More generally, intersections of convex sets are convex</a:t>
                </a:r>
              </a:p>
              <a:p>
                <a:r>
                  <a:rPr lang="en-US" dirty="0"/>
                  <a:t>Max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occurs at a vertex. </a:t>
                </a:r>
                <a:r>
                  <a:rPr lang="en-US" dirty="0">
                    <a:solidFill>
                      <a:srgbClr val="FF0000"/>
                    </a:solidFill>
                  </a:rPr>
                  <a:t>Can we just enumerate all vertices?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154" y="1794802"/>
                <a:ext cx="11820846" cy="5063197"/>
              </a:xfrm>
              <a:blipFill>
                <a:blip r:embed="rId2"/>
                <a:stretch>
                  <a:fillRect l="-928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00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Algorithms for Linear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4482"/>
          </a:xfrm>
        </p:spPr>
        <p:txBody>
          <a:bodyPr>
            <a:normAutofit/>
          </a:bodyPr>
          <a:lstStyle/>
          <a:p>
            <a:r>
              <a:rPr lang="en-US" dirty="0"/>
              <a:t>Simplex Algorithm</a:t>
            </a:r>
          </a:p>
          <a:p>
            <a:pPr lvl="1"/>
            <a:r>
              <a:rPr lang="en-US" sz="2800" dirty="0"/>
              <a:t>Practical, but exponential time in the worst-case</a:t>
            </a:r>
          </a:p>
          <a:p>
            <a:pPr lvl="1"/>
            <a:endParaRPr lang="en-US" sz="2800" dirty="0"/>
          </a:p>
          <a:p>
            <a:r>
              <a:rPr lang="en-US" dirty="0"/>
              <a:t>Ellipsoid Algorithm</a:t>
            </a:r>
          </a:p>
          <a:p>
            <a:pPr lvl="1"/>
            <a:r>
              <a:rPr lang="en-US" sz="2800" dirty="0"/>
              <a:t>First polynomial time algorithm, but slow in practice</a:t>
            </a:r>
          </a:p>
          <a:p>
            <a:pPr lvl="1"/>
            <a:endParaRPr lang="en-US" sz="2800" dirty="0"/>
          </a:p>
          <a:p>
            <a:r>
              <a:rPr lang="en-US" dirty="0" err="1"/>
              <a:t>Karmarkar’s</a:t>
            </a:r>
            <a:r>
              <a:rPr lang="en-US" dirty="0"/>
              <a:t> Algorithm (interior point)</a:t>
            </a:r>
          </a:p>
          <a:p>
            <a:pPr lvl="1"/>
            <a:r>
              <a:rPr lang="en-US" sz="2800" dirty="0"/>
              <a:t>Polynomial time algorithm and competitive in practice</a:t>
            </a:r>
          </a:p>
          <a:p>
            <a:pPr lvl="1"/>
            <a:endParaRPr lang="en-US" sz="2800" dirty="0"/>
          </a:p>
          <a:p>
            <a:r>
              <a:rPr lang="en-US" dirty="0"/>
              <a:t>Software: LINDO, CPLEX, Solver (in Excel)</a:t>
            </a:r>
          </a:p>
        </p:txBody>
      </p:sp>
    </p:spTree>
    <p:extLst>
      <p:ext uri="{BB962C8B-B14F-4D97-AF65-F5344CB8AC3E}">
        <p14:creationId xmlns:p14="http://schemas.microsoft.com/office/powerpoint/2010/main" val="40372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Allocation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55086" cy="473029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Variables: S, P, E</a:t>
                </a:r>
              </a:p>
              <a:p>
                <a:r>
                  <a:rPr lang="en-US" dirty="0"/>
                  <a:t>Objective: Maximize 2P + E subject to</a:t>
                </a:r>
              </a:p>
              <a:p>
                <a:r>
                  <a:rPr lang="en-US" dirty="0"/>
                  <a:t>Constraints: S + P + E = 168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≥56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≥60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 2S + E – 3P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≥150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P +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≥70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Substitute S = 168-P-E, so two variables P and E, want to maximize 2P+E.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55086" cy="4730296"/>
              </a:xfrm>
              <a:blipFill>
                <a:blip r:embed="rId2"/>
                <a:stretch>
                  <a:fillRect l="-1020" t="-2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04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75428" cy="4351338"/>
          </a:xfrm>
        </p:spPr>
        <p:txBody>
          <a:bodyPr/>
          <a:lstStyle/>
          <a:p>
            <a:r>
              <a:rPr lang="en-US" dirty="0"/>
              <a:t>Definition of linear programming and examples</a:t>
            </a:r>
          </a:p>
          <a:p>
            <a:endParaRPr lang="en-US" dirty="0"/>
          </a:p>
          <a:p>
            <a:r>
              <a:rPr lang="en-US" dirty="0"/>
              <a:t>A linear program to solve max flow and min-cost max flow</a:t>
            </a:r>
          </a:p>
          <a:p>
            <a:endParaRPr lang="en-US" dirty="0"/>
          </a:p>
          <a:p>
            <a:r>
              <a:rPr lang="en-US" dirty="0"/>
              <a:t>A linear program to solve minimax-optimal strategies in games</a:t>
            </a:r>
          </a:p>
          <a:p>
            <a:endParaRPr lang="en-US" dirty="0"/>
          </a:p>
          <a:p>
            <a:r>
              <a:rPr lang="en-US" dirty="0"/>
              <a:t>Algorithms for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65585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8504" y="967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Intuition for Linear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53" y="1045536"/>
            <a:ext cx="11136798" cy="49525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6397" y="5998075"/>
            <a:ext cx="8919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Maximizing P occurs at (56,26). Maximizing 2P+E occurs at (88.5, 19.5)</a:t>
            </a:r>
          </a:p>
        </p:txBody>
      </p:sp>
    </p:spTree>
    <p:extLst>
      <p:ext uri="{BB962C8B-B14F-4D97-AF65-F5344CB8AC3E}">
        <p14:creationId xmlns:p14="http://schemas.microsoft.com/office/powerpoint/2010/main" val="428543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132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Simplex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45" y="1044053"/>
            <a:ext cx="8467725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54636" y="5230372"/>
            <a:ext cx="95346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Start at vertex of the feasible region (polyhedron in high dimensions) </a:t>
            </a:r>
          </a:p>
          <a:p>
            <a:r>
              <a:rPr lang="en-US" sz="2400" dirty="0"/>
              <a:t>Look at cost of objective function at each neighbor</a:t>
            </a:r>
          </a:p>
          <a:p>
            <a:r>
              <a:rPr lang="en-US" sz="2400" dirty="0"/>
              <a:t>Move to neighbor </a:t>
            </a:r>
            <a:r>
              <a:rPr lang="en-US" sz="2400"/>
              <a:t>of maximum </a:t>
            </a:r>
            <a:r>
              <a:rPr lang="en-US" sz="2400" dirty="0"/>
              <a:t>cost</a:t>
            </a:r>
          </a:p>
          <a:p>
            <a:r>
              <a:rPr lang="en-US" sz="2400" dirty="0"/>
              <a:t>Always make progress, but could take exponential time (in high dimensions)</a:t>
            </a:r>
          </a:p>
        </p:txBody>
      </p:sp>
    </p:spTree>
    <p:extLst>
      <p:ext uri="{BB962C8B-B14F-4D97-AF65-F5344CB8AC3E}">
        <p14:creationId xmlns:p14="http://schemas.microsoft.com/office/powerpoint/2010/main" val="39292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Simplex Algorithm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2568539" y="2352782"/>
            <a:ext cx="2640459" cy="832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208998" y="3184989"/>
            <a:ext cx="1395002" cy="7774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604000" y="3962400"/>
            <a:ext cx="567362" cy="23973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686629" y="3573694"/>
            <a:ext cx="2177877" cy="246425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788229" y="1553029"/>
            <a:ext cx="319314" cy="3476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ular Callout 14"/>
          <p:cNvSpPr/>
          <p:nvPr/>
        </p:nvSpPr>
        <p:spPr>
          <a:xfrm>
            <a:off x="7576457" y="858707"/>
            <a:ext cx="3004458" cy="1736333"/>
          </a:xfrm>
          <a:prstGeom prst="wedgeRect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Get stuck in local maximum?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8373439" y="3477395"/>
            <a:ext cx="2830286" cy="1911320"/>
          </a:xfrm>
          <a:prstGeom prst="wedgeRect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No, since feasible set is convex</a:t>
            </a:r>
          </a:p>
        </p:txBody>
      </p:sp>
    </p:spTree>
    <p:extLst>
      <p:ext uri="{BB962C8B-B14F-4D97-AF65-F5344CB8AC3E}">
        <p14:creationId xmlns:p14="http://schemas.microsoft.com/office/powerpoint/2010/main" val="298129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561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Other Annoyances 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3774"/>
                <a:ext cx="1064149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How to start at a vertex of the feasible region?</a:t>
                </a:r>
              </a:p>
              <a:p>
                <a:r>
                  <a:rPr lang="en-US" dirty="0"/>
                  <a:t>Max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Subject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if it’s not even feasible?</a:t>
                </a:r>
              </a:p>
              <a:p>
                <a:r>
                  <a:rPr lang="en-US" dirty="0"/>
                  <a:t>Introduce “slack” variable s. Consider: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min s</a:t>
                </a:r>
                <a:endParaRPr lang="en-US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   subject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Ax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                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≥0,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Feasible. Can run simplex starting at 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</m:oMath>
                </a14:m>
                <a:r>
                  <a:rPr lang="en-US" dirty="0"/>
                  <a:t> and s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b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If original LP is feasible, minimum achieved when s = 0, and x that is output is a vertex in the feasible region of original LP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3774"/>
                <a:ext cx="10641496" cy="5032375"/>
              </a:xfrm>
              <a:blipFill>
                <a:blip r:embed="rId2"/>
                <a:stretch>
                  <a:fillRect l="-917" t="-3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24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Other Annoyances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8052" y="1558166"/>
                <a:ext cx="11873947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if the feasible region is unbounded?</a:t>
                </a:r>
              </a:p>
              <a:p>
                <a:pPr lvl="1"/>
                <a:r>
                  <a:rPr lang="en-US" sz="2800" dirty="0"/>
                  <a:t>Ok, as long as objective function is bounded</a:t>
                </a:r>
              </a:p>
              <a:p>
                <a:pPr lvl="1"/>
                <a:endParaRPr lang="en-US" sz="2800" dirty="0"/>
              </a:p>
              <a:p>
                <a:r>
                  <a:rPr lang="en-US" dirty="0"/>
                  <a:t>What if objective function is unbounded?</a:t>
                </a:r>
              </a:p>
              <a:p>
                <a:pPr lvl="1"/>
                <a:r>
                  <a:rPr lang="en-US" sz="2800" dirty="0"/>
                  <a:t>Output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800" dirty="0"/>
                  <a:t>, how to detect this?</a:t>
                </a:r>
              </a:p>
              <a:p>
                <a:pPr lvl="1"/>
                <a:endParaRPr lang="en-US" sz="2800" dirty="0"/>
              </a:p>
              <a:p>
                <a:r>
                  <a:rPr lang="en-US" dirty="0"/>
                  <a:t>Many ways</a:t>
                </a:r>
              </a:p>
              <a:p>
                <a:pPr lvl="1"/>
                <a:r>
                  <a:rPr lang="en-US" sz="2800" dirty="0"/>
                  <a:t>see one based on duality in a few lectures</a:t>
                </a:r>
              </a:p>
              <a:p>
                <a:pPr lvl="1"/>
                <a:r>
                  <a:rPr lang="en-US" sz="2800" dirty="0"/>
                  <a:t>include constraints -M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2800" dirty="0"/>
                  <a:t> for all </a:t>
                </a:r>
                <a:r>
                  <a:rPr lang="en-US" sz="2800" dirty="0" err="1"/>
                  <a:t>i</a:t>
                </a:r>
                <a:r>
                  <a:rPr lang="en-US" sz="2800" dirty="0"/>
                  <a:t>, for a very large value M</a:t>
                </a:r>
              </a:p>
              <a:p>
                <a:pPr lvl="1"/>
                <a:r>
                  <a:rPr lang="en-US" sz="2800" dirty="0"/>
                  <a:t>can efficiently find M to ensure if solution is finite, still find the optimum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52" y="1558166"/>
                <a:ext cx="11873947" cy="5032375"/>
              </a:xfrm>
              <a:blipFill>
                <a:blip r:embed="rId2"/>
                <a:stretch>
                  <a:fillRect l="-924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11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Ellipsoid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72249" y="1663393"/>
                <a:ext cx="10082438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Solves feasibility problem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Replace objective function with constraint, do binary search</a:t>
                </a:r>
              </a:p>
              <a:p>
                <a:r>
                  <a:rPr lang="en-US" sz="2800" dirty="0"/>
                  <a:t>	Replace “minimize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" </m:t>
                    </m:r>
                  </m:oMath>
                </a14:m>
                <a:r>
                  <a:rPr lang="en-US" sz="28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49" y="1663393"/>
                <a:ext cx="10082438" cy="3108543"/>
              </a:xfrm>
              <a:prstGeom prst="rect">
                <a:avLst/>
              </a:prstGeom>
              <a:blipFill>
                <a:blip r:embed="rId2"/>
                <a:stretch>
                  <a:fillRect l="-1209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49" y="3743805"/>
            <a:ext cx="5421195" cy="27577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22686" y="4284155"/>
            <a:ext cx="403200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Can handle exponential</a:t>
            </a:r>
          </a:p>
          <a:p>
            <a:r>
              <a:rPr lang="en-US" sz="2800" dirty="0"/>
              <a:t>number of constraints if </a:t>
            </a:r>
          </a:p>
          <a:p>
            <a:r>
              <a:rPr lang="en-US" sz="2800" dirty="0"/>
              <a:t>there’s a separation oracle</a:t>
            </a:r>
          </a:p>
        </p:txBody>
      </p:sp>
    </p:spTree>
    <p:extLst>
      <p:ext uri="{BB962C8B-B14F-4D97-AF65-F5344CB8AC3E}">
        <p14:creationId xmlns:p14="http://schemas.microsoft.com/office/powerpoint/2010/main" val="383318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2060"/>
                </a:solidFill>
              </a:rPr>
              <a:t>Karmarkar’s</a:t>
            </a:r>
            <a:r>
              <a:rPr lang="en-US" dirty="0">
                <a:solidFill>
                  <a:srgbClr val="002060"/>
                </a:solidFill>
              </a:rPr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6957"/>
          </a:xfrm>
        </p:spPr>
        <p:txBody>
          <a:bodyPr/>
          <a:lstStyle/>
          <a:p>
            <a:r>
              <a:rPr lang="en-US" dirty="0"/>
              <a:t>Works with feasible points but doesn’t go corner to corner</a:t>
            </a:r>
          </a:p>
          <a:p>
            <a:r>
              <a:rPr lang="en-US" dirty="0"/>
              <a:t>Moves in interior of the feasible region – “interior point method”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654" y="2992582"/>
            <a:ext cx="8528422" cy="35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17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Example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8491" y="1690688"/>
                <a:ext cx="11823509" cy="482083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There are 168 hours in a week. Want to allocate our time between</a:t>
                </a:r>
              </a:p>
              <a:p>
                <a:pPr lvl="1"/>
                <a:r>
                  <a:rPr lang="en-US" dirty="0"/>
                  <a:t>studying (S)</a:t>
                </a:r>
              </a:p>
              <a:p>
                <a:pPr lvl="1"/>
                <a:r>
                  <a:rPr lang="en-US" dirty="0"/>
                  <a:t>going to parties (P)</a:t>
                </a:r>
              </a:p>
              <a:p>
                <a:pPr lvl="1"/>
                <a:r>
                  <a:rPr lang="en-US" dirty="0"/>
                  <a:t>everything else (E)</a:t>
                </a:r>
              </a:p>
              <a:p>
                <a:r>
                  <a:rPr lang="en-US" dirty="0"/>
                  <a:t>To survive: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≥56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sanity: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≥70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pass courses: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≥60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party a lot, need to study or eat more: 2S + E – 3P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≥150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there a </a:t>
                </a:r>
                <a:r>
                  <a:rPr lang="en-US" i="1" dirty="0">
                    <a:solidFill>
                      <a:srgbClr val="FF0000"/>
                    </a:solidFill>
                  </a:rPr>
                  <a:t>feasible</a:t>
                </a:r>
                <a:r>
                  <a:rPr lang="en-US" dirty="0"/>
                  <a:t> solution? Yes, S = 80, P = 20, E = 68</a:t>
                </a:r>
              </a:p>
              <a:p>
                <a:r>
                  <a:rPr lang="en-US" dirty="0"/>
                  <a:t>Happiness is 2P + E. Find a feasible solution maximizing this </a:t>
                </a:r>
                <a:r>
                  <a:rPr lang="en-US" i="1" dirty="0">
                    <a:solidFill>
                      <a:srgbClr val="FF0000"/>
                    </a:solidFill>
                  </a:rPr>
                  <a:t>objective function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491" y="1690688"/>
                <a:ext cx="11823509" cy="4820835"/>
              </a:xfrm>
              <a:blipFill>
                <a:blip r:embed="rId2"/>
                <a:stretch>
                  <a:fillRect l="-928" t="-2023" b="-1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68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Linear Program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This is called a </a:t>
                </a:r>
                <a:r>
                  <a:rPr lang="en-US" i="1" dirty="0">
                    <a:solidFill>
                      <a:srgbClr val="FF0000"/>
                    </a:solidFill>
                  </a:rPr>
                  <a:t>linear program (LP)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All constraints are linear in our variables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Objective function is linear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Don’t allow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≥100</m:t>
                    </m:r>
                  </m:oMath>
                </a14:m>
                <a:r>
                  <a:rPr lang="en-US" dirty="0"/>
                  <a:t>, that’s a polynomial program. Much harder.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51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Formal Definition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8585" y="1801131"/>
                <a:ext cx="11097986" cy="491772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Given:</a:t>
                </a:r>
              </a:p>
              <a:p>
                <a:pPr lvl="1"/>
                <a:r>
                  <a:rPr lang="en-US" sz="2800" dirty="0"/>
                  <a:t>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m linear inequalities in these variables</a:t>
                </a:r>
              </a:p>
              <a:p>
                <a:pPr lvl="2"/>
                <a:r>
                  <a:rPr lang="en-US" sz="2800" dirty="0"/>
                  <a:t>E.g.,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+4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≤6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≤3 </m:t>
                    </m:r>
                  </m:oMath>
                </a14:m>
                <a:endParaRPr lang="en-US" sz="2800" dirty="0"/>
              </a:p>
              <a:p>
                <a:pPr lvl="1"/>
                <a:endParaRPr lang="en-US" sz="2800" dirty="0"/>
              </a:p>
              <a:p>
                <a:r>
                  <a:rPr lang="en-US" dirty="0"/>
                  <a:t>Goal:</a:t>
                </a:r>
              </a:p>
              <a:p>
                <a:pPr lvl="1"/>
                <a:r>
                  <a:rPr lang="en-US" sz="2800" dirty="0"/>
                  <a:t>Find values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sz="2800" dirty="0"/>
                  <a:t>’s that satisfy constraints and maximize objective</a:t>
                </a:r>
              </a:p>
              <a:p>
                <a:pPr lvl="1"/>
                <a:r>
                  <a:rPr lang="en-US" sz="2800" dirty="0"/>
                  <a:t>In the feasibility problem just satisfy the constraints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>
                    <a:solidFill>
                      <a:srgbClr val="FF0000"/>
                    </a:solidFill>
                  </a:rPr>
                  <a:t>What would happen if we allowed strict inequalities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</a:rPr>
                  <a:t>? </a:t>
                </a:r>
              </a:p>
              <a:p>
                <a:pPr lvl="1"/>
                <a:r>
                  <a:rPr lang="en-US" sz="2800" dirty="0"/>
                  <a:t>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8585" y="1801131"/>
                <a:ext cx="11097986" cy="4917721"/>
              </a:xfrm>
              <a:blipFill>
                <a:blip r:embed="rId2"/>
                <a:stretch>
                  <a:fillRect l="-988" t="-2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0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Allocation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Variables: S, P, E</a:t>
                </a:r>
              </a:p>
              <a:p>
                <a:r>
                  <a:rPr lang="en-US" dirty="0"/>
                  <a:t>Objective: Maximize 2P + E subject to</a:t>
                </a:r>
              </a:p>
              <a:p>
                <a:r>
                  <a:rPr lang="en-US" dirty="0"/>
                  <a:t>Constraints: S + P + E = 168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≥56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≥60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	  2S + E – 3P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≥150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 P + 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≥70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058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Research Problem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17" y="1438440"/>
            <a:ext cx="7860952" cy="3225006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620484" y="4731449"/>
            <a:ext cx="10515600" cy="201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Required to make at least 400 cars at plant 3</a:t>
            </a:r>
          </a:p>
          <a:p>
            <a:r>
              <a:rPr lang="en-US" dirty="0"/>
              <a:t>Have 3300 hours of labor and 4000 units of material</a:t>
            </a:r>
          </a:p>
          <a:p>
            <a:r>
              <a:rPr lang="en-US" dirty="0"/>
              <a:t>At most 12000 units of pollution</a:t>
            </a:r>
          </a:p>
          <a:p>
            <a:r>
              <a:rPr lang="en-US" dirty="0"/>
              <a:t>Maximize number of cars made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8079354" y="36761"/>
                <a:ext cx="3957972" cy="1982290"/>
              </a:xfrm>
              <a:prstGeom prst="wedgeRectCallo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What are the variables?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denote the number of cars at plant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i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54" y="36761"/>
                <a:ext cx="3957972" cy="1982290"/>
              </a:xfrm>
              <a:prstGeom prst="wedgeRect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8079354" y="2384105"/>
                <a:ext cx="3957972" cy="1682928"/>
              </a:xfrm>
              <a:prstGeom prst="wedgeRectCallo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What’s our objective?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9354" y="2384105"/>
                <a:ext cx="3957972" cy="1682928"/>
              </a:xfrm>
              <a:prstGeom prst="wedgeRectCallou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75" y="27886"/>
            <a:ext cx="7860952" cy="322500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ular Callout 4"/>
              <p:cNvSpPr/>
              <p:nvPr/>
            </p:nvSpPr>
            <p:spPr>
              <a:xfrm>
                <a:off x="8052827" y="250563"/>
                <a:ext cx="3957972" cy="1982290"/>
              </a:xfrm>
              <a:prstGeom prst="wedgeRectCallo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What are the variables?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denote the number of cars at plant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i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ular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27" y="250563"/>
                <a:ext cx="3957972" cy="1982290"/>
              </a:xfrm>
              <a:prstGeom prst="wedgeRect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ular Callout 5"/>
              <p:cNvSpPr/>
              <p:nvPr/>
            </p:nvSpPr>
            <p:spPr>
              <a:xfrm>
                <a:off x="8052827" y="2514573"/>
                <a:ext cx="3957972" cy="1682928"/>
              </a:xfrm>
              <a:prstGeom prst="wedgeRectCallo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What’s our objective?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ular Callout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827" y="2514573"/>
                <a:ext cx="3957972" cy="1682928"/>
              </a:xfrm>
              <a:prstGeom prst="wedgeRectCallou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55628" y="3332876"/>
            <a:ext cx="728335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/>
              <a:t>Make at least 400 cars at plant 3 </a:t>
            </a:r>
          </a:p>
          <a:p>
            <a:r>
              <a:rPr lang="en-US" sz="2600" dirty="0"/>
              <a:t>3300 hours of labor and 4000 units of material</a:t>
            </a:r>
          </a:p>
          <a:p>
            <a:r>
              <a:rPr lang="en-US" sz="2600" dirty="0"/>
              <a:t>At most 12000 units of pollution</a:t>
            </a:r>
          </a:p>
          <a:p>
            <a:r>
              <a:rPr lang="en-US" sz="2600" dirty="0"/>
              <a:t>Maximize number of cars made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>
                <a:solidFill>
                  <a:srgbClr val="FF0000"/>
                </a:solidFill>
              </a:rPr>
              <a:t>Note: </a:t>
            </a:r>
            <a:r>
              <a:rPr lang="en-US" sz="2600" dirty="0"/>
              <a:t>linear programming does not</a:t>
            </a:r>
          </a:p>
          <a:p>
            <a:r>
              <a:rPr lang="en-US" sz="2600" dirty="0"/>
              <a:t>    give an integral solution (NP-hard)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ular Callout 7"/>
              <p:cNvSpPr/>
              <p:nvPr/>
            </p:nvSpPr>
            <p:spPr>
              <a:xfrm>
                <a:off x="5613777" y="4482767"/>
                <a:ext cx="6251523" cy="2063334"/>
              </a:xfrm>
              <a:prstGeom prst="wedgeRectCallou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for all </a:t>
                </a:r>
                <a:r>
                  <a:rPr lang="en-US" sz="2400" dirty="0" err="1">
                    <a:solidFill>
                      <a:schemeClr val="tx1"/>
                    </a:solidFill>
                  </a:rPr>
                  <a:t>i</a:t>
                </a:r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≥400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≤3300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+4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+5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+6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≤4000</m:t>
                      </m:r>
                    </m:oMath>
                  </m:oMathPara>
                </a14:m>
                <a:endParaRPr lang="en-US" sz="2400" b="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15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+9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≤12000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ular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777" y="4482767"/>
                <a:ext cx="6251523" cy="2063334"/>
              </a:xfrm>
              <a:prstGeom prst="wedgeRect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613777" y="4557757"/>
            <a:ext cx="1925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Constraints:</a:t>
            </a:r>
          </a:p>
        </p:txBody>
      </p:sp>
    </p:spTree>
    <p:extLst>
      <p:ext uri="{BB962C8B-B14F-4D97-AF65-F5344CB8AC3E}">
        <p14:creationId xmlns:p14="http://schemas.microsoft.com/office/powerpoint/2010/main" val="159252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Modeling Network Flow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898" y="1825625"/>
                <a:ext cx="1177801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Variables: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uv</m:t>
                        </m:r>
                      </m:sub>
                    </m:sSub>
                  </m:oMath>
                </a14:m>
                <a:r>
                  <a:rPr lang="en-US" dirty="0"/>
                  <a:t> for each edge (</a:t>
                </a:r>
                <a:r>
                  <a:rPr lang="en-US" dirty="0" err="1"/>
                  <a:t>u,v</a:t>
                </a:r>
                <a:r>
                  <a:rPr lang="en-US" dirty="0"/>
                  <a:t>), representing positive flow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Objective:    </a:t>
                </a:r>
                <a:r>
                  <a:rPr lang="en-US" dirty="0"/>
                  <a:t>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ut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7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tu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               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Constraints:  </a:t>
                </a:r>
                <a:r>
                  <a:rPr lang="en-US" dirty="0"/>
                  <a:t>For all edges (</a:t>
                </a:r>
                <a:r>
                  <a:rPr lang="en-US" dirty="0" err="1"/>
                  <a:t>u,v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uv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</m:oMath>
                </a14:m>
                <a:r>
                  <a:rPr lang="en-US" dirty="0"/>
                  <a:t> (capacity constraints)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For all v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uv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u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vu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(flow conservation)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898" y="1825625"/>
                <a:ext cx="11778018" cy="4351338"/>
              </a:xfrm>
              <a:blipFill>
                <a:blip r:embed="rId2"/>
                <a:stretch>
                  <a:fillRect l="-103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950" y="4016375"/>
            <a:ext cx="7658100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7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</TotalTime>
  <Words>1606</Words>
  <Application>Microsoft Office PowerPoint</Application>
  <PresentationFormat>Widescreen</PresentationFormat>
  <Paragraphs>226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Linear Programming I  David Woodruff </vt:lpstr>
      <vt:lpstr>Outline</vt:lpstr>
      <vt:lpstr>Example </vt:lpstr>
      <vt:lpstr>Linear Program </vt:lpstr>
      <vt:lpstr>Formal Definition </vt:lpstr>
      <vt:lpstr>Time Allocation Problem</vt:lpstr>
      <vt:lpstr>Operations Research Problem</vt:lpstr>
      <vt:lpstr>PowerPoint Presentation</vt:lpstr>
      <vt:lpstr>Modeling Network Flow</vt:lpstr>
      <vt:lpstr>Modeling Network Flow</vt:lpstr>
      <vt:lpstr>Min Cost Max Flow</vt:lpstr>
      <vt:lpstr>Min Cost Max Flow</vt:lpstr>
      <vt:lpstr>Zero Sum Games</vt:lpstr>
      <vt:lpstr>Zero Sum Games</vt:lpstr>
      <vt:lpstr>Linear Programs in Standard Form?</vt:lpstr>
      <vt:lpstr>Facts about Linear Programs</vt:lpstr>
      <vt:lpstr>Convexity Properties</vt:lpstr>
      <vt:lpstr>Algorithms for Linear Programming</vt:lpstr>
      <vt:lpstr>Time Allocation Problem</vt:lpstr>
      <vt:lpstr>Intuition for Linear Programming</vt:lpstr>
      <vt:lpstr>Simplex Algorithm</vt:lpstr>
      <vt:lpstr>Simplex Algorithm</vt:lpstr>
      <vt:lpstr>Other Annoyances I</vt:lpstr>
      <vt:lpstr>Other Annoyances II</vt:lpstr>
      <vt:lpstr>Ellipsoid Algorithm</vt:lpstr>
      <vt:lpstr>Karmarkar’s Algorithm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Linear Programming I</dc:title>
  <dc:creator>David Woodruff temp</dc:creator>
  <cp:lastModifiedBy>David Woodruff</cp:lastModifiedBy>
  <cp:revision>117</cp:revision>
  <cp:lastPrinted>2022-10-27T00:08:21Z</cp:lastPrinted>
  <dcterms:created xsi:type="dcterms:W3CDTF">2018-01-26T02:33:19Z</dcterms:created>
  <dcterms:modified xsi:type="dcterms:W3CDTF">2024-03-14T15:21:00Z</dcterms:modified>
</cp:coreProperties>
</file>