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34"/>
  </p:notesMasterIdLst>
  <p:sldIdLst>
    <p:sldId id="333" r:id="rId2"/>
    <p:sldId id="261" r:id="rId3"/>
    <p:sldId id="300" r:id="rId4"/>
    <p:sldId id="283" r:id="rId5"/>
    <p:sldId id="282" r:id="rId6"/>
    <p:sldId id="318" r:id="rId7"/>
    <p:sldId id="319" r:id="rId8"/>
    <p:sldId id="317" r:id="rId9"/>
    <p:sldId id="320" r:id="rId10"/>
    <p:sldId id="321" r:id="rId11"/>
    <p:sldId id="322" r:id="rId12"/>
    <p:sldId id="292" r:id="rId13"/>
    <p:sldId id="331" r:id="rId14"/>
    <p:sldId id="291" r:id="rId15"/>
    <p:sldId id="330" r:id="rId16"/>
    <p:sldId id="323" r:id="rId17"/>
    <p:sldId id="301" r:id="rId18"/>
    <p:sldId id="302" r:id="rId19"/>
    <p:sldId id="305" r:id="rId20"/>
    <p:sldId id="288" r:id="rId21"/>
    <p:sldId id="304" r:id="rId22"/>
    <p:sldId id="306" r:id="rId23"/>
    <p:sldId id="308" r:id="rId24"/>
    <p:sldId id="332" r:id="rId25"/>
    <p:sldId id="329" r:id="rId26"/>
    <p:sldId id="326" r:id="rId27"/>
    <p:sldId id="309" r:id="rId28"/>
    <p:sldId id="303" r:id="rId29"/>
    <p:sldId id="312" r:id="rId30"/>
    <p:sldId id="325" r:id="rId31"/>
    <p:sldId id="314" r:id="rId32"/>
    <p:sldId id="311" r:id="rId3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E3E737F-7289-EF47-B438-F6F37E6FF5FE}">
          <p14:sldIdLst>
            <p14:sldId id="333"/>
            <p14:sldId id="261"/>
            <p14:sldId id="300"/>
            <p14:sldId id="283"/>
            <p14:sldId id="282"/>
            <p14:sldId id="318"/>
            <p14:sldId id="319"/>
            <p14:sldId id="317"/>
            <p14:sldId id="320"/>
            <p14:sldId id="321"/>
            <p14:sldId id="322"/>
            <p14:sldId id="292"/>
            <p14:sldId id="331"/>
            <p14:sldId id="291"/>
            <p14:sldId id="330"/>
            <p14:sldId id="323"/>
            <p14:sldId id="301"/>
            <p14:sldId id="302"/>
            <p14:sldId id="305"/>
            <p14:sldId id="288"/>
            <p14:sldId id="304"/>
            <p14:sldId id="306"/>
            <p14:sldId id="308"/>
            <p14:sldId id="332"/>
            <p14:sldId id="329"/>
            <p14:sldId id="326"/>
            <p14:sldId id="309"/>
            <p14:sldId id="303"/>
            <p14:sldId id="312"/>
            <p14:sldId id="325"/>
            <p14:sldId id="314"/>
            <p14:sldId id="311"/>
          </p14:sldIdLst>
        </p14:section>
        <p14:section name="类和对象的关系 " id="{E418E44B-9929-E347-A46D-3194766EEA5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9A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3753" autoAdjust="0"/>
  </p:normalViewPr>
  <p:slideViewPr>
    <p:cSldViewPr snapToGrid="0" snapToObjects="1">
      <p:cViewPr>
        <p:scale>
          <a:sx n="100" d="100"/>
          <a:sy n="100" d="100"/>
        </p:scale>
        <p:origin x="-112" y="528"/>
      </p:cViewPr>
      <p:guideLst>
        <p:guide orient="horz" pos="2160"/>
        <p:guide pos="2880"/>
      </p:guideLst>
    </p:cSldViewPr>
  </p:slideViewPr>
  <p:notesTextViewPr>
    <p:cViewPr>
      <p:scale>
        <a:sx n="215" d="100"/>
        <a:sy n="21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054C5-3FF7-8245-B3DC-AAB342D092A8}" type="datetimeFigureOut">
              <a:rPr kumimoji="1" lang="zh-CN" altLang="en-US" smtClean="0"/>
              <a:t>15/12/1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7D7F2-5D84-8642-9DC4-808E8F5BF9CA}" type="slidenum">
              <a:rPr kumimoji="1" lang="zh-CN" altLang="en-US" smtClean="0"/>
              <a:t>‹#›</a:t>
            </a:fld>
            <a:endParaRPr kumimoji="1" lang="zh-CN" altLang="en-US"/>
          </a:p>
        </p:txBody>
      </p:sp>
    </p:spTree>
    <p:extLst>
      <p:ext uri="{BB962C8B-B14F-4D97-AF65-F5344CB8AC3E}">
        <p14:creationId xmlns:p14="http://schemas.microsoft.com/office/powerpoint/2010/main" val="3211061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面向过程：基于事件的</a:t>
            </a:r>
            <a:endParaRPr kumimoji="1" lang="en-US" altLang="zh-CN" dirty="0" smtClean="0"/>
          </a:p>
          <a:p>
            <a:r>
              <a:rPr kumimoji="1" lang="en-US" altLang="zh-CN" dirty="0" smtClean="0"/>
              <a:t>2.</a:t>
            </a:r>
            <a:r>
              <a:rPr kumimoji="1" lang="zh-CN" altLang="en-US" dirty="0" smtClean="0"/>
              <a:t>面向对象：基于客观实体</a:t>
            </a:r>
            <a:r>
              <a:rPr kumimoji="1" lang="en-US" altLang="zh-CN" dirty="0" smtClean="0"/>
              <a:t>(</a:t>
            </a:r>
            <a:r>
              <a:rPr kumimoji="1" lang="zh-CN" altLang="en-US" dirty="0" smtClean="0"/>
              <a:t>名词</a:t>
            </a:r>
            <a:r>
              <a:rPr kumimoji="1" lang="en-US" altLang="zh-CN" dirty="0" smtClean="0"/>
              <a:t>)</a:t>
            </a:r>
            <a:r>
              <a:rPr kumimoji="1" lang="zh-CN" altLang="en-US" dirty="0" smtClean="0"/>
              <a:t>的</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a:t>
            </a:fld>
            <a:endParaRPr kumimoji="1" lang="zh-CN" altLang="en-US"/>
          </a:p>
        </p:txBody>
      </p:sp>
    </p:spTree>
    <p:extLst>
      <p:ext uri="{BB962C8B-B14F-4D97-AF65-F5344CB8AC3E}">
        <p14:creationId xmlns:p14="http://schemas.microsoft.com/office/powerpoint/2010/main" val="1705558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baseline="0" dirty="0" smtClean="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14</a:t>
            </a:fld>
            <a:endParaRPr kumimoji="1" lang="zh-CN" altLang="en-US"/>
          </a:p>
        </p:txBody>
      </p:sp>
    </p:spTree>
    <p:extLst>
      <p:ext uri="{BB962C8B-B14F-4D97-AF65-F5344CB8AC3E}">
        <p14:creationId xmlns:p14="http://schemas.microsoft.com/office/powerpoint/2010/main" val="3000301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16</a:t>
            </a:fld>
            <a:endParaRPr kumimoji="1" lang="zh-CN" altLang="en-US"/>
          </a:p>
        </p:txBody>
      </p:sp>
    </p:spTree>
    <p:extLst>
      <p:ext uri="{BB962C8B-B14F-4D97-AF65-F5344CB8AC3E}">
        <p14:creationId xmlns:p14="http://schemas.microsoft.com/office/powerpoint/2010/main" val="140996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17</a:t>
            </a:fld>
            <a:endParaRPr kumimoji="1" lang="zh-CN" altLang="en-US"/>
          </a:p>
        </p:txBody>
      </p:sp>
    </p:spTree>
    <p:extLst>
      <p:ext uri="{BB962C8B-B14F-4D97-AF65-F5344CB8AC3E}">
        <p14:creationId xmlns:p14="http://schemas.microsoft.com/office/powerpoint/2010/main" val="1309577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19</a:t>
            </a:fld>
            <a:endParaRPr kumimoji="1" lang="zh-CN" altLang="en-US"/>
          </a:p>
        </p:txBody>
      </p:sp>
    </p:spTree>
    <p:extLst>
      <p:ext uri="{BB962C8B-B14F-4D97-AF65-F5344CB8AC3E}">
        <p14:creationId xmlns:p14="http://schemas.microsoft.com/office/powerpoint/2010/main" val="1208837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20</a:t>
            </a:fld>
            <a:endParaRPr kumimoji="1" lang="zh-CN" altLang="en-US"/>
          </a:p>
        </p:txBody>
      </p:sp>
    </p:spTree>
    <p:extLst>
      <p:ext uri="{BB962C8B-B14F-4D97-AF65-F5344CB8AC3E}">
        <p14:creationId xmlns:p14="http://schemas.microsoft.com/office/powerpoint/2010/main" val="1196897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问题</a:t>
            </a:r>
            <a:endParaRPr kumimoji="1" lang="en-US" altLang="zh-CN" dirty="0" smtClean="0"/>
          </a:p>
          <a:p>
            <a:r>
              <a:rPr kumimoji="1" lang="zh-CN" altLang="zh-CN" dirty="0" smtClean="0"/>
              <a:t>2</a:t>
            </a:r>
            <a:r>
              <a:rPr kumimoji="1" lang="en-US" altLang="zh-CN" dirty="0" smtClean="0"/>
              <a:t>.</a:t>
            </a:r>
            <a:r>
              <a:rPr kumimoji="1" lang="zh-CN" altLang="en-US" dirty="0" smtClean="0"/>
              <a:t>找出解决问题所需要的一系列对象</a:t>
            </a:r>
            <a:r>
              <a:rPr kumimoji="1" lang="en-US" altLang="zh-CN" dirty="0" smtClean="0"/>
              <a:t>(</a:t>
            </a:r>
            <a:r>
              <a:rPr kumimoji="1" lang="en-US" altLang="zh-CN" dirty="0" err="1" smtClean="0"/>
              <a:t>Iphone</a:t>
            </a:r>
            <a:r>
              <a:rPr kumimoji="1" lang="en-US" altLang="zh-CN" dirty="0" smtClean="0"/>
              <a:t>,</a:t>
            </a:r>
            <a:r>
              <a:rPr kumimoji="1" lang="zh-CN" altLang="en-US" dirty="0" smtClean="0"/>
              <a:t>多个对象</a:t>
            </a:r>
            <a:r>
              <a:rPr kumimoji="1" lang="en-US" altLang="zh-CN" dirty="0" smtClean="0"/>
              <a:t>)</a:t>
            </a:r>
          </a:p>
          <a:p>
            <a:r>
              <a:rPr kumimoji="1" lang="zh-CN" altLang="zh-CN" dirty="0" smtClean="0"/>
              <a:t>3</a:t>
            </a:r>
            <a:r>
              <a:rPr kumimoji="1" lang="en-US" altLang="zh-CN" dirty="0" smtClean="0"/>
              <a:t>.</a:t>
            </a:r>
            <a:r>
              <a:rPr kumimoji="1" lang="zh-CN" altLang="en-US" dirty="0" smtClean="0"/>
              <a:t>类</a:t>
            </a:r>
            <a:r>
              <a:rPr kumimoji="1" lang="en-US" altLang="zh-CN" dirty="0" smtClean="0"/>
              <a:t>(</a:t>
            </a:r>
            <a:r>
              <a:rPr kumimoji="1" lang="zh-CN" altLang="en-US" dirty="0" smtClean="0"/>
              <a:t>就是用来描述一个对象的</a:t>
            </a:r>
            <a:r>
              <a:rPr kumimoji="1" lang="en-US" altLang="zh-CN" dirty="0" smtClean="0"/>
              <a:t>,</a:t>
            </a:r>
            <a:r>
              <a:rPr kumimoji="1" lang="zh-CN" altLang="en-US" dirty="0" smtClean="0"/>
              <a:t>功能型类</a:t>
            </a:r>
            <a:r>
              <a:rPr kumimoji="1" lang="en-US" altLang="zh-CN" dirty="0" smtClean="0"/>
              <a:t>,</a:t>
            </a:r>
            <a:r>
              <a:rPr kumimoji="1" lang="zh-CN" altLang="en-US" dirty="0" smtClean="0"/>
              <a:t>数据型</a:t>
            </a:r>
            <a:r>
              <a:rPr kumimoji="1" lang="en-US" altLang="zh-CN" dirty="0" smtClean="0"/>
              <a:t>),</a:t>
            </a:r>
            <a:r>
              <a:rPr kumimoji="1" lang="zh-CN" altLang="en-US" dirty="0" smtClean="0"/>
              <a:t>文档</a:t>
            </a:r>
            <a:r>
              <a:rPr kumimoji="1" lang="en-US" altLang="zh-CN" dirty="0" smtClean="0"/>
              <a:t>(</a:t>
            </a:r>
            <a:r>
              <a:rPr kumimoji="1" lang="zh-CN" altLang="en-US" dirty="0" smtClean="0"/>
              <a:t>思维</a:t>
            </a:r>
            <a:r>
              <a:rPr kumimoji="1" lang="en-US" altLang="zh-CN" dirty="0" smtClean="0"/>
              <a:t>)</a:t>
            </a:r>
          </a:p>
          <a:p>
            <a:r>
              <a:rPr kumimoji="1" lang="zh-CN" altLang="zh-CN" dirty="0" smtClean="0"/>
              <a:t>4</a:t>
            </a:r>
            <a:r>
              <a:rPr kumimoji="1" lang="en-US" altLang="zh-CN" dirty="0" smtClean="0"/>
              <a:t>.</a:t>
            </a:r>
            <a:r>
              <a:rPr kumimoji="1" lang="zh-CN" altLang="en-US" dirty="0" smtClean="0"/>
              <a:t>转换成</a:t>
            </a:r>
            <a:r>
              <a:rPr kumimoji="1" lang="en-US" altLang="zh-CN" dirty="0" smtClean="0"/>
              <a:t>OC</a:t>
            </a:r>
            <a:r>
              <a:rPr kumimoji="1" lang="zh-CN" altLang="en-US" dirty="0" smtClean="0"/>
              <a:t>的代码类</a:t>
            </a:r>
            <a:endParaRPr kumimoji="1" lang="en-US" altLang="zh-CN" dirty="0" smtClean="0"/>
          </a:p>
          <a:p>
            <a:r>
              <a:rPr kumimoji="1" lang="zh-CN" altLang="zh-CN" dirty="0" smtClean="0"/>
              <a:t>5</a:t>
            </a:r>
            <a:r>
              <a:rPr kumimoji="1" lang="en-US" altLang="zh-CN" dirty="0" smtClean="0"/>
              <a:t>.</a:t>
            </a:r>
            <a:r>
              <a:rPr kumimoji="1" lang="zh-CN" altLang="en-US" dirty="0" smtClean="0"/>
              <a:t>根据类文件来创建对象</a:t>
            </a:r>
            <a:endParaRPr kumimoji="1" lang="en-US" altLang="zh-CN" dirty="0" smtClean="0"/>
          </a:p>
          <a:p>
            <a:r>
              <a:rPr kumimoji="1" lang="en-US" altLang="zh-CN" dirty="0" err="1" smtClean="0"/>
              <a:t>Iphone</a:t>
            </a:r>
            <a:r>
              <a:rPr kumimoji="1" lang="zh-CN" altLang="en-US" dirty="0" smtClean="0"/>
              <a:t> * </a:t>
            </a:r>
            <a:r>
              <a:rPr kumimoji="1" lang="en-US" altLang="zh-CN" dirty="0" smtClean="0"/>
              <a:t>phone</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Iphone</a:t>
            </a:r>
            <a:r>
              <a:rPr kumimoji="1" lang="zh-CN" altLang="en-US" dirty="0" smtClean="0"/>
              <a:t> </a:t>
            </a:r>
            <a:r>
              <a:rPr kumimoji="1" lang="en-US" altLang="zh-CN" dirty="0" smtClean="0"/>
              <a:t>new];</a:t>
            </a:r>
          </a:p>
          <a:p>
            <a:endParaRPr kumimoji="1" lang="en-US" altLang="zh-CN" dirty="0" smtClean="0"/>
          </a:p>
          <a:p>
            <a:r>
              <a:rPr kumimoji="1" lang="zh-CN" altLang="zh-CN" dirty="0" smtClean="0"/>
              <a:t>/</a:t>
            </a:r>
            <a:r>
              <a:rPr kumimoji="1" lang="en-US" altLang="zh-CN" dirty="0" smtClean="0"/>
              <a:t>/1.</a:t>
            </a:r>
            <a:r>
              <a:rPr kumimoji="1" lang="zh-CN" altLang="en-US" dirty="0" smtClean="0"/>
              <a:t>对象方法</a:t>
            </a:r>
            <a:r>
              <a:rPr kumimoji="1" lang="en-US" altLang="zh-CN" dirty="0" smtClean="0"/>
              <a:t>(</a:t>
            </a:r>
            <a:r>
              <a:rPr kumimoji="1" lang="zh-CN" altLang="en-US" dirty="0" smtClean="0"/>
              <a:t>指针地址</a:t>
            </a:r>
            <a:r>
              <a:rPr kumimoji="1" lang="en-US" altLang="zh-CN" dirty="0" smtClean="0"/>
              <a:t>(self</a:t>
            </a:r>
            <a:r>
              <a:rPr kumimoji="1" lang="zh-CN" altLang="en-US" dirty="0" smtClean="0"/>
              <a:t> </a:t>
            </a:r>
            <a:r>
              <a:rPr kumimoji="1" lang="en-US" altLang="zh-CN" dirty="0" smtClean="0"/>
              <a:t>)</a:t>
            </a:r>
            <a:r>
              <a:rPr kumimoji="1" lang="zh-CN" altLang="en-US" dirty="0" smtClean="0"/>
              <a:t> </a:t>
            </a:r>
            <a:r>
              <a:rPr kumimoji="1" lang="en-US" altLang="zh-CN" dirty="0" smtClean="0"/>
              <a:t>),//</a:t>
            </a:r>
          </a:p>
          <a:p>
            <a:r>
              <a:rPr kumimoji="1" lang="en-US" altLang="zh-CN" dirty="0" smtClean="0"/>
              <a:t>//2.</a:t>
            </a:r>
            <a:r>
              <a:rPr kumimoji="1" lang="zh-CN" altLang="en-US" dirty="0" smtClean="0"/>
              <a:t>类方法</a:t>
            </a:r>
            <a:r>
              <a:rPr kumimoji="1" lang="en-US" altLang="zh-CN" dirty="0" smtClean="0"/>
              <a:t>(</a:t>
            </a:r>
            <a:r>
              <a:rPr kumimoji="1" lang="zh-CN" altLang="en-US" dirty="0" smtClean="0"/>
              <a:t>类名调用</a:t>
            </a:r>
            <a:r>
              <a:rPr kumimoji="1" lang="en-US" altLang="zh-CN" dirty="0" smtClean="0"/>
              <a:t>)//</a:t>
            </a:r>
            <a:r>
              <a:rPr kumimoji="1" lang="zh-CN" altLang="en-US" dirty="0" smtClean="0"/>
              <a:t>当方法中的逻辑</a:t>
            </a:r>
            <a:r>
              <a:rPr kumimoji="1" lang="en-US" altLang="zh-CN" dirty="0" smtClean="0"/>
              <a:t>,</a:t>
            </a:r>
            <a:r>
              <a:rPr kumimoji="1" lang="zh-CN" altLang="en-US" dirty="0" smtClean="0"/>
              <a:t>不依赖于成员变量的时候尽可能的设计成类方法</a:t>
            </a:r>
            <a:endParaRPr kumimoji="1" lang="en-US" altLang="zh-CN" dirty="0" smtClean="0"/>
          </a:p>
          <a:p>
            <a:r>
              <a:rPr kumimoji="1" lang="en-US" altLang="zh-CN" dirty="0" smtClean="0"/>
              <a:t>,</a:t>
            </a:r>
          </a:p>
          <a:p>
            <a:r>
              <a:rPr kumimoji="1" lang="en-US" altLang="zh-CN" dirty="0" smtClean="0"/>
              <a:t>//3.</a:t>
            </a:r>
            <a:r>
              <a:rPr kumimoji="1" lang="zh-CN" altLang="en-US" dirty="0" smtClean="0"/>
              <a:t>构造方法</a:t>
            </a:r>
            <a:endParaRPr kumimoji="1" lang="en-US" altLang="zh-CN" dirty="0" smtClean="0"/>
          </a:p>
          <a:p>
            <a:r>
              <a:rPr kumimoji="1" lang="en-US" altLang="zh-CN" dirty="0" smtClean="0"/>
              <a:t>//4.</a:t>
            </a:r>
            <a:r>
              <a:rPr kumimoji="1" lang="zh-CN" altLang="en-US" dirty="0" smtClean="0"/>
              <a:t>字符串 </a:t>
            </a:r>
            <a:r>
              <a:rPr kumimoji="1" lang="en-US" altLang="zh-CN" dirty="0" err="1" smtClean="0"/>
              <a:t>NSString</a:t>
            </a:r>
            <a:r>
              <a:rPr kumimoji="1" lang="zh-CN" altLang="en-US" dirty="0" smtClean="0"/>
              <a:t> </a:t>
            </a:r>
            <a:r>
              <a:rPr kumimoji="1" lang="en-US" altLang="zh-CN" dirty="0" smtClean="0"/>
              <a:t>*</a:t>
            </a:r>
            <a:r>
              <a:rPr kumimoji="1" lang="zh-CN" altLang="en-US" dirty="0" smtClean="0"/>
              <a:t> </a:t>
            </a:r>
            <a:r>
              <a:rPr kumimoji="1" lang="en-US" altLang="zh-CN" dirty="0" err="1" smtClean="0"/>
              <a:t>str</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NSString</a:t>
            </a:r>
            <a:r>
              <a:rPr kumimoji="1" lang="zh-CN" altLang="en-US" dirty="0" smtClean="0"/>
              <a:t> </a:t>
            </a:r>
            <a:r>
              <a:rPr kumimoji="1" lang="en-US" altLang="zh-CN" dirty="0" err="1" smtClean="0"/>
              <a:t>stringWithFormat</a:t>
            </a:r>
            <a:r>
              <a:rPr kumimoji="1" lang="en-US" altLang="zh-CN" dirty="0" smtClean="0"/>
              <a:t>:@””,</a:t>
            </a:r>
            <a:r>
              <a:rPr kumimoji="1" lang="en-US" altLang="zh-CN" dirty="0" err="1" smtClean="0"/>
              <a:t>asd</a:t>
            </a:r>
            <a:r>
              <a:rPr kumimoji="1" lang="en-US" altLang="zh-CN" dirty="0" smtClean="0"/>
              <a:t>];</a:t>
            </a:r>
          </a:p>
          <a:p>
            <a:r>
              <a:rPr kumimoji="1" lang="en-US" altLang="zh-CN" dirty="0" smtClean="0"/>
              <a:t>	</a:t>
            </a:r>
            <a:r>
              <a:rPr kumimoji="1" lang="en-US" altLang="zh-CN" dirty="0" err="1" smtClean="0"/>
              <a:t>str</a:t>
            </a:r>
            <a:r>
              <a:rPr kumimoji="1" lang="en-US" altLang="zh-CN" dirty="0" smtClean="0"/>
              <a:t>-&gt;_age</a:t>
            </a:r>
            <a:r>
              <a:rPr kumimoji="1" lang="zh-CN" altLang="en-US" dirty="0" smtClean="0"/>
              <a:t> </a:t>
            </a:r>
            <a:r>
              <a:rPr kumimoji="1" lang="en-US" altLang="zh-CN" dirty="0" smtClean="0"/>
              <a:t>=</a:t>
            </a:r>
            <a:r>
              <a:rPr kumimoji="1" lang="zh-CN" altLang="en-US" dirty="0" smtClean="0"/>
              <a:t> </a:t>
            </a:r>
            <a:r>
              <a:rPr kumimoji="1" lang="en-US" altLang="zh-CN" dirty="0" smtClean="0"/>
              <a:t>10</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22</a:t>
            </a:fld>
            <a:endParaRPr kumimoji="1" lang="zh-CN" altLang="en-US"/>
          </a:p>
        </p:txBody>
      </p:sp>
    </p:spTree>
    <p:extLst>
      <p:ext uri="{BB962C8B-B14F-4D97-AF65-F5344CB8AC3E}">
        <p14:creationId xmlns:p14="http://schemas.microsoft.com/office/powerpoint/2010/main" val="2234124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kern="1200" dirty="0" smtClean="0">
                <a:solidFill>
                  <a:schemeClr val="tx1"/>
                </a:solidFill>
                <a:latin typeface="+mn-lt"/>
                <a:ea typeface="+mn-ea"/>
                <a:cs typeface="+mn-cs"/>
              </a:rPr>
              <a:t>1.Soldier</a:t>
            </a:r>
          </a:p>
          <a:p>
            <a:r>
              <a:rPr kumimoji="1" lang="zh-CN" altLang="zh-CN" sz="1200" kern="1200" dirty="0" smtClean="0">
                <a:solidFill>
                  <a:schemeClr val="tx1"/>
                </a:solidFill>
                <a:latin typeface="+mn-lt"/>
                <a:ea typeface="+mn-ea"/>
                <a:cs typeface="+mn-cs"/>
              </a:rPr>
              <a:t> </a:t>
            </a:r>
            <a:r>
              <a:rPr kumimoji="1" lang="zh-CN" altLang="en-US" sz="1200" kern="1200" dirty="0" smtClean="0">
                <a:solidFill>
                  <a:schemeClr val="tx1"/>
                </a:solidFill>
                <a:latin typeface="+mn-lt"/>
                <a:ea typeface="+mn-ea"/>
                <a:cs typeface="+mn-cs"/>
              </a:rPr>
              <a:t> 属性</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 </a:t>
            </a:r>
            <a:r>
              <a:rPr kumimoji="1" lang="en-US" altLang="zh-CN" sz="1200" kern="1200" dirty="0" err="1" smtClean="0">
                <a:solidFill>
                  <a:schemeClr val="tx1"/>
                </a:solidFill>
                <a:latin typeface="+mn-lt"/>
                <a:ea typeface="+mn-ea"/>
                <a:cs typeface="+mn-cs"/>
              </a:rPr>
              <a:t>name,life</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 </a:t>
            </a:r>
            <a:endParaRPr kumimoji="1" lang="en-US" altLang="zh-CN" sz="1200" kern="1200" dirty="0" smtClean="0">
              <a:solidFill>
                <a:schemeClr val="tx1"/>
              </a:solidFill>
              <a:latin typeface="+mn-lt"/>
              <a:ea typeface="+mn-ea"/>
              <a:cs typeface="+mn-cs"/>
            </a:endParaRPr>
          </a:p>
          <a:p>
            <a:r>
              <a:rPr kumimoji="1" lang="zh-CN" altLang="en-US" sz="1200" kern="1200" dirty="0" smtClean="0">
                <a:solidFill>
                  <a:schemeClr val="tx1"/>
                </a:solidFill>
                <a:latin typeface="+mn-lt"/>
                <a:ea typeface="+mn-ea"/>
                <a:cs typeface="+mn-cs"/>
              </a:rPr>
              <a:t>功能</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 跑</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走</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死</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开枪</a:t>
            </a:r>
            <a:endParaRPr kumimoji="1" lang="en-US" altLang="zh-CN" sz="1200" kern="1200" dirty="0" smtClean="0">
              <a:solidFill>
                <a:schemeClr val="tx1"/>
              </a:solidFill>
              <a:latin typeface="+mn-lt"/>
              <a:ea typeface="+mn-ea"/>
              <a:cs typeface="+mn-cs"/>
            </a:endParaRPr>
          </a:p>
          <a:p>
            <a:endParaRPr kumimoji="1" lang="en-US" altLang="zh-CN" sz="1200" kern="1200" dirty="0" smtClean="0">
              <a:solidFill>
                <a:schemeClr val="tx1"/>
              </a:solidFill>
              <a:latin typeface="+mn-lt"/>
              <a:ea typeface="+mn-ea"/>
              <a:cs typeface="+mn-cs"/>
            </a:endParaRPr>
          </a:p>
          <a:p>
            <a:r>
              <a:rPr kumimoji="1" lang="zh-CN" altLang="zh-CN" sz="1200" kern="1200" dirty="0" smtClean="0">
                <a:solidFill>
                  <a:schemeClr val="tx1"/>
                </a:solidFill>
                <a:latin typeface="+mn-lt"/>
                <a:ea typeface="+mn-ea"/>
                <a:cs typeface="+mn-cs"/>
              </a:rPr>
              <a:t>2</a:t>
            </a:r>
            <a:r>
              <a:rPr kumimoji="1" lang="en-US" altLang="zh-CN" sz="1200" kern="1200" dirty="0" smtClean="0">
                <a:solidFill>
                  <a:schemeClr val="tx1"/>
                </a:solidFill>
                <a:latin typeface="+mn-lt"/>
                <a:ea typeface="+mn-ea"/>
                <a:cs typeface="+mn-cs"/>
              </a:rPr>
              <a:t>.Gun</a:t>
            </a:r>
          </a:p>
          <a:p>
            <a:r>
              <a:rPr kumimoji="1" lang="zh-CN" altLang="en-US" sz="1200" kern="1200" dirty="0" smtClean="0">
                <a:solidFill>
                  <a:schemeClr val="tx1"/>
                </a:solidFill>
                <a:latin typeface="+mn-lt"/>
                <a:ea typeface="+mn-ea"/>
                <a:cs typeface="+mn-cs"/>
              </a:rPr>
              <a:t>属性</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 类型</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子弹数量</a:t>
            </a:r>
            <a:endParaRPr kumimoji="1" lang="en-US" altLang="zh-CN" sz="1200" kern="1200" dirty="0" smtClean="0">
              <a:solidFill>
                <a:schemeClr val="tx1"/>
              </a:solidFill>
              <a:latin typeface="+mn-lt"/>
              <a:ea typeface="+mn-ea"/>
              <a:cs typeface="+mn-cs"/>
            </a:endParaRPr>
          </a:p>
          <a:p>
            <a:r>
              <a:rPr kumimoji="1" lang="zh-CN" altLang="en-US" sz="1200" kern="1200" dirty="0" smtClean="0">
                <a:solidFill>
                  <a:schemeClr val="tx1"/>
                </a:solidFill>
                <a:latin typeface="+mn-lt"/>
                <a:ea typeface="+mn-ea"/>
                <a:cs typeface="+mn-cs"/>
              </a:rPr>
              <a:t>功能</a:t>
            </a:r>
            <a:r>
              <a:rPr kumimoji="1" lang="en-US" altLang="zh-CN" sz="1200" kern="1200" dirty="0" smtClean="0">
                <a:solidFill>
                  <a:schemeClr val="tx1"/>
                </a:solidFill>
                <a:latin typeface="+mn-lt"/>
                <a:ea typeface="+mn-ea"/>
                <a:cs typeface="+mn-cs"/>
              </a:rPr>
              <a:t>:</a:t>
            </a:r>
            <a:r>
              <a:rPr kumimoji="1" lang="zh-CN" altLang="en-US" sz="1200" kern="1200" dirty="0" smtClean="0">
                <a:solidFill>
                  <a:schemeClr val="tx1"/>
                </a:solidFill>
                <a:latin typeface="+mn-lt"/>
                <a:ea typeface="+mn-ea"/>
                <a:cs typeface="+mn-cs"/>
              </a:rPr>
              <a:t> 发射</a:t>
            </a:r>
            <a:endParaRPr kumimoji="1" lang="en-US" altLang="zh-CN" sz="1200" kern="1200" dirty="0" smtClean="0">
              <a:solidFill>
                <a:schemeClr val="tx1"/>
              </a:solidFill>
              <a:latin typeface="+mn-lt"/>
              <a:ea typeface="+mn-ea"/>
              <a:cs typeface="+mn-cs"/>
            </a:endParaRPr>
          </a:p>
          <a:p>
            <a:endParaRPr kumimoji="1" lang="en-US" altLang="zh-CN" sz="120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23</a:t>
            </a:fld>
            <a:endParaRPr kumimoji="1" lang="zh-CN" altLang="en-US"/>
          </a:p>
        </p:txBody>
      </p:sp>
    </p:spTree>
    <p:extLst>
      <p:ext uri="{BB962C8B-B14F-4D97-AF65-F5344CB8AC3E}">
        <p14:creationId xmlns:p14="http://schemas.microsoft.com/office/powerpoint/2010/main" val="159734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28</a:t>
            </a:fld>
            <a:endParaRPr kumimoji="1" lang="zh-CN" altLang="en-US"/>
          </a:p>
        </p:txBody>
      </p:sp>
    </p:spTree>
    <p:extLst>
      <p:ext uri="{BB962C8B-B14F-4D97-AF65-F5344CB8AC3E}">
        <p14:creationId xmlns:p14="http://schemas.microsoft.com/office/powerpoint/2010/main" val="1716254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29</a:t>
            </a:fld>
            <a:endParaRPr kumimoji="1" lang="zh-CN" altLang="en-US"/>
          </a:p>
        </p:txBody>
      </p:sp>
    </p:spTree>
    <p:extLst>
      <p:ext uri="{BB962C8B-B14F-4D97-AF65-F5344CB8AC3E}">
        <p14:creationId xmlns:p14="http://schemas.microsoft.com/office/powerpoint/2010/main" val="1911126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kumimoji="1" lang="en-US" altLang="zh-CN" dirty="0" smtClean="0"/>
              <a:t>1.</a:t>
            </a:r>
            <a:r>
              <a:rPr kumimoji="1" lang="zh-CN" altLang="en-US" dirty="0" smtClean="0"/>
              <a:t>问题</a:t>
            </a:r>
            <a:endParaRPr kumimoji="1" lang="en-US" altLang="zh-CN" dirty="0" smtClean="0"/>
          </a:p>
          <a:p>
            <a:pPr marL="0" indent="0">
              <a:buFontTx/>
              <a:buNone/>
            </a:pPr>
            <a:endParaRPr kumimoji="1" lang="en-US" altLang="zh-CN" dirty="0" smtClean="0"/>
          </a:p>
          <a:p>
            <a:pPr marL="0" indent="0">
              <a:buFontTx/>
              <a:buNone/>
            </a:pPr>
            <a:r>
              <a:rPr kumimoji="1" lang="zh-CN" altLang="zh-CN" dirty="0" smtClean="0"/>
              <a:t>2</a:t>
            </a:r>
            <a:r>
              <a:rPr kumimoji="1" lang="en-US" altLang="zh-CN" dirty="0" smtClean="0"/>
              <a:t>.</a:t>
            </a:r>
            <a:r>
              <a:rPr kumimoji="1" lang="zh-CN" altLang="en-US" dirty="0" smtClean="0"/>
              <a:t>找对象</a:t>
            </a:r>
            <a:endParaRPr kumimoji="1" lang="en-US" altLang="zh-CN" dirty="0" smtClean="0"/>
          </a:p>
          <a:p>
            <a:pPr marL="0" indent="0">
              <a:buFontTx/>
              <a:buNone/>
            </a:pPr>
            <a:r>
              <a:rPr kumimoji="1" lang="zh-CN" altLang="en-US" dirty="0" smtClean="0"/>
              <a:t>电影院 </a:t>
            </a:r>
            <a:r>
              <a:rPr kumimoji="1" lang="en-US" altLang="zh-CN" dirty="0" smtClean="0"/>
              <a:t>Cinema</a:t>
            </a:r>
          </a:p>
          <a:p>
            <a:pPr marL="0" indent="0">
              <a:buFontTx/>
              <a:buNone/>
            </a:pPr>
            <a:endParaRPr kumimoji="1" lang="en-US" altLang="zh-CN" dirty="0" smtClean="0"/>
          </a:p>
          <a:p>
            <a:pPr marL="0" indent="0">
              <a:buFontTx/>
              <a:buNone/>
            </a:pPr>
            <a:r>
              <a:rPr kumimoji="1" lang="zh-CN" altLang="zh-CN" dirty="0" smtClean="0"/>
              <a:t>3</a:t>
            </a:r>
            <a:r>
              <a:rPr kumimoji="1" lang="en-US" altLang="zh-CN" dirty="0" smtClean="0"/>
              <a:t>.</a:t>
            </a:r>
            <a:r>
              <a:rPr kumimoji="1" lang="zh-CN" altLang="en-US" dirty="0" smtClean="0"/>
              <a:t>用类描述对象</a:t>
            </a:r>
            <a:endParaRPr kumimoji="1" lang="en-US" altLang="zh-CN" dirty="0" smtClean="0"/>
          </a:p>
          <a:p>
            <a:pPr marL="0" indent="0">
              <a:buFontTx/>
              <a:buNone/>
            </a:pPr>
            <a:endParaRPr kumimoji="1" lang="en-US" altLang="zh-CN" dirty="0" smtClean="0"/>
          </a:p>
          <a:p>
            <a:pPr marL="0" indent="0">
              <a:buFontTx/>
              <a:buNone/>
            </a:pPr>
            <a:r>
              <a:rPr kumimoji="1" lang="zh-CN" altLang="zh-CN" dirty="0" smtClean="0"/>
              <a:t>4</a:t>
            </a:r>
            <a:r>
              <a:rPr kumimoji="1" lang="en-US" altLang="zh-CN" dirty="0" smtClean="0"/>
              <a:t>.</a:t>
            </a:r>
            <a:r>
              <a:rPr kumimoji="1" lang="zh-CN" altLang="en-US" dirty="0" smtClean="0"/>
              <a:t>创建应用这个对象解决问题</a:t>
            </a:r>
            <a:endParaRPr kumimoji="1" lang="en-US" altLang="zh-CN" dirty="0" smtClean="0"/>
          </a:p>
          <a:p>
            <a:pPr marL="0" indent="0">
              <a:buFontTx/>
              <a:buNone/>
            </a:pPr>
            <a:r>
              <a:rPr kumimoji="1" lang="en-US" altLang="zh-CN" dirty="0" err="1" smtClean="0"/>
              <a:t>Int</a:t>
            </a:r>
            <a:r>
              <a:rPr kumimoji="1" lang="zh-CN" altLang="en-US" dirty="0" smtClean="0"/>
              <a:t> </a:t>
            </a:r>
            <a:r>
              <a:rPr kumimoji="1" lang="en-US" altLang="zh-CN" dirty="0" err="1" smtClean="0"/>
              <a:t>numer</a:t>
            </a:r>
            <a:r>
              <a:rPr kumimoji="1" lang="zh-CN" altLang="en-US" dirty="0" smtClean="0"/>
              <a:t> </a:t>
            </a:r>
            <a:r>
              <a:rPr kumimoji="1" lang="en-US" altLang="zh-CN" dirty="0" smtClean="0"/>
              <a:t>=</a:t>
            </a:r>
            <a:r>
              <a:rPr kumimoji="1" lang="zh-CN" altLang="en-US" dirty="0" smtClean="0"/>
              <a:t> </a:t>
            </a:r>
            <a:r>
              <a:rPr kumimoji="1" lang="en-US" altLang="zh-CN" dirty="0" smtClean="0"/>
              <a:t>0</a:t>
            </a:r>
          </a:p>
          <a:p>
            <a:pPr marL="0" indent="0">
              <a:buFontTx/>
              <a:buNone/>
            </a:pPr>
            <a:r>
              <a:rPr kumimoji="1" lang="en-US" altLang="zh-CN" dirty="0" err="1" smtClean="0"/>
              <a:t>Scanf</a:t>
            </a:r>
            <a:r>
              <a:rPr kumimoji="1" lang="zh-CN" altLang="en-US" dirty="0" smtClean="0"/>
              <a:t>（“</a:t>
            </a:r>
            <a:r>
              <a:rPr kumimoji="1" lang="en-US" altLang="zh-CN" dirty="0" smtClean="0"/>
              <a:t>%d</a:t>
            </a:r>
            <a:r>
              <a:rPr kumimoji="1" lang="zh-CN" altLang="en-US" dirty="0" smtClean="0"/>
              <a:t>”</a:t>
            </a:r>
            <a:r>
              <a:rPr kumimoji="1" lang="en-US" altLang="zh-CN" dirty="0" smtClean="0"/>
              <a:t>,&amp;number</a:t>
            </a:r>
            <a:r>
              <a:rPr kumimoji="1" lang="zh-CN" altLang="en-US" dirty="0" smtClean="0"/>
              <a:t>）</a:t>
            </a:r>
            <a:r>
              <a:rPr kumimoji="1" lang="en-US" altLang="zh-CN" dirty="0" smtClean="0"/>
              <a:t>;</a:t>
            </a:r>
          </a:p>
          <a:p>
            <a:pPr marL="0" indent="0">
              <a:buFontTx/>
              <a:buNone/>
            </a:pPr>
            <a:endParaRPr kumimoji="1" lang="en-US" altLang="zh-CN" dirty="0" smtClean="0"/>
          </a:p>
          <a:p>
            <a:pPr marL="0" indent="0">
              <a:buFontTx/>
              <a:buNone/>
            </a:pPr>
            <a:endParaRPr kumimoji="1" lang="en-US" altLang="zh-CN" dirty="0" smtClean="0"/>
          </a:p>
          <a:p>
            <a:pPr marL="0" indent="0">
              <a:buFontTx/>
              <a:buNone/>
            </a:pPr>
            <a:r>
              <a:rPr kumimoji="1" lang="zh-CN" altLang="zh-CN" dirty="0" smtClean="0"/>
              <a:t>1</a:t>
            </a:r>
            <a:r>
              <a:rPr kumimoji="1" lang="en-US" altLang="zh-CN" dirty="0" smtClean="0"/>
              <a:t>.</a:t>
            </a:r>
            <a:r>
              <a:rPr kumimoji="1" lang="zh-CN" altLang="en-US" dirty="0" smtClean="0"/>
              <a:t>看影讯</a:t>
            </a:r>
            <a:endParaRPr kumimoji="1" lang="en-US" altLang="zh-CN" dirty="0" smtClean="0"/>
          </a:p>
          <a:p>
            <a:pPr marL="0" indent="0">
              <a:buFontTx/>
              <a:buNone/>
            </a:pPr>
            <a:r>
              <a:rPr kumimoji="1" lang="zh-CN" altLang="zh-CN" dirty="0" smtClean="0"/>
              <a:t>2</a:t>
            </a:r>
            <a:r>
              <a:rPr kumimoji="1" lang="en-US" altLang="zh-CN" dirty="0" smtClean="0"/>
              <a:t>.</a:t>
            </a:r>
            <a:r>
              <a:rPr kumimoji="1" lang="zh-CN" altLang="en-US" dirty="0" smtClean="0"/>
              <a:t>选择看那部电影</a:t>
            </a:r>
            <a:endParaRPr kumimoji="1" lang="en-US" altLang="zh-CN" dirty="0" smtClean="0"/>
          </a:p>
          <a:p>
            <a:pPr marL="0" indent="0">
              <a:buFontTx/>
              <a:buNone/>
            </a:pPr>
            <a:r>
              <a:rPr kumimoji="1" lang="en-US" altLang="zh-CN" dirty="0" smtClean="0"/>
              <a:t>3.</a:t>
            </a:r>
            <a:r>
              <a:rPr kumimoji="1" lang="zh-CN" altLang="en-US" smtClean="0"/>
              <a:t>选择排号，座位号</a:t>
            </a:r>
            <a:endParaRPr kumimoji="1" lang="en-US" altLang="zh-CN" dirty="0" smtClean="0"/>
          </a:p>
          <a:p>
            <a:pPr marL="0" indent="0">
              <a:buFontTx/>
              <a:buNone/>
            </a:pPr>
            <a:r>
              <a:rPr kumimoji="1" lang="zh-CN" altLang="zh-CN" dirty="0" smtClean="0"/>
              <a:t>4</a:t>
            </a:r>
            <a:r>
              <a:rPr kumimoji="1" lang="en-US" altLang="zh-CN" dirty="0" smtClean="0"/>
              <a:t>.</a:t>
            </a:r>
            <a:r>
              <a:rPr kumimoji="1" lang="zh-CN" altLang="en-US" dirty="0" smtClean="0"/>
              <a:t>拿到票</a:t>
            </a:r>
            <a:endParaRPr kumimoji="1" lang="en-US" altLang="zh-CN" dirty="0" smtClean="0"/>
          </a:p>
          <a:p>
            <a:pPr marL="0" indent="0">
              <a:buFontTx/>
              <a:buNone/>
            </a:pPr>
            <a:endParaRPr kumimoji="1" lang="en-US" altLang="zh-CN" dirty="0" smtClean="0"/>
          </a:p>
          <a:p>
            <a:pPr marL="0" indent="0">
              <a:buFontTx/>
              <a:buNone/>
            </a:pPr>
            <a:endParaRPr kumimoji="1" lang="en-US" altLang="zh-CN" dirty="0" smtClean="0"/>
          </a:p>
          <a:p>
            <a:pPr marL="0" indent="0">
              <a:buFontTx/>
              <a:buNone/>
            </a:pP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32</a:t>
            </a:fld>
            <a:endParaRPr kumimoji="1" lang="zh-CN" altLang="en-US"/>
          </a:p>
        </p:txBody>
      </p:sp>
    </p:spTree>
    <p:extLst>
      <p:ext uri="{BB962C8B-B14F-4D97-AF65-F5344CB8AC3E}">
        <p14:creationId xmlns:p14="http://schemas.microsoft.com/office/powerpoint/2010/main" val="315428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3</a:t>
            </a:fld>
            <a:endParaRPr kumimoji="1" lang="zh-CN" altLang="en-US"/>
          </a:p>
        </p:txBody>
      </p:sp>
    </p:spTree>
    <p:extLst>
      <p:ext uri="{BB962C8B-B14F-4D97-AF65-F5344CB8AC3E}">
        <p14:creationId xmlns:p14="http://schemas.microsoft.com/office/powerpoint/2010/main" val="1961411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4</a:t>
            </a:fld>
            <a:endParaRPr kumimoji="1" lang="zh-CN" altLang="en-US"/>
          </a:p>
        </p:txBody>
      </p:sp>
    </p:spTree>
    <p:extLst>
      <p:ext uri="{BB962C8B-B14F-4D97-AF65-F5344CB8AC3E}">
        <p14:creationId xmlns:p14="http://schemas.microsoft.com/office/powerpoint/2010/main" val="342099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对象：对客观事物的抽象</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5</a:t>
            </a:fld>
            <a:endParaRPr kumimoji="1" lang="zh-CN" altLang="en-US"/>
          </a:p>
        </p:txBody>
      </p:sp>
    </p:spTree>
    <p:extLst>
      <p:ext uri="{BB962C8B-B14F-4D97-AF65-F5344CB8AC3E}">
        <p14:creationId xmlns:p14="http://schemas.microsoft.com/office/powerpoint/2010/main" val="1340195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人</a:t>
            </a:r>
            <a:r>
              <a:rPr kumimoji="1" lang="en-US" altLang="zh-CN" dirty="0" smtClean="0"/>
              <a:t> </a:t>
            </a:r>
            <a:r>
              <a:rPr kumimoji="1" lang="zh-CN" altLang="en-US" dirty="0" smtClean="0"/>
              <a:t>鸟</a:t>
            </a:r>
            <a:r>
              <a:rPr kumimoji="1" lang="en-US" altLang="zh-CN" dirty="0" smtClean="0"/>
              <a:t> </a:t>
            </a:r>
            <a:r>
              <a:rPr kumimoji="1" lang="zh-CN" altLang="en-US" dirty="0" smtClean="0"/>
              <a:t>山</a:t>
            </a:r>
            <a:r>
              <a:rPr kumimoji="1" lang="en-US" altLang="zh-CN" dirty="0" smtClean="0"/>
              <a:t> </a:t>
            </a:r>
            <a:r>
              <a:rPr kumimoji="1" lang="zh-CN" altLang="en-US" dirty="0" smtClean="0"/>
              <a:t>草</a:t>
            </a:r>
            <a:r>
              <a:rPr kumimoji="1" lang="en-US" altLang="zh-CN" dirty="0" smtClean="0"/>
              <a:t> </a:t>
            </a:r>
            <a:r>
              <a:rPr kumimoji="1" lang="zh-CN" altLang="en-US" dirty="0" smtClean="0"/>
              <a:t>云</a:t>
            </a:r>
            <a:r>
              <a:rPr kumimoji="1" lang="en-US" altLang="zh-CN" dirty="0" smtClean="0"/>
              <a:t> </a:t>
            </a:r>
            <a:r>
              <a:rPr kumimoji="1" lang="zh-CN" altLang="en-US" dirty="0" smtClean="0"/>
              <a:t>隐形人（想到的）</a:t>
            </a:r>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6</a:t>
            </a:fld>
            <a:endParaRPr kumimoji="1" lang="zh-CN" altLang="en-US"/>
          </a:p>
        </p:txBody>
      </p:sp>
    </p:spTree>
    <p:extLst>
      <p:ext uri="{BB962C8B-B14F-4D97-AF65-F5344CB8AC3E}">
        <p14:creationId xmlns:p14="http://schemas.microsoft.com/office/powerpoint/2010/main" val="1591189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10</a:t>
            </a:fld>
            <a:endParaRPr kumimoji="1" lang="zh-CN" altLang="en-US"/>
          </a:p>
        </p:txBody>
      </p:sp>
    </p:spTree>
    <p:extLst>
      <p:ext uri="{BB962C8B-B14F-4D97-AF65-F5344CB8AC3E}">
        <p14:creationId xmlns:p14="http://schemas.microsoft.com/office/powerpoint/2010/main" val="2737016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11</a:t>
            </a:fld>
            <a:endParaRPr kumimoji="1" lang="zh-CN" altLang="en-US"/>
          </a:p>
        </p:txBody>
      </p:sp>
    </p:spTree>
    <p:extLst>
      <p:ext uri="{BB962C8B-B14F-4D97-AF65-F5344CB8AC3E}">
        <p14:creationId xmlns:p14="http://schemas.microsoft.com/office/powerpoint/2010/main" val="1582177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//1.</a:t>
            </a:r>
            <a:r>
              <a:rPr kumimoji="1" lang="zh-CN" altLang="en-US" dirty="0" smtClean="0"/>
              <a:t>确定自己要解决的问题是什么</a:t>
            </a:r>
            <a:r>
              <a:rPr kumimoji="1" lang="en-US" altLang="zh-CN"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t>
            </a:r>
            <a:r>
              <a:rPr kumimoji="1" lang="zh-CN" altLang="zh-CN" dirty="0" smtClean="0"/>
              <a:t>2</a:t>
            </a:r>
            <a:r>
              <a:rPr kumimoji="1" lang="en-US" altLang="zh-CN" dirty="0" smtClean="0"/>
              <a:t>.</a:t>
            </a:r>
            <a:r>
              <a:rPr kumimoji="1" lang="zh-CN" altLang="en-US" dirty="0" smtClean="0"/>
              <a:t>根据要解决的问题</a:t>
            </a:r>
            <a:r>
              <a:rPr kumimoji="1" lang="en-US" altLang="zh-CN" dirty="0" smtClean="0"/>
              <a:t>,</a:t>
            </a:r>
            <a:r>
              <a:rPr kumimoji="1" lang="zh-CN" altLang="en-US" dirty="0" smtClean="0"/>
              <a:t>去寻找确定对象</a:t>
            </a:r>
            <a:r>
              <a:rPr kumimoji="1" lang="en-US" altLang="zh-CN" dirty="0" smtClean="0"/>
              <a:t>(</a:t>
            </a:r>
            <a:r>
              <a:rPr kumimoji="1" lang="zh-CN" altLang="en-US" dirty="0" smtClean="0"/>
              <a:t>一个或者多个</a:t>
            </a:r>
            <a:r>
              <a:rPr kumimoji="1" lang="en-US" altLang="zh-CN"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//3.</a:t>
            </a:r>
            <a:r>
              <a:rPr kumimoji="1" lang="zh-CN" altLang="en-US" dirty="0" smtClean="0"/>
              <a:t>对象转换成类（类就是用来描述对象的）</a:t>
            </a:r>
            <a:r>
              <a:rPr kumimoji="1" lang="en-US" altLang="zh-CN" dirty="0" smtClean="0"/>
              <a:t>:</a:t>
            </a:r>
            <a:r>
              <a:rPr kumimoji="1" lang="zh-CN" altLang="en-US" dirty="0" smtClean="0"/>
              <a:t> </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t>
            </a:r>
            <a:r>
              <a:rPr kumimoji="1" lang="zh-CN" altLang="en-US" dirty="0" smtClean="0"/>
              <a:t>   </a:t>
            </a:r>
            <a:r>
              <a:rPr kumimoji="1" lang="en-US" altLang="zh-CN" dirty="0" smtClean="0"/>
              <a:t>1.</a:t>
            </a:r>
            <a:r>
              <a:rPr kumimoji="1" lang="en-US" altLang="en-US" dirty="0" smtClean="0"/>
              <a:t>类</a:t>
            </a:r>
            <a:r>
              <a:rPr kumimoji="1" lang="zh-CN" altLang="en-US" dirty="0" smtClean="0"/>
              <a:t>名 </a:t>
            </a:r>
            <a:r>
              <a:rPr kumimoji="1" lang="en-US" altLang="zh-CN" dirty="0" smtClean="0"/>
              <a:t>(</a:t>
            </a:r>
            <a:r>
              <a:rPr kumimoji="1" lang="en-US" altLang="zh-CN" dirty="0" err="1" smtClean="0"/>
              <a:t>Iphone</a:t>
            </a:r>
            <a:r>
              <a:rPr kumimoji="1" lang="en-US" altLang="zh-CN"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t>
            </a:r>
            <a:r>
              <a:rPr kumimoji="1" lang="zh-CN" altLang="en-US" dirty="0" smtClean="0"/>
              <a:t>   </a:t>
            </a:r>
            <a:r>
              <a:rPr kumimoji="1" lang="en-US" altLang="zh-CN" dirty="0" smtClean="0"/>
              <a:t>2.</a:t>
            </a:r>
            <a:r>
              <a:rPr kumimoji="1" lang="zh-CN" altLang="en-US" dirty="0" smtClean="0"/>
              <a:t>属性的确定</a:t>
            </a:r>
            <a:r>
              <a:rPr kumimoji="1" lang="en-US" altLang="zh-CN" dirty="0" smtClean="0"/>
              <a:t>(</a:t>
            </a:r>
            <a:r>
              <a:rPr kumimoji="1" lang="zh-CN" altLang="en-US" dirty="0" smtClean="0"/>
              <a:t>颜色</a:t>
            </a:r>
            <a:r>
              <a:rPr kumimoji="1" lang="en-US" altLang="zh-CN" dirty="0" smtClean="0"/>
              <a:t>,</a:t>
            </a:r>
            <a:r>
              <a:rPr kumimoji="1" lang="zh-CN" altLang="en-US" dirty="0" smtClean="0"/>
              <a:t>屏幕大小</a:t>
            </a:r>
            <a:r>
              <a:rPr kumimoji="1" lang="en-US" altLang="zh-CN" dirty="0" smtClean="0"/>
              <a:t>,CPU,RAM),</a:t>
            </a:r>
            <a:r>
              <a:rPr kumimoji="1" lang="zh-CN" altLang="en-US" dirty="0" smtClean="0"/>
              <a:t>名词 </a:t>
            </a:r>
            <a:r>
              <a:rPr kumimoji="1" lang="en-US" altLang="zh-CN" dirty="0" err="1" smtClean="0"/>
              <a:t>int</a:t>
            </a:r>
            <a:r>
              <a:rPr kumimoji="1" lang="zh-CN" altLang="en-US" dirty="0" smtClean="0"/>
              <a:t> </a:t>
            </a:r>
            <a:r>
              <a:rPr kumimoji="1" lang="en-US" altLang="zh-CN" dirty="0" smtClean="0"/>
              <a:t>color</a:t>
            </a:r>
            <a:r>
              <a:rPr kumimoji="1" lang="zh-CN" altLang="en-US" dirty="0" smtClean="0"/>
              <a:t> </a:t>
            </a:r>
            <a:r>
              <a:rPr kumimoji="1" lang="en-US" altLang="zh-CN" dirty="0" smtClean="0"/>
              <a:t>float</a:t>
            </a:r>
            <a:r>
              <a:rPr kumimoji="1" lang="zh-CN" altLang="en-US" dirty="0" smtClean="0"/>
              <a:t> </a:t>
            </a:r>
            <a:r>
              <a:rPr kumimoji="1" lang="en-US" altLang="zh-CN" dirty="0" smtClean="0"/>
              <a:t>size</a:t>
            </a:r>
            <a:r>
              <a:rPr kumimoji="1" lang="zh-CN" altLang="en-US" dirty="0" smtClean="0"/>
              <a:t> </a:t>
            </a:r>
            <a:r>
              <a:rPr kumimoji="1" lang="en-US" altLang="zh-CN" dirty="0" smtClean="0"/>
              <a:t>=</a:t>
            </a:r>
            <a:r>
              <a:rPr kumimoji="1" lang="zh-CN" altLang="en-US" dirty="0" smtClean="0"/>
              <a:t> </a:t>
            </a:r>
            <a:r>
              <a:rPr kumimoji="1" lang="en-US" altLang="zh-CN" dirty="0" smtClean="0"/>
              <a:t>4.5</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t>
            </a:r>
            <a:r>
              <a:rPr kumimoji="1" lang="zh-CN" altLang="en-US" dirty="0" smtClean="0"/>
              <a:t>   </a:t>
            </a:r>
            <a:r>
              <a:rPr kumimoji="1" lang="en-US" altLang="zh-CN" dirty="0" smtClean="0"/>
              <a:t>3.</a:t>
            </a:r>
            <a:r>
              <a:rPr kumimoji="1" lang="zh-CN" altLang="en-US" dirty="0" smtClean="0"/>
              <a:t>功能</a:t>
            </a:r>
            <a:r>
              <a:rPr kumimoji="1" lang="en-US" altLang="zh-CN" dirty="0" smtClean="0"/>
              <a:t>:</a:t>
            </a:r>
            <a:r>
              <a:rPr kumimoji="1" lang="zh-CN" altLang="en-US" dirty="0" smtClean="0"/>
              <a:t> 发信息</a:t>
            </a:r>
            <a:r>
              <a:rPr kumimoji="1" lang="en-US" altLang="zh-CN" dirty="0" smtClean="0"/>
              <a:t>,</a:t>
            </a:r>
            <a:r>
              <a:rPr kumimoji="1" lang="zh-CN" altLang="en-US" dirty="0" smtClean="0"/>
              <a:t>打电话</a:t>
            </a:r>
            <a:r>
              <a:rPr kumimoji="1" lang="en-US" altLang="zh-CN" dirty="0" smtClean="0"/>
              <a:t>,</a:t>
            </a:r>
            <a:r>
              <a:rPr kumimoji="1" lang="zh-CN" altLang="en-US" dirty="0" smtClean="0"/>
              <a:t>拍照</a:t>
            </a:r>
            <a:r>
              <a:rPr kumimoji="1" lang="en-US" altLang="zh-CN" dirty="0" smtClean="0"/>
              <a:t>,</a:t>
            </a:r>
            <a:r>
              <a:rPr kumimoji="1" lang="zh-CN" altLang="en-US" dirty="0" smtClean="0"/>
              <a:t>游戏</a:t>
            </a:r>
            <a:r>
              <a:rPr kumimoji="1" lang="en-US" altLang="zh-CN" dirty="0" smtClean="0"/>
              <a:t>,</a:t>
            </a:r>
            <a:r>
              <a:rPr kumimoji="1" lang="zh-CN" altLang="en-US" dirty="0" smtClean="0"/>
              <a:t>视频播放</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zh-CN" dirty="0" smtClean="0"/>
              <a:t> </a:t>
            </a:r>
            <a:r>
              <a:rPr kumimoji="1" lang="zh-CN" altLang="en-US" dirty="0" smtClean="0"/>
              <a:t>      </a:t>
            </a:r>
            <a:r>
              <a:rPr kumimoji="1" lang="en-US" altLang="zh-CN" dirty="0" smtClean="0"/>
              <a:t>void</a:t>
            </a:r>
            <a:r>
              <a:rPr kumimoji="1" lang="zh-CN" altLang="en-US" dirty="0" smtClean="0"/>
              <a:t> </a:t>
            </a:r>
            <a:r>
              <a:rPr kumimoji="1" lang="en-US" altLang="zh-CN" dirty="0" err="1" smtClean="0"/>
              <a:t>sendMessage</a:t>
            </a:r>
            <a:r>
              <a:rPr kumimoji="1" lang="en-US" altLang="zh-CN" dirty="0" smtClean="0"/>
              <a:t>(char</a:t>
            </a:r>
            <a:r>
              <a:rPr kumimoji="1" lang="zh-CN" altLang="en-US" dirty="0" smtClean="0"/>
              <a:t> * </a:t>
            </a:r>
            <a:r>
              <a:rPr kumimoji="1" lang="en-US" altLang="zh-CN" dirty="0" err="1" smtClean="0"/>
              <a:t>content,int</a:t>
            </a:r>
            <a:r>
              <a:rPr kumimoji="1" lang="zh-CN" altLang="en-US" dirty="0" smtClean="0"/>
              <a:t> </a:t>
            </a:r>
            <a:r>
              <a:rPr kumimoji="1" lang="en-US" altLang="zh-CN" dirty="0" err="1" smtClean="0"/>
              <a:t>phoneNumber</a:t>
            </a:r>
            <a:r>
              <a:rPr kumimoji="1" lang="en-US" altLang="zh-CN" dirty="0" smtClean="0"/>
              <a:t>);</a:t>
            </a:r>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12</a:t>
            </a:fld>
            <a:endParaRPr kumimoji="1" lang="zh-CN" altLang="en-US"/>
          </a:p>
        </p:txBody>
      </p:sp>
    </p:spTree>
    <p:extLst>
      <p:ext uri="{BB962C8B-B14F-4D97-AF65-F5344CB8AC3E}">
        <p14:creationId xmlns:p14="http://schemas.microsoft.com/office/powerpoint/2010/main" val="2216495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517D7F2-5D84-8642-9DC4-808E8F5BF9CA}" type="slidenum">
              <a:rPr kumimoji="1" lang="zh-CN" altLang="en-US" smtClean="0"/>
              <a:t>13</a:t>
            </a:fld>
            <a:endParaRPr kumimoji="1" lang="zh-CN" altLang="en-US"/>
          </a:p>
        </p:txBody>
      </p:sp>
    </p:spTree>
    <p:extLst>
      <p:ext uri="{BB962C8B-B14F-4D97-AF65-F5344CB8AC3E}">
        <p14:creationId xmlns:p14="http://schemas.microsoft.com/office/powerpoint/2010/main" val="2181230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标题幻灯片_技术博客">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19175"/>
            <a:ext cx="7772400" cy="3039975"/>
          </a:xfrm>
        </p:spPr>
        <p:txBody>
          <a:bodyPr anchor="ctr"/>
          <a:lstStyle>
            <a:lvl1pPr algn="ctr">
              <a:defRPr sz="4800">
                <a:latin typeface="Helvetica"/>
                <a:cs typeface="Helvetica"/>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408521" y="4150809"/>
            <a:ext cx="6400800" cy="851111"/>
          </a:xfrm>
        </p:spPr>
        <p:txBody>
          <a:bodyPr anchor="ctr"/>
          <a:lstStyle>
            <a:lvl1pPr marL="0" indent="0" algn="ctr">
              <a:buNone/>
              <a:defRPr>
                <a:solidFill>
                  <a:srgbClr val="333333"/>
                </a:solidFill>
                <a:latin typeface="Helvetica"/>
                <a:ea typeface="微软雅黑"/>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sp>
        <p:nvSpPr>
          <p:cNvPr id="20" name="日期占位符 19"/>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21" name="页脚占位符 20"/>
          <p:cNvSpPr>
            <a:spLocks noGrp="1"/>
          </p:cNvSpPr>
          <p:nvPr>
            <p:ph type="ftr" sz="quarter" idx="11"/>
          </p:nvPr>
        </p:nvSpPr>
        <p:spPr/>
        <p:txBody>
          <a:bodyPr/>
          <a:lstStyle/>
          <a:p>
            <a:endParaRPr kumimoji="1" lang="zh-CN" altLang="en-US"/>
          </a:p>
        </p:txBody>
      </p:sp>
      <p:sp>
        <p:nvSpPr>
          <p:cNvPr id="22" name="幻灯片编号占位符 21"/>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
        <p:nvSpPr>
          <p:cNvPr id="25" name="文本占位符 24"/>
          <p:cNvSpPr>
            <a:spLocks noGrp="1"/>
          </p:cNvSpPr>
          <p:nvPr>
            <p:ph type="body" sz="quarter" idx="13" hasCustomPrompt="1"/>
          </p:nvPr>
        </p:nvSpPr>
        <p:spPr>
          <a:xfrm>
            <a:off x="1439864" y="5147969"/>
            <a:ext cx="6400800" cy="515938"/>
          </a:xfrm>
        </p:spPr>
        <p:txBody>
          <a:bodyPr anchor="ctr">
            <a:normAutofit/>
          </a:bodyPr>
          <a:lstStyle>
            <a:lvl1pPr marL="0" indent="0" algn="ctr">
              <a:buNone/>
              <a:defRPr sz="2000">
                <a:solidFill>
                  <a:srgbClr val="333333"/>
                </a:solidFill>
                <a:latin typeface="Helvetica"/>
                <a:cs typeface="Helvetica"/>
              </a:defRPr>
            </a:lvl1pPr>
          </a:lstStyle>
          <a:p>
            <a:pPr lvl="0"/>
            <a:r>
              <a:rPr kumimoji="1" lang="zh-CN" altLang="en-US" dirty="0" smtClean="0"/>
              <a:t>单击此处编辑技术博客地址</a:t>
            </a:r>
          </a:p>
        </p:txBody>
      </p:sp>
    </p:spTree>
    <p:extLst>
      <p:ext uri="{BB962C8B-B14F-4D97-AF65-F5344CB8AC3E}">
        <p14:creationId xmlns:p14="http://schemas.microsoft.com/office/powerpoint/2010/main" val="2621223683"/>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AutoShape 8"/>
          <p:cNvSpPr>
            <a:spLocks noChangeArrowheads="1"/>
          </p:cNvSpPr>
          <p:nvPr/>
        </p:nvSpPr>
        <p:spPr bwMode="auto">
          <a:xfrm>
            <a:off x="179388" y="188912"/>
            <a:ext cx="8823325" cy="5449887"/>
          </a:xfrm>
          <a:prstGeom prst="roundRect">
            <a:avLst>
              <a:gd name="adj" fmla="val 12843"/>
            </a:avLst>
          </a:prstGeom>
          <a:noFill/>
          <a:ln w="57150" cmpd="thickThin">
            <a:solidFill>
              <a:srgbClr val="3366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charset="0"/>
            </a:endParaRPr>
          </a:p>
        </p:txBody>
      </p:sp>
      <p:sp>
        <p:nvSpPr>
          <p:cNvPr id="7" name="AutoShape 4"/>
          <p:cNvSpPr>
            <a:spLocks noChangeArrowheads="1"/>
          </p:cNvSpPr>
          <p:nvPr/>
        </p:nvSpPr>
        <p:spPr bwMode="auto">
          <a:xfrm>
            <a:off x="1439863" y="4059150"/>
            <a:ext cx="6400800" cy="1841588"/>
          </a:xfrm>
          <a:prstGeom prst="roundRect">
            <a:avLst>
              <a:gd name="adj" fmla="val 16667"/>
            </a:avLst>
          </a:prstGeom>
          <a:solidFill>
            <a:schemeClr val="bg1"/>
          </a:solidFill>
          <a:ln w="50800">
            <a:solidFill>
              <a:srgbClr val="CCCC99"/>
            </a:solidFill>
            <a:round/>
            <a:headEnd/>
            <a:tailEnd/>
          </a:ln>
        </p:spPr>
        <p:txBody>
          <a:bodyPr wrap="none" anchor="ctr"/>
          <a:lstStyle/>
          <a:p>
            <a:endParaRPr lang="zh-CN" altLang="en-US" sz="1800"/>
          </a:p>
        </p:txBody>
      </p:sp>
      <p:sp>
        <p:nvSpPr>
          <p:cNvPr id="2" name="标题 1"/>
          <p:cNvSpPr>
            <a:spLocks noGrp="1"/>
          </p:cNvSpPr>
          <p:nvPr>
            <p:ph type="ctrTitle"/>
          </p:nvPr>
        </p:nvSpPr>
        <p:spPr>
          <a:xfrm>
            <a:off x="685800" y="1019175"/>
            <a:ext cx="7772400" cy="3039975"/>
          </a:xfrm>
        </p:spPr>
        <p:txBody>
          <a:bodyPr anchor="ctr"/>
          <a:lstStyle>
            <a:lvl1pPr algn="ctr">
              <a:defRPr sz="4800">
                <a:latin typeface="Helvetica"/>
                <a:cs typeface="Helvetica"/>
              </a:defRPr>
            </a:lvl1pPr>
          </a:lstStyle>
          <a:p>
            <a:r>
              <a:rPr kumimoji="1" lang="zh-CN" altLang="en-US" smtClean="0"/>
              <a:t>单击此处编辑母版标题样式</a:t>
            </a:r>
            <a:endParaRPr kumimoji="1" lang="zh-CN" altLang="en-US" dirty="0"/>
          </a:p>
        </p:txBody>
      </p:sp>
      <p:sp>
        <p:nvSpPr>
          <p:cNvPr id="3" name="副标题 2"/>
          <p:cNvSpPr>
            <a:spLocks noGrp="1"/>
          </p:cNvSpPr>
          <p:nvPr>
            <p:ph type="subTitle" idx="1"/>
          </p:nvPr>
        </p:nvSpPr>
        <p:spPr>
          <a:xfrm>
            <a:off x="1408521" y="4150809"/>
            <a:ext cx="6400800" cy="1636754"/>
          </a:xfrm>
        </p:spPr>
        <p:txBody>
          <a:bodyPr anchor="ctr"/>
          <a:lstStyle>
            <a:lvl1pPr marL="0" indent="0" algn="ctr">
              <a:buNone/>
              <a:defRPr>
                <a:solidFill>
                  <a:srgbClr val="333333"/>
                </a:solidFill>
                <a:latin typeface="Helvetica"/>
                <a:ea typeface="微软雅黑"/>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dirty="0"/>
          </a:p>
        </p:txBody>
      </p:sp>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213" y="345383"/>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txBox="1">
            <a:spLocks noChangeArrowheads="1"/>
          </p:cNvSpPr>
          <p:nvPr/>
        </p:nvSpPr>
        <p:spPr bwMode="auto">
          <a:xfrm>
            <a:off x="3073400" y="6400800"/>
            <a:ext cx="299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dirty="0" smtClean="0"/>
              <a:t>北京传智播客教育 </a:t>
            </a:r>
            <a:r>
              <a:rPr lang="en-US" dirty="0" err="1" smtClean="0">
                <a:latin typeface="Consolas"/>
                <a:cs typeface="Consolas"/>
              </a:rPr>
              <a:t>www.itcast.cn</a:t>
            </a:r>
            <a:endParaRPr lang="en-US" dirty="0">
              <a:latin typeface="Consolas"/>
              <a:cs typeface="Consolas"/>
            </a:endParaRPr>
          </a:p>
        </p:txBody>
      </p:sp>
      <p:sp>
        <p:nvSpPr>
          <p:cNvPr id="12" name="Rectangle 12"/>
          <p:cNvSpPr>
            <a:spLocks noChangeArrowheads="1"/>
          </p:cNvSpPr>
          <p:nvPr/>
        </p:nvSpPr>
        <p:spPr bwMode="auto">
          <a:xfrm>
            <a:off x="2136775" y="333375"/>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sp>
        <p:nvSpPr>
          <p:cNvPr id="15" name="Line 9"/>
          <p:cNvSpPr>
            <a:spLocks noChangeShapeType="1"/>
          </p:cNvSpPr>
          <p:nvPr/>
        </p:nvSpPr>
        <p:spPr bwMode="auto">
          <a:xfrm>
            <a:off x="457200" y="1019175"/>
            <a:ext cx="8229600" cy="0"/>
          </a:xfrm>
          <a:prstGeom prst="line">
            <a:avLst/>
          </a:prstGeom>
          <a:noFill/>
          <a:ln w="38100">
            <a:solidFill>
              <a:srgbClr val="3366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日期占位符 19"/>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21" name="页脚占位符 20"/>
          <p:cNvSpPr>
            <a:spLocks noGrp="1"/>
          </p:cNvSpPr>
          <p:nvPr>
            <p:ph type="ftr" sz="quarter" idx="11"/>
          </p:nvPr>
        </p:nvSpPr>
        <p:spPr/>
        <p:txBody>
          <a:bodyPr/>
          <a:lstStyle/>
          <a:p>
            <a:endParaRPr kumimoji="1" lang="zh-CN" altLang="en-US"/>
          </a:p>
        </p:txBody>
      </p:sp>
      <p:sp>
        <p:nvSpPr>
          <p:cNvPr id="22" name="幻灯片编号占位符 21"/>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extLst>
      <p:ext uri="{BB962C8B-B14F-4D97-AF65-F5344CB8AC3E}">
        <p14:creationId xmlns:p14="http://schemas.microsoft.com/office/powerpoint/2010/main" val="3218468052"/>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zh-CN" altLang="en-US" smtClean="0"/>
              <a:t>单击此处编辑母版标题样式</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CDB0C32-7029-2949-BCD8-6FCD87A2D7B2}" type="datetimeFigureOut">
              <a:rPr kumimoji="1" lang="zh-CN" altLang="en-US" smtClean="0"/>
              <a:t>15/12/1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A1E051-C4FA-934E-9C28-5B7C8506EA5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ACDB0C32-7029-2949-BCD8-6FCD87A2D7B2}" type="datetimeFigureOut">
              <a:rPr kumimoji="1" lang="zh-CN" altLang="en-US" smtClean="0"/>
              <a:t>15/12/1</a:t>
            </a:fld>
            <a:endParaRPr kumimoji="1" lang="zh-CN" alt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kumimoji="1" lang="zh-CN" alt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93A1E051-C4FA-934E-9C28-5B7C8506EA5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661" r:id="rId14"/>
  </p:sldLayoutIdLst>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2900" y="1282700"/>
            <a:ext cx="1130300" cy="1549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342900" y="1955800"/>
            <a:ext cx="1130300" cy="369332"/>
          </a:xfrm>
          <a:prstGeom prst="rect">
            <a:avLst/>
          </a:prstGeom>
          <a:noFill/>
        </p:spPr>
        <p:txBody>
          <a:bodyPr wrap="square" rtlCol="0">
            <a:spAutoFit/>
          </a:bodyPr>
          <a:lstStyle/>
          <a:p>
            <a:r>
              <a:rPr kumimoji="1" lang="en-US" altLang="zh-CN" dirty="0" smtClean="0"/>
              <a:t>soldier</a:t>
            </a:r>
            <a:endParaRPr kumimoji="1" lang="zh-CN" altLang="en-US" dirty="0"/>
          </a:p>
        </p:txBody>
      </p:sp>
      <p:sp>
        <p:nvSpPr>
          <p:cNvPr id="7" name="矩形 6"/>
          <p:cNvSpPr/>
          <p:nvPr/>
        </p:nvSpPr>
        <p:spPr>
          <a:xfrm>
            <a:off x="5727700" y="1155700"/>
            <a:ext cx="1282700" cy="167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7264400" y="1587500"/>
            <a:ext cx="774700" cy="369332"/>
          </a:xfrm>
          <a:prstGeom prst="rect">
            <a:avLst/>
          </a:prstGeom>
          <a:noFill/>
        </p:spPr>
        <p:txBody>
          <a:bodyPr wrap="square" rtlCol="0">
            <a:spAutoFit/>
          </a:bodyPr>
          <a:lstStyle/>
          <a:p>
            <a:r>
              <a:rPr kumimoji="1" lang="zh-CN" altLang="en-US" dirty="0" smtClean="0"/>
              <a:t>栈区</a:t>
            </a:r>
            <a:endParaRPr kumimoji="1" lang="zh-CN" altLang="en-US" dirty="0"/>
          </a:p>
        </p:txBody>
      </p:sp>
      <p:sp>
        <p:nvSpPr>
          <p:cNvPr id="9" name="文本框 8"/>
          <p:cNvSpPr txBox="1"/>
          <p:nvPr/>
        </p:nvSpPr>
        <p:spPr>
          <a:xfrm>
            <a:off x="5727700" y="1778000"/>
            <a:ext cx="1181100" cy="369332"/>
          </a:xfrm>
          <a:prstGeom prst="rect">
            <a:avLst/>
          </a:prstGeom>
          <a:noFill/>
        </p:spPr>
        <p:txBody>
          <a:bodyPr wrap="square" rtlCol="0">
            <a:spAutoFit/>
          </a:bodyPr>
          <a:lstStyle/>
          <a:p>
            <a:r>
              <a:rPr lang="en-US" altLang="zh-CN" dirty="0"/>
              <a:t>soldier1</a:t>
            </a:r>
            <a:endParaRPr kumimoji="1" lang="zh-CN" altLang="en-US" dirty="0"/>
          </a:p>
        </p:txBody>
      </p:sp>
      <p:sp>
        <p:nvSpPr>
          <p:cNvPr id="10" name="矩形 9"/>
          <p:cNvSpPr/>
          <p:nvPr/>
        </p:nvSpPr>
        <p:spPr>
          <a:xfrm>
            <a:off x="342900" y="3391932"/>
            <a:ext cx="1282700" cy="1905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7264400" y="3949700"/>
            <a:ext cx="1117600" cy="369332"/>
          </a:xfrm>
          <a:prstGeom prst="rect">
            <a:avLst/>
          </a:prstGeom>
          <a:noFill/>
        </p:spPr>
        <p:txBody>
          <a:bodyPr wrap="square" rtlCol="0">
            <a:spAutoFit/>
          </a:bodyPr>
          <a:lstStyle/>
          <a:p>
            <a:r>
              <a:rPr kumimoji="1" lang="zh-CN" altLang="en-US" dirty="0" smtClean="0"/>
              <a:t>对象</a:t>
            </a:r>
            <a:endParaRPr kumimoji="1" lang="zh-CN" altLang="en-US" dirty="0"/>
          </a:p>
        </p:txBody>
      </p:sp>
      <p:sp>
        <p:nvSpPr>
          <p:cNvPr id="12" name="文本框 11"/>
          <p:cNvSpPr txBox="1"/>
          <p:nvPr/>
        </p:nvSpPr>
        <p:spPr>
          <a:xfrm>
            <a:off x="1625600" y="3391932"/>
            <a:ext cx="1117600" cy="369332"/>
          </a:xfrm>
          <a:prstGeom prst="rect">
            <a:avLst/>
          </a:prstGeom>
          <a:noFill/>
        </p:spPr>
        <p:txBody>
          <a:bodyPr wrap="square" rtlCol="0">
            <a:spAutoFit/>
          </a:bodyPr>
          <a:lstStyle/>
          <a:p>
            <a:r>
              <a:rPr kumimoji="1" lang="en-US" altLang="zh-CN" dirty="0" smtClean="0"/>
              <a:t>0x1000</a:t>
            </a:r>
            <a:endParaRPr kumimoji="1" lang="zh-CN" altLang="en-US" dirty="0"/>
          </a:p>
        </p:txBody>
      </p:sp>
      <p:cxnSp>
        <p:nvCxnSpPr>
          <p:cNvPr id="14" name="直线箭头连接符 13"/>
          <p:cNvCxnSpPr>
            <a:stCxn id="5" idx="2"/>
            <a:endCxn id="10" idx="0"/>
          </p:cNvCxnSpPr>
          <p:nvPr/>
        </p:nvCxnSpPr>
        <p:spPr>
          <a:xfrm>
            <a:off x="908050" y="2832100"/>
            <a:ext cx="76200" cy="5598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文本框 14"/>
          <p:cNvSpPr txBox="1"/>
          <p:nvPr/>
        </p:nvSpPr>
        <p:spPr>
          <a:xfrm>
            <a:off x="342900" y="2325132"/>
            <a:ext cx="1130300" cy="369332"/>
          </a:xfrm>
          <a:prstGeom prst="rect">
            <a:avLst/>
          </a:prstGeom>
          <a:noFill/>
        </p:spPr>
        <p:txBody>
          <a:bodyPr wrap="square" rtlCol="0">
            <a:spAutoFit/>
          </a:bodyPr>
          <a:lstStyle/>
          <a:p>
            <a:r>
              <a:rPr kumimoji="1" lang="en-US" altLang="zh-CN" dirty="0" smtClean="0"/>
              <a:t>0x1000</a:t>
            </a:r>
            <a:endParaRPr kumimoji="1" lang="zh-CN" altLang="en-US" dirty="0"/>
          </a:p>
        </p:txBody>
      </p:sp>
      <p:sp>
        <p:nvSpPr>
          <p:cNvPr id="16" name="文本框 15"/>
          <p:cNvSpPr txBox="1"/>
          <p:nvPr/>
        </p:nvSpPr>
        <p:spPr>
          <a:xfrm>
            <a:off x="5727700" y="2147332"/>
            <a:ext cx="1054100" cy="369332"/>
          </a:xfrm>
          <a:prstGeom prst="rect">
            <a:avLst/>
          </a:prstGeom>
          <a:noFill/>
        </p:spPr>
        <p:txBody>
          <a:bodyPr wrap="square" rtlCol="0">
            <a:spAutoFit/>
          </a:bodyPr>
          <a:lstStyle/>
          <a:p>
            <a:r>
              <a:rPr kumimoji="1" lang="en-US" altLang="zh-CN" dirty="0" smtClean="0"/>
              <a:t>0x1000</a:t>
            </a:r>
            <a:endParaRPr kumimoji="1" lang="zh-CN" altLang="en-US" dirty="0"/>
          </a:p>
        </p:txBody>
      </p:sp>
      <p:sp>
        <p:nvSpPr>
          <p:cNvPr id="19" name="文本框 18"/>
          <p:cNvSpPr txBox="1"/>
          <p:nvPr/>
        </p:nvSpPr>
        <p:spPr>
          <a:xfrm>
            <a:off x="609600" y="3950732"/>
            <a:ext cx="914400" cy="923330"/>
          </a:xfrm>
          <a:prstGeom prst="rect">
            <a:avLst/>
          </a:prstGeom>
          <a:noFill/>
        </p:spPr>
        <p:txBody>
          <a:bodyPr wrap="square" rtlCol="0">
            <a:spAutoFit/>
          </a:bodyPr>
          <a:lstStyle/>
          <a:p>
            <a:r>
              <a:rPr kumimoji="1" lang="en-US" altLang="zh-CN" dirty="0" smtClean="0"/>
              <a:t>_name = </a:t>
            </a:r>
            <a:r>
              <a:rPr kumimoji="1" lang="en-US" altLang="en-US" dirty="0" smtClean="0"/>
              <a:t>王祖蓝</a:t>
            </a:r>
            <a:endParaRPr kumimoji="1" lang="zh-CN" altLang="en-US" dirty="0"/>
          </a:p>
        </p:txBody>
      </p:sp>
      <p:sp>
        <p:nvSpPr>
          <p:cNvPr id="20" name="矩形 19"/>
          <p:cNvSpPr/>
          <p:nvPr/>
        </p:nvSpPr>
        <p:spPr>
          <a:xfrm>
            <a:off x="7486650" y="3391932"/>
            <a:ext cx="1282700" cy="1905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 name="文本框 20"/>
          <p:cNvSpPr txBox="1"/>
          <p:nvPr/>
        </p:nvSpPr>
        <p:spPr>
          <a:xfrm>
            <a:off x="8769350" y="3391932"/>
            <a:ext cx="1117600" cy="369332"/>
          </a:xfrm>
          <a:prstGeom prst="rect">
            <a:avLst/>
          </a:prstGeom>
          <a:noFill/>
        </p:spPr>
        <p:txBody>
          <a:bodyPr wrap="square" rtlCol="0">
            <a:spAutoFit/>
          </a:bodyPr>
          <a:lstStyle/>
          <a:p>
            <a:r>
              <a:rPr kumimoji="1" lang="en-US" altLang="zh-CN" dirty="0" smtClean="0"/>
              <a:t>0x1001</a:t>
            </a:r>
            <a:endParaRPr kumimoji="1" lang="zh-CN" altLang="en-US" dirty="0"/>
          </a:p>
        </p:txBody>
      </p:sp>
      <p:sp>
        <p:nvSpPr>
          <p:cNvPr id="22" name="文本框 21"/>
          <p:cNvSpPr txBox="1"/>
          <p:nvPr/>
        </p:nvSpPr>
        <p:spPr>
          <a:xfrm>
            <a:off x="7683500" y="3857367"/>
            <a:ext cx="914400" cy="923330"/>
          </a:xfrm>
          <a:prstGeom prst="rect">
            <a:avLst/>
          </a:prstGeom>
          <a:noFill/>
        </p:spPr>
        <p:txBody>
          <a:bodyPr wrap="square" rtlCol="0">
            <a:spAutoFit/>
          </a:bodyPr>
          <a:lstStyle/>
          <a:p>
            <a:r>
              <a:rPr kumimoji="1" lang="en-US" altLang="zh-CN" dirty="0" smtClean="0"/>
              <a:t>_name = </a:t>
            </a:r>
            <a:r>
              <a:rPr kumimoji="1" lang="en-US" altLang="en-US" dirty="0" smtClean="0"/>
              <a:t>李小龙</a:t>
            </a:r>
            <a:endParaRPr kumimoji="1" lang="zh-CN" altLang="en-US" dirty="0"/>
          </a:p>
        </p:txBody>
      </p:sp>
      <p:cxnSp>
        <p:nvCxnSpPr>
          <p:cNvPr id="24" name="直线箭头连接符 23"/>
          <p:cNvCxnSpPr>
            <a:stCxn id="7" idx="1"/>
            <a:endCxn id="10" idx="0"/>
          </p:cNvCxnSpPr>
          <p:nvPr/>
        </p:nvCxnSpPr>
        <p:spPr>
          <a:xfrm flipH="1">
            <a:off x="984250" y="1993900"/>
            <a:ext cx="4743450" cy="139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916750"/>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找对象</a:t>
            </a:r>
            <a:r>
              <a:rPr kumimoji="1" lang="en-US" altLang="zh-CN" dirty="0" smtClean="0"/>
              <a:t>-</a:t>
            </a:r>
            <a:r>
              <a:rPr kumimoji="1" lang="zh-CN" altLang="en-US" dirty="0" smtClean="0"/>
              <a:t>微博</a:t>
            </a:r>
            <a:endParaRPr kumimoji="1" lang="zh-CN" altLang="en-US" dirty="0"/>
          </a:p>
        </p:txBody>
      </p:sp>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rcRect l="1760" r="1760"/>
          <a:stretch>
            <a:fillRect/>
          </a:stretch>
        </p:blipFill>
        <p:spPr bwMode="auto">
          <a:xfrm>
            <a:off x="822324" y="1660432"/>
            <a:ext cx="8042276" cy="4343400"/>
          </a:xfrm>
          <a:prstGeom prst="rect">
            <a:avLst/>
          </a:prstGeom>
          <a:noFill/>
          <a:ln>
            <a:noFill/>
          </a:ln>
        </p:spPr>
      </p:pic>
    </p:spTree>
    <p:extLst>
      <p:ext uri="{BB962C8B-B14F-4D97-AF65-F5344CB8AC3E}">
        <p14:creationId xmlns:p14="http://schemas.microsoft.com/office/powerpoint/2010/main" val="3307969678"/>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724" y="931723"/>
            <a:ext cx="8042276" cy="1336956"/>
          </a:xfrm>
        </p:spPr>
        <p:txBody>
          <a:bodyPr/>
          <a:lstStyle/>
          <a:p>
            <a:r>
              <a:rPr kumimoji="1" lang="zh-CN" altLang="en-US" dirty="0" smtClean="0"/>
              <a:t>找对象</a:t>
            </a:r>
            <a:r>
              <a:rPr kumimoji="1" lang="en-US" altLang="zh-CN" dirty="0" smtClean="0"/>
              <a:t>-</a:t>
            </a:r>
            <a:r>
              <a:rPr kumimoji="1" lang="zh-CN" altLang="en-US" dirty="0" smtClean="0"/>
              <a:t>美团</a:t>
            </a:r>
            <a:endParaRPr kumimoji="1" lang="zh-CN" altLang="en-US" dirty="0"/>
          </a:p>
        </p:txBody>
      </p:sp>
      <p:pic>
        <p:nvPicPr>
          <p:cNvPr id="4" name="内容占位符 3"/>
          <p:cNvPicPr>
            <a:picLocks noGrp="1" noChangeAspect="1"/>
          </p:cNvPicPr>
          <p:nvPr>
            <p:ph idx="1"/>
          </p:nvPr>
        </p:nvPicPr>
        <p:blipFill rotWithShape="1">
          <a:blip r:embed="rId3"/>
          <a:srcRect t="13795" b="13795"/>
          <a:stretch/>
        </p:blipFill>
        <p:spPr>
          <a:xfrm>
            <a:off x="1101724" y="1079500"/>
            <a:ext cx="7360329" cy="3975100"/>
          </a:xfrm>
        </p:spPr>
      </p:pic>
    </p:spTree>
    <p:extLst>
      <p:ext uri="{BB962C8B-B14F-4D97-AF65-F5344CB8AC3E}">
        <p14:creationId xmlns:p14="http://schemas.microsoft.com/office/powerpoint/2010/main" val="4167457614"/>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现实生活中我们是如何应用面相对象思想的</a:t>
            </a:r>
            <a:endParaRPr kumimoji="1" lang="zh-CN" altLang="en-US" dirty="0"/>
          </a:p>
        </p:txBody>
      </p:sp>
      <p:sp>
        <p:nvSpPr>
          <p:cNvPr id="3" name="内容占位符 2"/>
          <p:cNvSpPr>
            <a:spLocks noGrp="1"/>
          </p:cNvSpPr>
          <p:nvPr>
            <p:ph idx="1"/>
          </p:nvPr>
        </p:nvSpPr>
        <p:spPr/>
        <p:txBody>
          <a:bodyPr/>
          <a:lstStyle/>
          <a:p>
            <a:r>
              <a:rPr kumimoji="1" lang="zh-CN" altLang="en-US" dirty="0" smtClean="0"/>
              <a:t>要去天安门看升旗仪式</a:t>
            </a:r>
            <a:endParaRPr kumimoji="1" lang="en-US" altLang="zh-CN" dirty="0" smtClean="0"/>
          </a:p>
          <a:p>
            <a:r>
              <a:rPr kumimoji="1" lang="zh-CN" altLang="en-US" dirty="0" smtClean="0"/>
              <a:t>渴了想喝水</a:t>
            </a:r>
            <a:endParaRPr kumimoji="1" lang="en-US" altLang="zh-CN" dirty="0" smtClean="0"/>
          </a:p>
          <a:p>
            <a:r>
              <a:rPr kumimoji="1" lang="zh-CN" altLang="en-US" dirty="0" smtClean="0"/>
              <a:t>想听音乐舒缓心情</a:t>
            </a:r>
            <a:endParaRPr kumimoji="1" lang="en-US" altLang="zh-CN" dirty="0" smtClean="0"/>
          </a:p>
          <a:p>
            <a:r>
              <a:rPr kumimoji="1" lang="zh-CN" altLang="en-US" dirty="0" smtClean="0"/>
              <a:t>马上考试了，要开始准备小条</a:t>
            </a:r>
            <a:endParaRPr kumimoji="1" lang="en-US" altLang="zh-CN" dirty="0" smtClean="0"/>
          </a:p>
          <a:p>
            <a:endParaRPr kumimoji="1" lang="en-US" altLang="zh-CN" dirty="0"/>
          </a:p>
          <a:p>
            <a:r>
              <a:rPr kumimoji="1" lang="zh-CN" altLang="en-US" dirty="0" smtClean="0"/>
              <a:t>找对象要根据实际要解决的问题</a:t>
            </a:r>
            <a:endParaRPr kumimoji="1" lang="zh-CN" altLang="en-US" dirty="0"/>
          </a:p>
        </p:txBody>
      </p:sp>
    </p:spTree>
    <p:extLst>
      <p:ext uri="{BB962C8B-B14F-4D97-AF65-F5344CB8AC3E}">
        <p14:creationId xmlns:p14="http://schemas.microsoft.com/office/powerpoint/2010/main" val="3016892216"/>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600" y="2755900"/>
            <a:ext cx="1968500" cy="321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Iphone:0ffxxx</a:t>
            </a:r>
          </a:p>
          <a:p>
            <a:pPr algn="ctr"/>
            <a:r>
              <a:rPr kumimoji="1" lang="en-US" altLang="zh-CN" dirty="0" smtClean="0"/>
              <a:t>_</a:t>
            </a:r>
            <a:r>
              <a:rPr kumimoji="1" lang="en-US" altLang="zh-CN" dirty="0" err="1" smtClean="0"/>
              <a:t>cpu</a:t>
            </a:r>
            <a:r>
              <a:rPr kumimoji="1" lang="zh-CN" altLang="en-US" dirty="0" smtClean="0"/>
              <a:t> </a:t>
            </a:r>
            <a:r>
              <a:rPr kumimoji="1" lang="en-US" altLang="zh-CN" dirty="0" smtClean="0"/>
              <a:t>=</a:t>
            </a:r>
            <a:r>
              <a:rPr kumimoji="1" lang="zh-CN" altLang="en-US" dirty="0" smtClean="0"/>
              <a:t> </a:t>
            </a:r>
            <a:r>
              <a:rPr kumimoji="1" lang="en-US" altLang="zh-CN" dirty="0" smtClean="0"/>
              <a:t>0</a:t>
            </a:r>
          </a:p>
          <a:p>
            <a:pPr algn="ctr"/>
            <a:r>
              <a:rPr kumimoji="1" lang="en-US" altLang="zh-CN" dirty="0" smtClean="0"/>
              <a:t>_ram</a:t>
            </a:r>
            <a:r>
              <a:rPr kumimoji="1" lang="zh-CN" altLang="en-US" dirty="0" smtClean="0"/>
              <a:t> </a:t>
            </a:r>
            <a:r>
              <a:rPr kumimoji="1" lang="en-US" altLang="zh-CN" dirty="0" smtClean="0"/>
              <a:t>=</a:t>
            </a:r>
            <a:r>
              <a:rPr kumimoji="1" lang="zh-CN" altLang="en-US" dirty="0" smtClean="0"/>
              <a:t> </a:t>
            </a:r>
            <a:r>
              <a:rPr kumimoji="1" lang="en-US" altLang="zh-CN" dirty="0" smtClean="0"/>
              <a:t>0</a:t>
            </a:r>
            <a:endParaRPr kumimoji="1" lang="zh-CN" altLang="en-US" dirty="0"/>
          </a:p>
        </p:txBody>
      </p:sp>
      <p:sp>
        <p:nvSpPr>
          <p:cNvPr id="5" name="矩形 4"/>
          <p:cNvSpPr/>
          <p:nvPr/>
        </p:nvSpPr>
        <p:spPr>
          <a:xfrm>
            <a:off x="3770939" y="450334"/>
            <a:ext cx="1602121" cy="369332"/>
          </a:xfrm>
          <a:prstGeom prst="rect">
            <a:avLst/>
          </a:prstGeom>
        </p:spPr>
        <p:txBody>
          <a:bodyPr wrap="none">
            <a:spAutoFit/>
          </a:bodyPr>
          <a:lstStyle/>
          <a:p>
            <a:r>
              <a:rPr lang="en-US" altLang="zh-CN" dirty="0"/>
              <a:t>[</a:t>
            </a:r>
            <a:r>
              <a:rPr lang="en-US" altLang="zh-CN" dirty="0" err="1"/>
              <a:t>Iphone</a:t>
            </a:r>
            <a:r>
              <a:rPr lang="en-US" altLang="zh-CN" dirty="0"/>
              <a:t> new]</a:t>
            </a:r>
            <a:endParaRPr lang="zh-CN" altLang="en-US" dirty="0"/>
          </a:p>
        </p:txBody>
      </p:sp>
      <p:sp>
        <p:nvSpPr>
          <p:cNvPr id="6" name="矩形 5"/>
          <p:cNvSpPr/>
          <p:nvPr/>
        </p:nvSpPr>
        <p:spPr>
          <a:xfrm>
            <a:off x="6400800" y="2889250"/>
            <a:ext cx="1701800" cy="3213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Iphone</a:t>
            </a:r>
            <a:r>
              <a:rPr kumimoji="1" lang="zh-CN" altLang="en-US" dirty="0" smtClean="0"/>
              <a:t> </a:t>
            </a:r>
            <a:r>
              <a:rPr kumimoji="1" lang="en-US" altLang="zh-CN" dirty="0" smtClean="0"/>
              <a:t>*</a:t>
            </a:r>
            <a:r>
              <a:rPr kumimoji="1" lang="zh-CN" altLang="en-US" dirty="0" smtClean="0"/>
              <a:t> </a:t>
            </a:r>
            <a:r>
              <a:rPr kumimoji="1" lang="en-US" altLang="zh-CN" dirty="0" smtClean="0"/>
              <a:t>phone:</a:t>
            </a:r>
            <a:r>
              <a:rPr kumimoji="1" lang="en-US" altLang="zh-CN" dirty="0"/>
              <a:t>0ffxxx</a:t>
            </a:r>
            <a:endParaRPr kumimoji="1" lang="zh-CN" altLang="en-US" dirty="0"/>
          </a:p>
        </p:txBody>
      </p:sp>
      <p:cxnSp>
        <p:nvCxnSpPr>
          <p:cNvPr id="8" name="直线箭头连接符 7"/>
          <p:cNvCxnSpPr/>
          <p:nvPr/>
        </p:nvCxnSpPr>
        <p:spPr>
          <a:xfrm flipH="1">
            <a:off x="1612900" y="4813300"/>
            <a:ext cx="5118100" cy="254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3187700" y="4240768"/>
            <a:ext cx="2732614" cy="369332"/>
          </a:xfrm>
          <a:prstGeom prst="rect">
            <a:avLst/>
          </a:prstGeom>
          <a:noFill/>
        </p:spPr>
        <p:txBody>
          <a:bodyPr wrap="none" rtlCol="0">
            <a:spAutoFit/>
          </a:bodyPr>
          <a:lstStyle/>
          <a:p>
            <a:r>
              <a:rPr kumimoji="1" lang="en-US" altLang="zh-CN" dirty="0" smtClean="0"/>
              <a:t>[phone</a:t>
            </a:r>
            <a:r>
              <a:rPr kumimoji="1" lang="zh-CN" altLang="en-US" dirty="0" smtClean="0"/>
              <a:t> </a:t>
            </a:r>
            <a:r>
              <a:rPr kumimoji="1" lang="en-US" altLang="zh-CN" dirty="0" err="1" smtClean="0"/>
              <a:t>aboutMyPhone</a:t>
            </a:r>
            <a:r>
              <a:rPr kumimoji="1" lang="en-US" altLang="zh-CN" dirty="0" smtClean="0"/>
              <a:t>]</a:t>
            </a:r>
            <a:endParaRPr kumimoji="1" lang="zh-CN" altLang="en-US" dirty="0"/>
          </a:p>
        </p:txBody>
      </p:sp>
      <p:sp>
        <p:nvSpPr>
          <p:cNvPr id="10" name="矩形 9"/>
          <p:cNvSpPr/>
          <p:nvPr/>
        </p:nvSpPr>
        <p:spPr>
          <a:xfrm>
            <a:off x="2679700" y="819666"/>
            <a:ext cx="3962400" cy="13012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Class</a:t>
            </a:r>
            <a:r>
              <a:rPr kumimoji="1" lang="zh-CN" altLang="en-US" dirty="0" smtClean="0"/>
              <a:t> </a:t>
            </a:r>
            <a:r>
              <a:rPr kumimoji="1" lang="en-US" altLang="zh-CN" dirty="0" err="1" smtClean="0"/>
              <a:t>Iphone</a:t>
            </a:r>
            <a:endParaRPr kumimoji="1" lang="en-US" altLang="zh-CN" dirty="0" smtClean="0"/>
          </a:p>
          <a:p>
            <a:pPr algn="ctr"/>
            <a:r>
              <a:rPr kumimoji="1" lang="en-US" altLang="zh-CN" dirty="0" smtClean="0"/>
              <a:t>-</a:t>
            </a:r>
            <a:r>
              <a:rPr kumimoji="1" lang="zh-CN" altLang="en-US" dirty="0" smtClean="0"/>
              <a:t> </a:t>
            </a:r>
            <a:r>
              <a:rPr kumimoji="1" lang="en-US" altLang="zh-CN" dirty="0" smtClean="0"/>
              <a:t>(void)</a:t>
            </a:r>
            <a:r>
              <a:rPr kumimoji="1" lang="en-US" altLang="zh-CN" dirty="0" err="1" smtClean="0"/>
              <a:t>aboutMyPhone</a:t>
            </a:r>
            <a:endParaRPr kumimoji="1" lang="zh-CN" altLang="en-US" dirty="0"/>
          </a:p>
        </p:txBody>
      </p:sp>
      <p:sp>
        <p:nvSpPr>
          <p:cNvPr id="11" name="矩形 10"/>
          <p:cNvSpPr/>
          <p:nvPr/>
        </p:nvSpPr>
        <p:spPr>
          <a:xfrm>
            <a:off x="965200" y="5067300"/>
            <a:ext cx="1117600" cy="35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isa</a:t>
            </a:r>
            <a:endParaRPr kumimoji="1" lang="zh-CN" altLang="en-US" dirty="0"/>
          </a:p>
        </p:txBody>
      </p:sp>
      <p:cxnSp>
        <p:nvCxnSpPr>
          <p:cNvPr id="13" name="直线箭头连接符 12"/>
          <p:cNvCxnSpPr/>
          <p:nvPr/>
        </p:nvCxnSpPr>
        <p:spPr>
          <a:xfrm flipV="1">
            <a:off x="1981200" y="2120900"/>
            <a:ext cx="2197100" cy="330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4956741"/>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类</a:t>
            </a:r>
            <a:endParaRPr kumimoji="1" lang="zh-CN" altLang="en-US" dirty="0"/>
          </a:p>
        </p:txBody>
      </p:sp>
      <p:sp>
        <p:nvSpPr>
          <p:cNvPr id="3" name="内容占位符 2"/>
          <p:cNvSpPr>
            <a:spLocks noGrp="1"/>
          </p:cNvSpPr>
          <p:nvPr>
            <p:ph idx="1"/>
          </p:nvPr>
        </p:nvSpPr>
        <p:spPr/>
        <p:txBody>
          <a:bodyPr/>
          <a:lstStyle/>
          <a:p>
            <a:r>
              <a:rPr kumimoji="1" lang="zh-CN" altLang="en-US" dirty="0" smtClean="0"/>
              <a:t>类是一系列方法与属性的集合</a:t>
            </a:r>
            <a:endParaRPr kumimoji="1" lang="en-US" altLang="zh-CN" dirty="0" smtClean="0"/>
          </a:p>
          <a:p>
            <a:r>
              <a:rPr kumimoji="1" lang="zh-CN" altLang="en-US" dirty="0" smtClean="0"/>
              <a:t>类是用来描述对象的</a:t>
            </a:r>
            <a:endParaRPr kumimoji="1" lang="zh-CN" altLang="en-US" dirty="0"/>
          </a:p>
        </p:txBody>
      </p:sp>
      <p:pic>
        <p:nvPicPr>
          <p:cNvPr id="4" name="图片 3"/>
          <p:cNvPicPr>
            <a:picLocks noChangeAspect="1"/>
          </p:cNvPicPr>
          <p:nvPr/>
        </p:nvPicPr>
        <p:blipFill>
          <a:blip r:embed="rId3"/>
          <a:stretch>
            <a:fillRect/>
          </a:stretch>
        </p:blipFill>
        <p:spPr>
          <a:xfrm>
            <a:off x="723900" y="2679700"/>
            <a:ext cx="7462092" cy="3251200"/>
          </a:xfrm>
          <a:prstGeom prst="rect">
            <a:avLst/>
          </a:prstGeom>
        </p:spPr>
      </p:pic>
    </p:spTree>
    <p:extLst>
      <p:ext uri="{BB962C8B-B14F-4D97-AF65-F5344CB8AC3E}">
        <p14:creationId xmlns:p14="http://schemas.microsoft.com/office/powerpoint/2010/main" val="1631151474"/>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14300" y="368300"/>
            <a:ext cx="1828800" cy="3035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Iphone:0fxddx</a:t>
            </a:r>
          </a:p>
          <a:p>
            <a:pPr algn="ctr"/>
            <a:r>
              <a:rPr kumimoji="1" lang="en-US" altLang="zh-CN" dirty="0" smtClean="0"/>
              <a:t>_</a:t>
            </a:r>
            <a:r>
              <a:rPr kumimoji="1" lang="en-US" altLang="zh-CN" dirty="0" err="1" smtClean="0"/>
              <a:t>cpu</a:t>
            </a:r>
            <a:r>
              <a:rPr kumimoji="1" lang="en-US" altLang="zh-CN" dirty="0" smtClean="0"/>
              <a:t> = 1.5</a:t>
            </a:r>
          </a:p>
          <a:p>
            <a:pPr algn="ctr"/>
            <a:r>
              <a:rPr kumimoji="1" lang="en-US" altLang="zh-CN" dirty="0" smtClean="0"/>
              <a:t>_color=1</a:t>
            </a:r>
          </a:p>
          <a:p>
            <a:pPr algn="ctr"/>
            <a:r>
              <a:rPr kumimoji="1" lang="en-US" altLang="zh-CN" dirty="0" smtClean="0"/>
              <a:t>_ram = 512</a:t>
            </a:r>
          </a:p>
          <a:p>
            <a:pPr algn="ctr"/>
            <a:r>
              <a:rPr kumimoji="1" lang="en-US" altLang="zh-CN" dirty="0" smtClean="0"/>
              <a:t>_size = 3</a:t>
            </a:r>
          </a:p>
          <a:p>
            <a:pPr algn="ctr"/>
            <a:r>
              <a:rPr kumimoji="1" lang="en-US" altLang="zh-CN" dirty="0" err="1" smtClean="0"/>
              <a:t>isa</a:t>
            </a:r>
            <a:endParaRPr kumimoji="1" lang="zh-CN" altLang="en-US" dirty="0"/>
          </a:p>
        </p:txBody>
      </p:sp>
      <p:sp>
        <p:nvSpPr>
          <p:cNvPr id="16" name="矩形 15"/>
          <p:cNvSpPr/>
          <p:nvPr/>
        </p:nvSpPr>
        <p:spPr>
          <a:xfrm>
            <a:off x="5816600" y="368300"/>
            <a:ext cx="1282700" cy="736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p1:</a:t>
            </a:r>
            <a:r>
              <a:rPr kumimoji="1" lang="en-US" altLang="zh-CN" dirty="0"/>
              <a:t>0fxdff</a:t>
            </a:r>
          </a:p>
          <a:p>
            <a:pPr algn="ctr"/>
            <a:endParaRPr kumimoji="1" lang="zh-CN" altLang="en-US" dirty="0"/>
          </a:p>
        </p:txBody>
      </p:sp>
      <p:cxnSp>
        <p:nvCxnSpPr>
          <p:cNvPr id="18" name="直线箭头连接符 17"/>
          <p:cNvCxnSpPr>
            <a:stCxn id="16" idx="1"/>
          </p:cNvCxnSpPr>
          <p:nvPr/>
        </p:nvCxnSpPr>
        <p:spPr>
          <a:xfrm flipH="1">
            <a:off x="3797300" y="736600"/>
            <a:ext cx="2019300" cy="2362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矩形 18"/>
          <p:cNvSpPr/>
          <p:nvPr/>
        </p:nvSpPr>
        <p:spPr>
          <a:xfrm>
            <a:off x="2298700" y="1581150"/>
            <a:ext cx="1828800" cy="3035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Iphone:0fxdff</a:t>
            </a:r>
          </a:p>
          <a:p>
            <a:pPr algn="ctr"/>
            <a:r>
              <a:rPr kumimoji="1" lang="en-US" altLang="zh-CN" dirty="0" smtClean="0"/>
              <a:t>_</a:t>
            </a:r>
            <a:r>
              <a:rPr kumimoji="1" lang="en-US" altLang="zh-CN" dirty="0" err="1" smtClean="0"/>
              <a:t>cpu</a:t>
            </a:r>
            <a:r>
              <a:rPr kumimoji="1" lang="en-US" altLang="zh-CN" dirty="0" smtClean="0"/>
              <a:t> = 5.0</a:t>
            </a:r>
          </a:p>
          <a:p>
            <a:pPr algn="ctr"/>
            <a:r>
              <a:rPr kumimoji="1" lang="en-US" altLang="zh-CN" dirty="0" smtClean="0"/>
              <a:t>_color=2</a:t>
            </a:r>
          </a:p>
          <a:p>
            <a:pPr algn="ctr"/>
            <a:r>
              <a:rPr kumimoji="1" lang="en-US" altLang="zh-CN" dirty="0" smtClean="0"/>
              <a:t>_ram = 1024</a:t>
            </a:r>
          </a:p>
          <a:p>
            <a:pPr algn="ctr"/>
            <a:r>
              <a:rPr kumimoji="1" lang="en-US" altLang="zh-CN" dirty="0" smtClean="0"/>
              <a:t>_size = 2</a:t>
            </a:r>
          </a:p>
          <a:p>
            <a:pPr algn="ctr"/>
            <a:r>
              <a:rPr kumimoji="1" lang="en-US" altLang="zh-CN" dirty="0" err="1" smtClean="0"/>
              <a:t>isa</a:t>
            </a:r>
            <a:endParaRPr kumimoji="1" lang="zh-CN" altLang="en-US" dirty="0"/>
          </a:p>
        </p:txBody>
      </p:sp>
      <p:sp>
        <p:nvSpPr>
          <p:cNvPr id="20" name="矩形 19"/>
          <p:cNvSpPr/>
          <p:nvPr/>
        </p:nvSpPr>
        <p:spPr>
          <a:xfrm>
            <a:off x="5969000" y="2362200"/>
            <a:ext cx="1282700" cy="736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p2:</a:t>
            </a:r>
            <a:r>
              <a:rPr kumimoji="1" lang="en-US" altLang="zh-CN" dirty="0"/>
              <a:t>0fxdff</a:t>
            </a:r>
          </a:p>
          <a:p>
            <a:pPr algn="ctr"/>
            <a:endParaRPr kumimoji="1" lang="zh-CN" altLang="en-US" dirty="0"/>
          </a:p>
        </p:txBody>
      </p:sp>
      <p:cxnSp>
        <p:nvCxnSpPr>
          <p:cNvPr id="22" name="直线箭头连接符 21"/>
          <p:cNvCxnSpPr>
            <a:stCxn id="20" idx="1"/>
          </p:cNvCxnSpPr>
          <p:nvPr/>
        </p:nvCxnSpPr>
        <p:spPr>
          <a:xfrm flipH="1">
            <a:off x="4127500" y="2730500"/>
            <a:ext cx="1841500" cy="673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矩形 22"/>
          <p:cNvSpPr/>
          <p:nvPr/>
        </p:nvSpPr>
        <p:spPr>
          <a:xfrm>
            <a:off x="5969000" y="3829050"/>
            <a:ext cx="1282700" cy="736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p3:0</a:t>
            </a:r>
            <a:endParaRPr kumimoji="1" lang="zh-CN" altLang="en-US" dirty="0"/>
          </a:p>
        </p:txBody>
      </p:sp>
    </p:spTree>
    <p:extLst>
      <p:ext uri="{BB962C8B-B14F-4D97-AF65-F5344CB8AC3E}">
        <p14:creationId xmlns:p14="http://schemas.microsoft.com/office/powerpoint/2010/main" val="206113573"/>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面向对象语言学习方法</a:t>
            </a:r>
            <a:endParaRPr kumimoji="1" lang="zh-CN" altLang="en-US" dirty="0"/>
          </a:p>
        </p:txBody>
      </p:sp>
      <p:sp>
        <p:nvSpPr>
          <p:cNvPr id="3" name="内容占位符 2"/>
          <p:cNvSpPr>
            <a:spLocks noGrp="1"/>
          </p:cNvSpPr>
          <p:nvPr>
            <p:ph idx="1"/>
          </p:nvPr>
        </p:nvSpPr>
        <p:spPr/>
        <p:txBody>
          <a:bodyPr/>
          <a:lstStyle/>
          <a:p>
            <a:r>
              <a:rPr kumimoji="1" lang="zh-CN" altLang="en-US" dirty="0" smtClean="0"/>
              <a:t>在面向对象的软件编程世界里一切都是围绕对象来完成的，不管多么复杂的软件都要围绕对象完成</a:t>
            </a:r>
            <a:endParaRPr kumimoji="1" lang="en-US" altLang="zh-CN" dirty="0" smtClean="0"/>
          </a:p>
          <a:p>
            <a:r>
              <a:rPr kumimoji="1" lang="zh-CN" altLang="en-US" dirty="0" smtClean="0"/>
              <a:t>一个对象</a:t>
            </a:r>
            <a:endParaRPr kumimoji="1" lang="en-US" altLang="zh-CN" dirty="0" smtClean="0"/>
          </a:p>
          <a:p>
            <a:r>
              <a:rPr kumimoji="1" lang="zh-CN" altLang="en-US" dirty="0" smtClean="0"/>
              <a:t>多个对象</a:t>
            </a:r>
            <a:endParaRPr kumimoji="1" lang="en-US" altLang="zh-CN" dirty="0" smtClean="0"/>
          </a:p>
          <a:p>
            <a:r>
              <a:rPr kumimoji="1" lang="zh-CN" altLang="en-US" dirty="0" smtClean="0"/>
              <a:t>对象的传递</a:t>
            </a:r>
            <a:endParaRPr kumimoji="1" lang="en-US" altLang="zh-CN" dirty="0" smtClean="0"/>
          </a:p>
        </p:txBody>
      </p:sp>
    </p:spTree>
    <p:extLst>
      <p:ext uri="{BB962C8B-B14F-4D97-AF65-F5344CB8AC3E}">
        <p14:creationId xmlns:p14="http://schemas.microsoft.com/office/powerpoint/2010/main" val="3442909099"/>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声明类</a:t>
            </a:r>
            <a:endParaRPr kumimoji="1" lang="zh-CN" altLang="en-US" dirty="0"/>
          </a:p>
        </p:txBody>
      </p:sp>
      <p:pic>
        <p:nvPicPr>
          <p:cNvPr id="13" name="内容占位符 12"/>
          <p:cNvPicPr>
            <a:picLocks noGrp="1" noChangeAspect="1"/>
          </p:cNvPicPr>
          <p:nvPr>
            <p:ph idx="1"/>
          </p:nvPr>
        </p:nvPicPr>
        <p:blipFill rotWithShape="1">
          <a:blip r:embed="rId3"/>
          <a:srcRect l="22819" r="22819"/>
          <a:stretch/>
        </p:blipFill>
        <p:spPr/>
      </p:pic>
    </p:spTree>
    <p:extLst>
      <p:ext uri="{BB962C8B-B14F-4D97-AF65-F5344CB8AC3E}">
        <p14:creationId xmlns:p14="http://schemas.microsoft.com/office/powerpoint/2010/main" val="3510525454"/>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实现类</a:t>
            </a:r>
            <a:endParaRPr kumimoji="1" lang="zh-CN" altLang="en-US" dirty="0"/>
          </a:p>
        </p:txBody>
      </p:sp>
      <p:sp>
        <p:nvSpPr>
          <p:cNvPr id="4" name="文本框 3"/>
          <p:cNvSpPr txBox="1"/>
          <p:nvPr/>
        </p:nvSpPr>
        <p:spPr>
          <a:xfrm>
            <a:off x="558800" y="1701800"/>
            <a:ext cx="8128000" cy="4247317"/>
          </a:xfrm>
          <a:prstGeom prst="rect">
            <a:avLst/>
          </a:prstGeom>
          <a:solidFill>
            <a:schemeClr val="accent1">
              <a:lumMod val="20000"/>
              <a:lumOff val="80000"/>
            </a:schemeClr>
          </a:solidFill>
        </p:spPr>
        <p:txBody>
          <a:bodyPr wrap="square" rtlCol="0">
            <a:spAutoFit/>
          </a:bodyPr>
          <a:lstStyle/>
          <a:p>
            <a:r>
              <a:rPr lang="en-US" altLang="zh-CN" dirty="0"/>
              <a:t>#import "</a:t>
            </a:r>
            <a:r>
              <a:rPr lang="en-US" altLang="zh-CN" dirty="0" err="1"/>
              <a:t>MyClass.h</a:t>
            </a:r>
            <a:r>
              <a:rPr lang="en-US" altLang="zh-CN" dirty="0"/>
              <a:t>"</a:t>
            </a:r>
          </a:p>
          <a:p>
            <a:endParaRPr lang="en-US" altLang="zh-CN" dirty="0"/>
          </a:p>
          <a:p>
            <a:r>
              <a:rPr lang="en-US" altLang="zh-CN" dirty="0"/>
              <a:t>@implementation </a:t>
            </a:r>
            <a:r>
              <a:rPr lang="en-US" altLang="zh-CN" dirty="0" err="1" smtClean="0"/>
              <a:t>MyClass</a:t>
            </a:r>
            <a:endParaRPr lang="en-US" altLang="zh-CN" dirty="0" smtClean="0"/>
          </a:p>
          <a:p>
            <a:endParaRPr lang="en-US" altLang="zh-CN" dirty="0"/>
          </a:p>
          <a:p>
            <a:r>
              <a:rPr lang="en-US" altLang="zh-CN" dirty="0"/>
              <a:t>- (id)</a:t>
            </a:r>
            <a:r>
              <a:rPr lang="en-US" altLang="zh-CN" dirty="0" err="1"/>
              <a:t>initWithString</a:t>
            </a:r>
            <a:r>
              <a:rPr lang="en-US" altLang="zh-CN" dirty="0"/>
              <a:t>:(</a:t>
            </a:r>
            <a:r>
              <a:rPr lang="en-US" altLang="zh-CN" dirty="0" err="1"/>
              <a:t>NSString</a:t>
            </a:r>
            <a:r>
              <a:rPr lang="en-US" altLang="zh-CN" dirty="0"/>
              <a:t> *)</a:t>
            </a:r>
            <a:r>
              <a:rPr lang="en-US" altLang="zh-CN" dirty="0" err="1"/>
              <a:t>aName</a:t>
            </a:r>
            <a:endParaRPr lang="en-US" altLang="zh-CN" dirty="0"/>
          </a:p>
          <a:p>
            <a:r>
              <a:rPr lang="en-US" altLang="zh-CN" dirty="0"/>
              <a:t>{</a:t>
            </a:r>
          </a:p>
          <a:p>
            <a:r>
              <a:rPr lang="zh-TW" altLang="en-US" dirty="0"/>
              <a:t>    </a:t>
            </a:r>
            <a:r>
              <a:rPr lang="en-US" altLang="zh-TW" dirty="0"/>
              <a:t>//</a:t>
            </a:r>
            <a:r>
              <a:rPr lang="zh-TW" altLang="en-US" dirty="0"/>
              <a:t>写代码处</a:t>
            </a:r>
          </a:p>
          <a:p>
            <a:r>
              <a:rPr lang="en-US" altLang="zh-TW" dirty="0"/>
              <a:t>}</a:t>
            </a:r>
          </a:p>
          <a:p>
            <a:endParaRPr lang="en-US" altLang="zh-CN" dirty="0"/>
          </a:p>
          <a:p>
            <a:r>
              <a:rPr lang="en-US" altLang="zh-CN" dirty="0"/>
              <a:t>+ (</a:t>
            </a:r>
            <a:r>
              <a:rPr lang="en-US" altLang="zh-CN" dirty="0" err="1"/>
              <a:t>MyClass</a:t>
            </a:r>
            <a:r>
              <a:rPr lang="en-US" altLang="zh-CN" dirty="0"/>
              <a:t> *)</a:t>
            </a:r>
            <a:r>
              <a:rPr lang="en-US" altLang="zh-CN" dirty="0" err="1"/>
              <a:t>myClassWithString</a:t>
            </a:r>
            <a:r>
              <a:rPr lang="en-US" altLang="zh-CN" dirty="0"/>
              <a:t>:(</a:t>
            </a:r>
            <a:r>
              <a:rPr lang="en-US" altLang="zh-CN" dirty="0" err="1"/>
              <a:t>NSString</a:t>
            </a:r>
            <a:r>
              <a:rPr lang="en-US" altLang="zh-CN" dirty="0"/>
              <a:t> *)</a:t>
            </a:r>
            <a:r>
              <a:rPr lang="en-US" altLang="zh-CN" dirty="0" err="1"/>
              <a:t>aName</a:t>
            </a:r>
            <a:endParaRPr lang="en-US" altLang="zh-CN" dirty="0"/>
          </a:p>
          <a:p>
            <a:r>
              <a:rPr lang="en-US" altLang="zh-CN" dirty="0"/>
              <a:t>{</a:t>
            </a:r>
          </a:p>
          <a:p>
            <a:r>
              <a:rPr lang="zh-TW" altLang="en-US" dirty="0"/>
              <a:t>    </a:t>
            </a:r>
            <a:r>
              <a:rPr lang="en-US" altLang="zh-TW" dirty="0"/>
              <a:t>//</a:t>
            </a:r>
            <a:r>
              <a:rPr lang="zh-TW" altLang="en-US" dirty="0"/>
              <a:t>写代码处</a:t>
            </a:r>
          </a:p>
          <a:p>
            <a:r>
              <a:rPr lang="en-US" altLang="zh-TW" dirty="0" smtClean="0"/>
              <a:t>}</a:t>
            </a:r>
          </a:p>
          <a:p>
            <a:endParaRPr kumimoji="1" lang="en-US" altLang="zh-CN" dirty="0"/>
          </a:p>
          <a:p>
            <a:r>
              <a:rPr lang="en-US" altLang="zh-CN" dirty="0"/>
              <a:t>@end</a:t>
            </a:r>
            <a:endParaRPr kumimoji="1" lang="zh-CN" altLang="en-US" dirty="0"/>
          </a:p>
        </p:txBody>
      </p:sp>
    </p:spTree>
    <p:extLst>
      <p:ext uri="{BB962C8B-B14F-4D97-AF65-F5344CB8AC3E}">
        <p14:creationId xmlns:p14="http://schemas.microsoft.com/office/powerpoint/2010/main" val="2761209643"/>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声明方法</a:t>
            </a:r>
            <a:endParaRPr kumimoji="1" lang="zh-CN" altLang="en-US" dirty="0"/>
          </a:p>
        </p:txBody>
      </p:sp>
      <p:pic>
        <p:nvPicPr>
          <p:cNvPr id="4" name="内容占位符 3"/>
          <p:cNvPicPr>
            <a:picLocks noGrp="1" noChangeAspect="1"/>
          </p:cNvPicPr>
          <p:nvPr>
            <p:ph idx="1"/>
          </p:nvPr>
        </p:nvPicPr>
        <p:blipFill rotWithShape="1">
          <a:blip r:embed="rId3"/>
          <a:srcRect l="12203" r="12203"/>
          <a:stretch/>
        </p:blipFill>
        <p:spPr/>
      </p:pic>
    </p:spTree>
    <p:extLst>
      <p:ext uri="{BB962C8B-B14F-4D97-AF65-F5344CB8AC3E}">
        <p14:creationId xmlns:p14="http://schemas.microsoft.com/office/powerpoint/2010/main" val="1577047889"/>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lvl="0"/>
            <a:r>
              <a:rPr kumimoji="1" lang="zh-CN" altLang="en-US" dirty="0" smtClean="0"/>
              <a:t>面向对象</a:t>
            </a:r>
            <a:endParaRPr kumimoji="1" lang="zh-CN" altLang="en-US" dirty="0"/>
          </a:p>
        </p:txBody>
      </p:sp>
      <p:sp>
        <p:nvSpPr>
          <p:cNvPr id="3" name="副标题 2"/>
          <p:cNvSpPr>
            <a:spLocks noGrp="1"/>
          </p:cNvSpPr>
          <p:nvPr>
            <p:ph type="subTitle" idx="1"/>
          </p:nvPr>
        </p:nvSpPr>
        <p:spPr>
          <a:xfrm>
            <a:off x="1375103" y="4551887"/>
            <a:ext cx="6400800" cy="851111"/>
          </a:xfrm>
        </p:spPr>
        <p:txBody>
          <a:bodyPr/>
          <a:lstStyle/>
          <a:p>
            <a:r>
              <a:rPr kumimoji="1" lang="zh-CN" altLang="en-US" dirty="0" smtClean="0"/>
              <a:t>讲师</a:t>
            </a:r>
            <a:r>
              <a:rPr kumimoji="1" lang="en-US" altLang="zh-CN" dirty="0" smtClean="0"/>
              <a:t>：</a:t>
            </a:r>
            <a:r>
              <a:rPr kumimoji="1" lang="en-US" altLang="en-US" dirty="0" smtClean="0"/>
              <a:t>张超</a:t>
            </a:r>
            <a:endParaRPr kumimoji="1" lang="en-US" altLang="zh-CN" dirty="0" smtClean="0"/>
          </a:p>
        </p:txBody>
      </p:sp>
    </p:spTree>
    <p:extLst>
      <p:ext uri="{BB962C8B-B14F-4D97-AF65-F5344CB8AC3E}">
        <p14:creationId xmlns:p14="http://schemas.microsoft.com/office/powerpoint/2010/main" val="2397634791"/>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b="1" dirty="0" smtClean="0"/>
              <a:t>声明对象方法</a:t>
            </a:r>
            <a:endParaRPr lang="en-US" altLang="zh-CN" b="1" dirty="0"/>
          </a:p>
        </p:txBody>
      </p:sp>
      <p:sp>
        <p:nvSpPr>
          <p:cNvPr id="3" name="内容占位符 2"/>
          <p:cNvSpPr>
            <a:spLocks noGrp="1"/>
          </p:cNvSpPr>
          <p:nvPr>
            <p:ph idx="1"/>
          </p:nvPr>
        </p:nvSpPr>
        <p:spPr/>
        <p:txBody>
          <a:bodyPr>
            <a:normAutofit fontScale="92500" lnSpcReduction="10000"/>
          </a:bodyPr>
          <a:lstStyle/>
          <a:p>
            <a:r>
              <a:rPr lang="en-US" altLang="zh-CN" sz="2400" dirty="0">
                <a:solidFill>
                  <a:srgbClr val="008000"/>
                </a:solidFill>
              </a:rPr>
              <a:t>//</a:t>
            </a:r>
            <a:r>
              <a:rPr lang="zh-CN" altLang="zh-CN" sz="2400" dirty="0">
                <a:solidFill>
                  <a:srgbClr val="008000"/>
                </a:solidFill>
              </a:rPr>
              <a:t>声明没有返回值的方法</a:t>
            </a:r>
          </a:p>
          <a:p>
            <a:pPr lvl="0"/>
            <a:r>
              <a:rPr lang="en-US" altLang="zh-CN" sz="2400" dirty="0" smtClean="0"/>
              <a:t>-(</a:t>
            </a:r>
            <a:r>
              <a:rPr lang="en-US" altLang="zh-CN" sz="2400" dirty="0"/>
              <a:t>void)method;</a:t>
            </a:r>
            <a:endParaRPr lang="zh-CN" altLang="zh-CN" sz="2400" dirty="0"/>
          </a:p>
          <a:p>
            <a:r>
              <a:rPr lang="en-US" altLang="zh-CN" sz="2400" dirty="0">
                <a:solidFill>
                  <a:srgbClr val="008000"/>
                </a:solidFill>
              </a:rPr>
              <a:t>//</a:t>
            </a:r>
            <a:r>
              <a:rPr lang="zh-CN" altLang="zh-CN" sz="2400" dirty="0">
                <a:solidFill>
                  <a:srgbClr val="008000"/>
                </a:solidFill>
              </a:rPr>
              <a:t>声明有返回值的方法</a:t>
            </a:r>
          </a:p>
          <a:p>
            <a:pPr lvl="0"/>
            <a:r>
              <a:rPr lang="en-US" altLang="zh-CN" sz="2400" dirty="0" smtClean="0"/>
              <a:t>-(</a:t>
            </a:r>
            <a:r>
              <a:rPr lang="en-US" altLang="zh-CN" sz="2400" dirty="0" err="1"/>
              <a:t>int</a:t>
            </a:r>
            <a:r>
              <a:rPr lang="en-US" altLang="zh-CN" sz="2400" dirty="0"/>
              <a:t>)method;</a:t>
            </a:r>
            <a:endParaRPr lang="zh-CN" altLang="zh-CN" sz="2400" dirty="0"/>
          </a:p>
          <a:p>
            <a:r>
              <a:rPr lang="en-US" altLang="zh-CN" sz="2400" dirty="0">
                <a:solidFill>
                  <a:srgbClr val="008000"/>
                </a:solidFill>
              </a:rPr>
              <a:t>//</a:t>
            </a:r>
            <a:r>
              <a:rPr lang="zh-CN" altLang="zh-CN" sz="2400" dirty="0">
                <a:solidFill>
                  <a:srgbClr val="008000"/>
                </a:solidFill>
              </a:rPr>
              <a:t>声明有返回值有参数的方法</a:t>
            </a:r>
          </a:p>
          <a:p>
            <a:pPr lvl="0"/>
            <a:r>
              <a:rPr lang="en-US" altLang="zh-CN" sz="2400" dirty="0" smtClean="0"/>
              <a:t>-(</a:t>
            </a:r>
            <a:r>
              <a:rPr lang="en-US" altLang="zh-CN" sz="2400" dirty="0" err="1"/>
              <a:t>int</a:t>
            </a:r>
            <a:r>
              <a:rPr lang="en-US" altLang="zh-CN" sz="2400" dirty="0"/>
              <a:t>)method: (</a:t>
            </a:r>
            <a:r>
              <a:rPr lang="en-US" altLang="zh-CN" sz="2400" dirty="0" err="1"/>
              <a:t>int</a:t>
            </a:r>
            <a:r>
              <a:rPr lang="en-US" altLang="zh-CN" sz="2400" dirty="0"/>
              <a:t>)</a:t>
            </a:r>
            <a:r>
              <a:rPr lang="en-US" altLang="zh-CN" sz="2400" dirty="0" err="1"/>
              <a:t>var</a:t>
            </a:r>
            <a:r>
              <a:rPr lang="en-US" altLang="zh-CN" sz="2400" dirty="0"/>
              <a:t>;</a:t>
            </a:r>
            <a:endParaRPr lang="zh-CN" altLang="zh-CN" sz="2400" dirty="0"/>
          </a:p>
          <a:p>
            <a:r>
              <a:rPr lang="en-US" altLang="zh-CN" sz="2400" dirty="0">
                <a:solidFill>
                  <a:srgbClr val="008000"/>
                </a:solidFill>
              </a:rPr>
              <a:t>//</a:t>
            </a:r>
            <a:r>
              <a:rPr lang="zh-CN" altLang="zh-CN" sz="2400" dirty="0">
                <a:solidFill>
                  <a:srgbClr val="008000"/>
                </a:solidFill>
              </a:rPr>
              <a:t>声明有返回值有多个参数的方法</a:t>
            </a:r>
          </a:p>
          <a:p>
            <a:pPr lvl="0"/>
            <a:r>
              <a:rPr lang="en-US" altLang="zh-CN" sz="2400" dirty="0" smtClean="0"/>
              <a:t>-(</a:t>
            </a:r>
            <a:r>
              <a:rPr lang="en-US" altLang="zh-CN" sz="2400" dirty="0" err="1"/>
              <a:t>int</a:t>
            </a:r>
            <a:r>
              <a:rPr lang="en-US" altLang="zh-CN" sz="2400" dirty="0"/>
              <a:t>)method: (</a:t>
            </a:r>
            <a:r>
              <a:rPr lang="en-US" altLang="zh-CN" sz="2400" dirty="0" err="1"/>
              <a:t>int</a:t>
            </a:r>
            <a:r>
              <a:rPr lang="en-US" altLang="zh-CN" sz="2400" dirty="0"/>
              <a:t>)var1 andVar2: (</a:t>
            </a:r>
            <a:r>
              <a:rPr lang="en-US" altLang="zh-CN" sz="2400" dirty="0" err="1"/>
              <a:t>int</a:t>
            </a:r>
            <a:r>
              <a:rPr lang="en-US" altLang="zh-CN" sz="2400" dirty="0"/>
              <a:t>)var2;</a:t>
            </a:r>
            <a:endParaRPr lang="zh-CN" altLang="zh-CN" sz="2400" dirty="0"/>
          </a:p>
          <a:p>
            <a:endParaRPr kumimoji="1" lang="zh-CN" altLang="en-US" dirty="0"/>
          </a:p>
        </p:txBody>
      </p:sp>
    </p:spTree>
    <p:extLst>
      <p:ext uri="{BB962C8B-B14F-4D97-AF65-F5344CB8AC3E}">
        <p14:creationId xmlns:p14="http://schemas.microsoft.com/office/powerpoint/2010/main" val="1951455506"/>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实例化对象</a:t>
            </a:r>
            <a:endParaRPr kumimoji="1" lang="zh-CN" altLang="en-US" dirty="0"/>
          </a:p>
        </p:txBody>
      </p:sp>
      <p:sp>
        <p:nvSpPr>
          <p:cNvPr id="3" name="内容占位符 2"/>
          <p:cNvSpPr>
            <a:spLocks noGrp="1"/>
          </p:cNvSpPr>
          <p:nvPr>
            <p:ph idx="1"/>
          </p:nvPr>
        </p:nvSpPr>
        <p:spPr>
          <a:xfrm>
            <a:off x="457200" y="1600201"/>
            <a:ext cx="8229600" cy="1612900"/>
          </a:xfrm>
        </p:spPr>
        <p:txBody>
          <a:bodyPr/>
          <a:lstStyle/>
          <a:p>
            <a:r>
              <a:rPr kumimoji="1" lang="zh-CN" altLang="en-US" dirty="0" smtClean="0"/>
              <a:t>我们用类的方式告诉了计算机我们需要一个什么样的对象，之后我们要在程序中使用这个对象，就必须先创建一个对象</a:t>
            </a:r>
            <a:endParaRPr kumimoji="1" lang="zh-CN" altLang="en-US" dirty="0"/>
          </a:p>
        </p:txBody>
      </p:sp>
      <p:pic>
        <p:nvPicPr>
          <p:cNvPr id="6" name="图片 5"/>
          <p:cNvPicPr>
            <a:picLocks noChangeAspect="1"/>
          </p:cNvPicPr>
          <p:nvPr/>
        </p:nvPicPr>
        <p:blipFill>
          <a:blip r:embed="rId2"/>
          <a:stretch>
            <a:fillRect/>
          </a:stretch>
        </p:blipFill>
        <p:spPr>
          <a:xfrm>
            <a:off x="914400" y="3048000"/>
            <a:ext cx="6807200" cy="3022600"/>
          </a:xfrm>
          <a:prstGeom prst="rect">
            <a:avLst/>
          </a:prstGeom>
        </p:spPr>
      </p:pic>
    </p:spTree>
    <p:extLst>
      <p:ext uri="{BB962C8B-B14F-4D97-AF65-F5344CB8AC3E}">
        <p14:creationId xmlns:p14="http://schemas.microsoft.com/office/powerpoint/2010/main" val="4155737893"/>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消息机制</a:t>
            </a:r>
            <a:endParaRPr kumimoji="1" lang="zh-CN" altLang="en-US" dirty="0"/>
          </a:p>
        </p:txBody>
      </p:sp>
      <p:sp>
        <p:nvSpPr>
          <p:cNvPr id="3" name="内容占位符 2"/>
          <p:cNvSpPr>
            <a:spLocks noGrp="1"/>
          </p:cNvSpPr>
          <p:nvPr>
            <p:ph idx="1"/>
          </p:nvPr>
        </p:nvSpPr>
        <p:spPr/>
        <p:txBody>
          <a:bodyPr/>
          <a:lstStyle/>
          <a:p>
            <a:r>
              <a:rPr kumimoji="1" lang="zh-CN" altLang="en-US" dirty="0" smtClean="0"/>
              <a:t>使用对象调用方法就是</a:t>
            </a:r>
            <a:r>
              <a:rPr kumimoji="1" lang="en-US" altLang="zh-CN" dirty="0" smtClean="0"/>
              <a:t>OC</a:t>
            </a:r>
            <a:r>
              <a:rPr kumimoji="1" lang="zh-CN" altLang="en-US" dirty="0" smtClean="0"/>
              <a:t>中的消息机制</a:t>
            </a:r>
            <a:endParaRPr kumimoji="1" lang="zh-CN" altLang="en-US" dirty="0"/>
          </a:p>
        </p:txBody>
      </p:sp>
      <p:pic>
        <p:nvPicPr>
          <p:cNvPr id="4" name="图片 3"/>
          <p:cNvPicPr>
            <a:picLocks noChangeAspect="1"/>
          </p:cNvPicPr>
          <p:nvPr/>
        </p:nvPicPr>
        <p:blipFill>
          <a:blip r:embed="rId3"/>
          <a:stretch>
            <a:fillRect/>
          </a:stretch>
        </p:blipFill>
        <p:spPr>
          <a:xfrm>
            <a:off x="787400" y="2590800"/>
            <a:ext cx="6642100" cy="2971800"/>
          </a:xfrm>
          <a:prstGeom prst="rect">
            <a:avLst/>
          </a:prstGeom>
        </p:spPr>
      </p:pic>
    </p:spTree>
    <p:extLst>
      <p:ext uri="{BB962C8B-B14F-4D97-AF65-F5344CB8AC3E}">
        <p14:creationId xmlns:p14="http://schemas.microsoft.com/office/powerpoint/2010/main" val="3057452722"/>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创建多个对象</a:t>
            </a:r>
            <a:endParaRPr kumimoji="1" lang="zh-CN" altLang="en-US" dirty="0"/>
          </a:p>
        </p:txBody>
      </p:sp>
      <p:pic>
        <p:nvPicPr>
          <p:cNvPr id="3" name="图片 2"/>
          <p:cNvPicPr>
            <a:picLocks noChangeAspect="1"/>
          </p:cNvPicPr>
          <p:nvPr/>
        </p:nvPicPr>
        <p:blipFill>
          <a:blip r:embed="rId3"/>
          <a:stretch>
            <a:fillRect/>
          </a:stretch>
        </p:blipFill>
        <p:spPr>
          <a:xfrm>
            <a:off x="-749301" y="107576"/>
            <a:ext cx="10883901" cy="6301206"/>
          </a:xfrm>
          <a:prstGeom prst="rect">
            <a:avLst/>
          </a:prstGeom>
        </p:spPr>
      </p:pic>
    </p:spTree>
    <p:extLst>
      <p:ext uri="{BB962C8B-B14F-4D97-AF65-F5344CB8AC3E}">
        <p14:creationId xmlns:p14="http://schemas.microsoft.com/office/powerpoint/2010/main" val="2822846870"/>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2900" y="1143000"/>
            <a:ext cx="2019300" cy="337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Soldier:0ffxx</a:t>
            </a:r>
          </a:p>
          <a:p>
            <a:pPr algn="ctr"/>
            <a:r>
              <a:rPr kumimoji="1" lang="zh-CN" altLang="zh-CN" dirty="0" smtClean="0"/>
              <a:t>_</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zh-CN" altLang="zh-CN" dirty="0" smtClean="0"/>
              <a:t>@</a:t>
            </a:r>
            <a:r>
              <a:rPr kumimoji="1" lang="en-US" altLang="zh-CN" dirty="0" smtClean="0"/>
              <a:t>”</a:t>
            </a:r>
            <a:r>
              <a:rPr kumimoji="1" lang="zh-CN" altLang="en-US" dirty="0" smtClean="0"/>
              <a:t>肖喆</a:t>
            </a:r>
            <a:r>
              <a:rPr kumimoji="1" lang="en-US" altLang="zh-CN" dirty="0" smtClean="0"/>
              <a:t>”</a:t>
            </a:r>
          </a:p>
          <a:p>
            <a:pPr algn="ctr"/>
            <a:r>
              <a:rPr kumimoji="1" lang="zh-CN" altLang="zh-CN" dirty="0" smtClean="0"/>
              <a:t>_</a:t>
            </a:r>
            <a:r>
              <a:rPr kumimoji="1" lang="en-US" altLang="zh-CN" dirty="0" smtClean="0"/>
              <a:t>life</a:t>
            </a:r>
            <a:r>
              <a:rPr kumimoji="1" lang="zh-CN" altLang="en-US" dirty="0" smtClean="0"/>
              <a:t> </a:t>
            </a:r>
            <a:r>
              <a:rPr kumimoji="1" lang="en-US" altLang="zh-CN" dirty="0" smtClean="0"/>
              <a:t>=</a:t>
            </a:r>
            <a:r>
              <a:rPr kumimoji="1" lang="zh-CN" altLang="en-US" dirty="0" smtClean="0"/>
              <a:t> </a:t>
            </a:r>
            <a:r>
              <a:rPr kumimoji="1" lang="en-US" altLang="zh-CN" dirty="0" smtClean="0"/>
              <a:t>1000</a:t>
            </a:r>
          </a:p>
          <a:p>
            <a:pPr algn="ctr"/>
            <a:r>
              <a:rPr kumimoji="1" lang="en-US" altLang="zh-CN" dirty="0" err="1" smtClean="0"/>
              <a:t>isa</a:t>
            </a:r>
            <a:endParaRPr kumimoji="1" lang="zh-CN" altLang="en-US" dirty="0"/>
          </a:p>
        </p:txBody>
      </p:sp>
      <p:sp>
        <p:nvSpPr>
          <p:cNvPr id="5" name="矩形 4"/>
          <p:cNvSpPr/>
          <p:nvPr/>
        </p:nvSpPr>
        <p:spPr>
          <a:xfrm>
            <a:off x="3454400" y="152400"/>
            <a:ext cx="27686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Class</a:t>
            </a:r>
            <a:r>
              <a:rPr kumimoji="1" lang="zh-CN" altLang="en-US" dirty="0" smtClean="0"/>
              <a:t> </a:t>
            </a:r>
            <a:r>
              <a:rPr kumimoji="1" lang="en-US" altLang="zh-CN" dirty="0" smtClean="0"/>
              <a:t>Soldier</a:t>
            </a:r>
            <a:endParaRPr kumimoji="1" lang="zh-CN" altLang="en-US" dirty="0"/>
          </a:p>
        </p:txBody>
      </p:sp>
      <p:cxnSp>
        <p:nvCxnSpPr>
          <p:cNvPr id="7" name="直线箭头连接符 6"/>
          <p:cNvCxnSpPr/>
          <p:nvPr/>
        </p:nvCxnSpPr>
        <p:spPr>
          <a:xfrm flipV="1">
            <a:off x="1536700" y="850900"/>
            <a:ext cx="3352800" cy="2463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6540500" y="1346200"/>
            <a:ext cx="1905000" cy="3175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a:t>
            </a:r>
            <a:r>
              <a:rPr kumimoji="1" lang="zh-CN" altLang="en-US" dirty="0" smtClean="0"/>
              <a:t> </a:t>
            </a:r>
            <a:r>
              <a:rPr kumimoji="1" lang="en-US" altLang="zh-CN" dirty="0" smtClean="0"/>
              <a:t>s1:</a:t>
            </a:r>
            <a:r>
              <a:rPr kumimoji="1" lang="en-US" altLang="zh-CN" dirty="0"/>
              <a:t>0ffxx</a:t>
            </a:r>
          </a:p>
          <a:p>
            <a:pPr algn="ctr"/>
            <a:endParaRPr kumimoji="1" lang="zh-CN" altLang="en-US" dirty="0"/>
          </a:p>
        </p:txBody>
      </p:sp>
      <p:cxnSp>
        <p:nvCxnSpPr>
          <p:cNvPr id="10" name="直线箭头连接符 9"/>
          <p:cNvCxnSpPr/>
          <p:nvPr/>
        </p:nvCxnSpPr>
        <p:spPr>
          <a:xfrm flipH="1">
            <a:off x="2362200" y="2882900"/>
            <a:ext cx="4749800" cy="88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矩形 10"/>
          <p:cNvSpPr/>
          <p:nvPr/>
        </p:nvSpPr>
        <p:spPr>
          <a:xfrm>
            <a:off x="355600" y="4191000"/>
            <a:ext cx="2019300" cy="337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Soldier:0ffdd</a:t>
            </a:r>
          </a:p>
          <a:p>
            <a:pPr algn="ctr"/>
            <a:r>
              <a:rPr kumimoji="1" lang="zh-CN" altLang="zh-CN" dirty="0" smtClean="0"/>
              <a:t>_</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zh-CN" altLang="zh-CN" dirty="0" smtClean="0"/>
              <a:t>@</a:t>
            </a:r>
            <a:r>
              <a:rPr kumimoji="1" lang="en-US" altLang="zh-CN" dirty="0" smtClean="0"/>
              <a:t>”</a:t>
            </a:r>
            <a:r>
              <a:rPr kumimoji="1" lang="zh-CN" altLang="en-US" dirty="0" smtClean="0"/>
              <a:t>郭富城</a:t>
            </a:r>
            <a:r>
              <a:rPr kumimoji="1" lang="en-US" altLang="zh-CN" dirty="0" smtClean="0"/>
              <a:t>”</a:t>
            </a:r>
          </a:p>
          <a:p>
            <a:pPr algn="ctr"/>
            <a:r>
              <a:rPr kumimoji="1" lang="zh-CN" altLang="zh-CN" dirty="0" smtClean="0"/>
              <a:t>_</a:t>
            </a:r>
            <a:r>
              <a:rPr kumimoji="1" lang="en-US" altLang="zh-CN" dirty="0" smtClean="0"/>
              <a:t>life</a:t>
            </a:r>
            <a:r>
              <a:rPr kumimoji="1" lang="zh-CN" altLang="en-US" dirty="0" smtClean="0"/>
              <a:t> </a:t>
            </a:r>
            <a:r>
              <a:rPr kumimoji="1" lang="en-US" altLang="zh-CN" dirty="0" smtClean="0"/>
              <a:t>=</a:t>
            </a:r>
            <a:r>
              <a:rPr kumimoji="1" lang="zh-CN" altLang="en-US" dirty="0" smtClean="0"/>
              <a:t> </a:t>
            </a:r>
            <a:r>
              <a:rPr kumimoji="1" lang="zh-CN" altLang="zh-CN" dirty="0" smtClean="0"/>
              <a:t>4</a:t>
            </a:r>
            <a:r>
              <a:rPr kumimoji="1" lang="en-US" altLang="zh-CN" dirty="0" smtClean="0"/>
              <a:t>0</a:t>
            </a:r>
          </a:p>
          <a:p>
            <a:pPr algn="ctr"/>
            <a:r>
              <a:rPr kumimoji="1" lang="en-US" altLang="zh-CN" dirty="0" err="1" smtClean="0"/>
              <a:t>isa</a:t>
            </a:r>
            <a:endParaRPr kumimoji="1" lang="zh-CN" altLang="en-US" dirty="0"/>
          </a:p>
        </p:txBody>
      </p:sp>
      <p:sp>
        <p:nvSpPr>
          <p:cNvPr id="12" name="矩形 11"/>
          <p:cNvSpPr/>
          <p:nvPr/>
        </p:nvSpPr>
        <p:spPr>
          <a:xfrm>
            <a:off x="6616700" y="4673600"/>
            <a:ext cx="1905000" cy="3175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a:t>
            </a:r>
            <a:r>
              <a:rPr kumimoji="1" lang="zh-CN" altLang="en-US" dirty="0" smtClean="0"/>
              <a:t> </a:t>
            </a:r>
            <a:r>
              <a:rPr kumimoji="1" lang="en-US" altLang="zh-CN" dirty="0" smtClean="0"/>
              <a:t>s2:0ffdd</a:t>
            </a:r>
            <a:endParaRPr kumimoji="1" lang="en-US" altLang="zh-CN" dirty="0"/>
          </a:p>
          <a:p>
            <a:pPr algn="ctr"/>
            <a:endParaRPr kumimoji="1" lang="zh-CN" altLang="en-US" dirty="0"/>
          </a:p>
        </p:txBody>
      </p:sp>
      <p:cxnSp>
        <p:nvCxnSpPr>
          <p:cNvPr id="14" name="直线箭头连接符 13"/>
          <p:cNvCxnSpPr/>
          <p:nvPr/>
        </p:nvCxnSpPr>
        <p:spPr>
          <a:xfrm flipH="1" flipV="1">
            <a:off x="2209800" y="6159500"/>
            <a:ext cx="4699000" cy="241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矩形 14"/>
          <p:cNvSpPr/>
          <p:nvPr/>
        </p:nvSpPr>
        <p:spPr>
          <a:xfrm>
            <a:off x="9588500" y="4673600"/>
            <a:ext cx="1905000" cy="3175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a:t>
            </a:r>
            <a:r>
              <a:rPr kumimoji="1" lang="zh-CN" altLang="en-US" dirty="0" smtClean="0"/>
              <a:t> </a:t>
            </a:r>
            <a:r>
              <a:rPr kumimoji="1" lang="en-US" altLang="zh-CN" dirty="0" smtClean="0"/>
              <a:t>s3:0ffdd</a:t>
            </a:r>
            <a:endParaRPr kumimoji="1" lang="en-US" altLang="zh-CN" dirty="0"/>
          </a:p>
          <a:p>
            <a:pPr algn="ctr"/>
            <a:endParaRPr kumimoji="1" lang="zh-CN" altLang="en-US" dirty="0"/>
          </a:p>
        </p:txBody>
      </p:sp>
      <p:cxnSp>
        <p:nvCxnSpPr>
          <p:cNvPr id="17" name="直线箭头连接符 16"/>
          <p:cNvCxnSpPr/>
          <p:nvPr/>
        </p:nvCxnSpPr>
        <p:spPr>
          <a:xfrm flipH="1" flipV="1">
            <a:off x="2362200" y="6692900"/>
            <a:ext cx="7645400" cy="50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870211"/>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矩形 3"/>
          <p:cNvSpPr/>
          <p:nvPr/>
        </p:nvSpPr>
        <p:spPr>
          <a:xfrm>
            <a:off x="266700" y="1511300"/>
            <a:ext cx="2095500" cy="153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a:t>
            </a:r>
            <a:r>
              <a:rPr kumimoji="1" lang="zh-CN" altLang="en-US" dirty="0" smtClean="0"/>
              <a:t>：</a:t>
            </a:r>
            <a:r>
              <a:rPr kumimoji="1" lang="en-US" altLang="zh-CN" dirty="0" smtClean="0"/>
              <a:t>0ffcc</a:t>
            </a:r>
          </a:p>
          <a:p>
            <a:pPr algn="ctr"/>
            <a:r>
              <a:rPr kumimoji="1" lang="zh-CN" altLang="zh-CN" dirty="0" smtClean="0"/>
              <a:t>_</a:t>
            </a:r>
            <a:r>
              <a:rPr kumimoji="1" lang="en-US" altLang="zh-CN" dirty="0" smtClean="0"/>
              <a:t>life</a:t>
            </a:r>
            <a:r>
              <a:rPr kumimoji="1" lang="zh-CN" altLang="en-US" dirty="0" smtClean="0"/>
              <a:t> </a:t>
            </a:r>
            <a:r>
              <a:rPr kumimoji="1" lang="en-US" altLang="zh-CN" dirty="0" smtClean="0"/>
              <a:t>=</a:t>
            </a:r>
            <a:r>
              <a:rPr kumimoji="1" lang="zh-CN" altLang="en-US" dirty="0" smtClean="0"/>
              <a:t> </a:t>
            </a:r>
            <a:r>
              <a:rPr kumimoji="1" lang="en-US" altLang="zh-CN" dirty="0" smtClean="0"/>
              <a:t>100</a:t>
            </a:r>
          </a:p>
          <a:p>
            <a:pPr algn="ctr"/>
            <a:r>
              <a:rPr kumimoji="1" lang="zh-CN" altLang="zh-CN" dirty="0" smtClean="0"/>
              <a:t>_</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zh-CN" altLang="zh-CN" dirty="0" smtClean="0"/>
              <a:t>@</a:t>
            </a:r>
            <a:r>
              <a:rPr kumimoji="1" lang="en-US" altLang="zh-CN" dirty="0" smtClean="0"/>
              <a:t>”Tom”</a:t>
            </a:r>
          </a:p>
          <a:p>
            <a:pPr algn="ctr"/>
            <a:r>
              <a:rPr kumimoji="1" lang="zh-CN" altLang="zh-CN" dirty="0" smtClean="0"/>
              <a:t>_</a:t>
            </a:r>
            <a:r>
              <a:rPr kumimoji="1" lang="en-US" altLang="zh-CN" dirty="0" smtClean="0"/>
              <a:t>level</a:t>
            </a:r>
            <a:r>
              <a:rPr kumimoji="1" lang="zh-CN" altLang="en-US" dirty="0" smtClean="0"/>
              <a:t> </a:t>
            </a:r>
            <a:r>
              <a:rPr kumimoji="1" lang="en-US" altLang="zh-CN" dirty="0" smtClean="0"/>
              <a:t>=</a:t>
            </a:r>
            <a:r>
              <a:rPr kumimoji="1" lang="zh-CN" altLang="en-US" dirty="0" smtClean="0"/>
              <a:t> </a:t>
            </a:r>
            <a:r>
              <a:rPr kumimoji="1" lang="zh-CN" altLang="zh-CN" dirty="0"/>
              <a:t>1</a:t>
            </a:r>
            <a:endParaRPr kumimoji="1" lang="en-US" altLang="zh-CN" dirty="0" smtClean="0"/>
          </a:p>
        </p:txBody>
      </p:sp>
      <p:sp>
        <p:nvSpPr>
          <p:cNvPr id="5" name="矩形 4"/>
          <p:cNvSpPr/>
          <p:nvPr/>
        </p:nvSpPr>
        <p:spPr>
          <a:xfrm>
            <a:off x="6146800" y="1511300"/>
            <a:ext cx="2171700" cy="142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s</a:t>
            </a:r>
            <a:r>
              <a:rPr kumimoji="1" lang="en-US" altLang="zh-CN" dirty="0" smtClean="0"/>
              <a:t>1:0ffcc</a:t>
            </a:r>
            <a:endParaRPr kumimoji="1" lang="zh-CN" altLang="en-US" dirty="0"/>
          </a:p>
        </p:txBody>
      </p:sp>
      <p:cxnSp>
        <p:nvCxnSpPr>
          <p:cNvPr id="7" name="直线箭头连接符 6"/>
          <p:cNvCxnSpPr>
            <a:stCxn id="5" idx="1"/>
          </p:cNvCxnSpPr>
          <p:nvPr/>
        </p:nvCxnSpPr>
        <p:spPr>
          <a:xfrm flipH="1" flipV="1">
            <a:off x="2273300" y="2184400"/>
            <a:ext cx="38735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266700" y="3416300"/>
            <a:ext cx="2095500" cy="153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Soldier</a:t>
            </a:r>
            <a:r>
              <a:rPr kumimoji="1" lang="zh-CN" altLang="en-US" dirty="0" smtClean="0"/>
              <a:t>：</a:t>
            </a:r>
            <a:r>
              <a:rPr kumimoji="1" lang="en-US" altLang="zh-CN" dirty="0" smtClean="0"/>
              <a:t>0ffdd</a:t>
            </a:r>
          </a:p>
          <a:p>
            <a:pPr algn="ctr"/>
            <a:r>
              <a:rPr kumimoji="1" lang="zh-CN" altLang="zh-CN" dirty="0" smtClean="0"/>
              <a:t>_</a:t>
            </a:r>
            <a:r>
              <a:rPr kumimoji="1" lang="en-US" altLang="zh-CN" dirty="0" smtClean="0"/>
              <a:t>life</a:t>
            </a:r>
            <a:r>
              <a:rPr kumimoji="1" lang="zh-CN" altLang="en-US" dirty="0" smtClean="0"/>
              <a:t> </a:t>
            </a:r>
            <a:r>
              <a:rPr kumimoji="1" lang="en-US" altLang="zh-CN" dirty="0" smtClean="0"/>
              <a:t>=</a:t>
            </a:r>
            <a:r>
              <a:rPr kumimoji="1" lang="zh-CN" altLang="en-US" dirty="0" smtClean="0"/>
              <a:t> </a:t>
            </a:r>
            <a:r>
              <a:rPr kumimoji="1" lang="zh-CN" altLang="zh-CN" dirty="0" smtClean="0"/>
              <a:t>1</a:t>
            </a:r>
            <a:r>
              <a:rPr kumimoji="1" lang="en-US" altLang="zh-CN" dirty="0" smtClean="0"/>
              <a:t>00</a:t>
            </a:r>
          </a:p>
          <a:p>
            <a:pPr algn="ctr"/>
            <a:r>
              <a:rPr kumimoji="1" lang="zh-CN" altLang="zh-CN" dirty="0" smtClean="0"/>
              <a:t>_</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zh-CN" altLang="zh-CN" dirty="0" smtClean="0"/>
              <a:t>@</a:t>
            </a:r>
            <a:r>
              <a:rPr kumimoji="1" lang="en-US" altLang="zh-CN" dirty="0" smtClean="0"/>
              <a:t>”Alex”</a:t>
            </a:r>
          </a:p>
          <a:p>
            <a:pPr algn="ctr"/>
            <a:r>
              <a:rPr kumimoji="1" lang="zh-CN" altLang="zh-CN" dirty="0" smtClean="0"/>
              <a:t>_</a:t>
            </a:r>
            <a:r>
              <a:rPr kumimoji="1" lang="en-US" altLang="zh-CN" dirty="0" smtClean="0"/>
              <a:t>level</a:t>
            </a:r>
            <a:r>
              <a:rPr kumimoji="1" lang="zh-CN" altLang="en-US" dirty="0" smtClean="0"/>
              <a:t> </a:t>
            </a:r>
            <a:r>
              <a:rPr kumimoji="1" lang="en-US" altLang="zh-CN" dirty="0" smtClean="0"/>
              <a:t>=</a:t>
            </a:r>
            <a:r>
              <a:rPr kumimoji="1" lang="zh-CN" altLang="en-US" dirty="0" smtClean="0"/>
              <a:t> </a:t>
            </a:r>
            <a:r>
              <a:rPr kumimoji="1" lang="zh-CN" altLang="zh-CN" dirty="0"/>
              <a:t>3</a:t>
            </a:r>
            <a:endParaRPr kumimoji="1" lang="en-US" altLang="zh-CN" dirty="0" smtClean="0"/>
          </a:p>
        </p:txBody>
      </p:sp>
      <p:sp>
        <p:nvSpPr>
          <p:cNvPr id="10" name="矩形 9"/>
          <p:cNvSpPr/>
          <p:nvPr/>
        </p:nvSpPr>
        <p:spPr>
          <a:xfrm>
            <a:off x="6045200" y="3225800"/>
            <a:ext cx="2171700" cy="142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smtClean="0"/>
              <a:t>s</a:t>
            </a:r>
            <a:r>
              <a:rPr kumimoji="1" lang="zh-CN" altLang="zh-CN" dirty="0"/>
              <a:t>2</a:t>
            </a:r>
            <a:r>
              <a:rPr kumimoji="1" lang="en-US" altLang="zh-CN" dirty="0" smtClean="0"/>
              <a:t>:0ffcc</a:t>
            </a:r>
            <a:endParaRPr kumimoji="1" lang="zh-CN" altLang="en-US" dirty="0"/>
          </a:p>
        </p:txBody>
      </p:sp>
      <p:cxnSp>
        <p:nvCxnSpPr>
          <p:cNvPr id="12" name="直线箭头连接符 11"/>
          <p:cNvCxnSpPr>
            <a:stCxn id="10" idx="1"/>
            <a:endCxn id="4" idx="3"/>
          </p:cNvCxnSpPr>
          <p:nvPr/>
        </p:nvCxnSpPr>
        <p:spPr>
          <a:xfrm flipH="1" flipV="1">
            <a:off x="2362200" y="2279650"/>
            <a:ext cx="3683000" cy="1657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矩形 13"/>
          <p:cNvSpPr/>
          <p:nvPr/>
        </p:nvSpPr>
        <p:spPr>
          <a:xfrm>
            <a:off x="6045200" y="4953000"/>
            <a:ext cx="2273300" cy="1117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s</a:t>
            </a:r>
            <a:r>
              <a:rPr kumimoji="1" lang="en-US" altLang="zh-CN" dirty="0" smtClean="0"/>
              <a:t>3:0ffdd</a:t>
            </a:r>
            <a:endParaRPr kumimoji="1" lang="zh-CN" altLang="en-US" dirty="0"/>
          </a:p>
        </p:txBody>
      </p:sp>
      <p:cxnSp>
        <p:nvCxnSpPr>
          <p:cNvPr id="16" name="直线箭头连接符 15"/>
          <p:cNvCxnSpPr/>
          <p:nvPr/>
        </p:nvCxnSpPr>
        <p:spPr>
          <a:xfrm flipH="1" flipV="1">
            <a:off x="2362200" y="4289425"/>
            <a:ext cx="3683000" cy="132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5480771"/>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创建多个对</a:t>
            </a:r>
            <a:r>
              <a:rPr kumimoji="1" lang="zh-CN" altLang="en-US" dirty="0" smtClean="0"/>
              <a:t>象</a:t>
            </a:r>
            <a:r>
              <a:rPr kumimoji="1" lang="en-US" altLang="zh-CN" dirty="0" smtClean="0"/>
              <a:t>-</a:t>
            </a:r>
            <a:r>
              <a:rPr kumimoji="1" lang="zh-CN" altLang="en-US" dirty="0" smtClean="0"/>
              <a:t>示例</a:t>
            </a:r>
            <a:endParaRPr kumimoji="1" lang="zh-CN" altLang="en-US" dirty="0"/>
          </a:p>
        </p:txBody>
      </p:sp>
      <p:sp>
        <p:nvSpPr>
          <p:cNvPr id="4" name="文本框 3"/>
          <p:cNvSpPr txBox="1"/>
          <p:nvPr/>
        </p:nvSpPr>
        <p:spPr>
          <a:xfrm>
            <a:off x="571500" y="1587500"/>
            <a:ext cx="7442200" cy="4247317"/>
          </a:xfrm>
          <a:prstGeom prst="rect">
            <a:avLst/>
          </a:prstGeom>
          <a:noFill/>
        </p:spPr>
        <p:txBody>
          <a:bodyPr wrap="square" rtlCol="0">
            <a:spAutoFit/>
          </a:bodyPr>
          <a:lstStyle/>
          <a:p>
            <a:r>
              <a:rPr lang="en-US" altLang="zh-CN" dirty="0"/>
              <a:t> </a:t>
            </a:r>
            <a:r>
              <a:rPr lang="zh-CN" altLang="en-US" dirty="0" smtClean="0"/>
              <a:t>  </a:t>
            </a:r>
            <a:r>
              <a:rPr lang="en-US" altLang="zh-CN" dirty="0" smtClean="0"/>
              <a:t>Soldier </a:t>
            </a:r>
            <a:r>
              <a:rPr lang="en-US" altLang="zh-CN" dirty="0"/>
              <a:t>* s1 = [Soldier new]</a:t>
            </a:r>
            <a:r>
              <a:rPr lang="en-US" altLang="zh-CN" dirty="0" smtClean="0"/>
              <a:t>;</a:t>
            </a:r>
            <a:r>
              <a:rPr lang="zh-CN" altLang="en-US" dirty="0" smtClean="0"/>
              <a:t>    </a:t>
            </a:r>
            <a:r>
              <a:rPr lang="en-US" altLang="zh-CN" dirty="0" smtClean="0">
                <a:solidFill>
                  <a:srgbClr val="9BBB59"/>
                </a:solidFill>
              </a:rPr>
              <a:t>/</a:t>
            </a:r>
            <a:r>
              <a:rPr lang="en-US" altLang="zh-CN" dirty="0">
                <a:solidFill>
                  <a:srgbClr val="9BBB59"/>
                </a:solidFill>
              </a:rPr>
              <a:t>/s1 0ffcc</a:t>
            </a:r>
          </a:p>
          <a:p>
            <a:r>
              <a:rPr lang="zh-TW" altLang="en-US" dirty="0"/>
              <a:t>    </a:t>
            </a:r>
            <a:r>
              <a:rPr lang="en-US" altLang="zh-TW" dirty="0"/>
              <a:t>s1-&gt;_name</a:t>
            </a:r>
            <a:r>
              <a:rPr lang="zh-TW" altLang="en-US" dirty="0"/>
              <a:t> </a:t>
            </a:r>
            <a:r>
              <a:rPr lang="en-US" altLang="zh-TW" dirty="0"/>
              <a:t>= @"</a:t>
            </a:r>
            <a:r>
              <a:rPr lang="zh-TW" altLang="en-US" dirty="0"/>
              <a:t>许三多</a:t>
            </a:r>
            <a:r>
              <a:rPr lang="en-US" altLang="zh-TW" dirty="0"/>
              <a:t>";</a:t>
            </a:r>
          </a:p>
          <a:p>
            <a:r>
              <a:rPr lang="en-US" altLang="zh-CN" dirty="0"/>
              <a:t>    s1-&gt;_life = 10;</a:t>
            </a:r>
          </a:p>
          <a:p>
            <a:r>
              <a:rPr lang="en-US" altLang="zh-CN" dirty="0"/>
              <a:t>    </a:t>
            </a:r>
          </a:p>
          <a:p>
            <a:r>
              <a:rPr lang="en-US" altLang="zh-CN" dirty="0"/>
              <a:t>    Soldier * s2 = [Soldier new]</a:t>
            </a:r>
            <a:r>
              <a:rPr lang="en-US" altLang="zh-CN" dirty="0" smtClean="0"/>
              <a:t>;</a:t>
            </a:r>
            <a:r>
              <a:rPr lang="zh-CN" altLang="en-US" dirty="0" smtClean="0"/>
              <a:t>   </a:t>
            </a:r>
            <a:r>
              <a:rPr lang="en-US" altLang="zh-CN" dirty="0" smtClean="0">
                <a:solidFill>
                  <a:srgbClr val="9BBB59"/>
                </a:solidFill>
              </a:rPr>
              <a:t>/</a:t>
            </a:r>
            <a:r>
              <a:rPr lang="en-US" altLang="zh-CN" dirty="0">
                <a:solidFill>
                  <a:srgbClr val="9BBB59"/>
                </a:solidFill>
              </a:rPr>
              <a:t>/s2 0ffxx</a:t>
            </a:r>
          </a:p>
          <a:p>
            <a:r>
              <a:rPr lang="zh-TW" altLang="en-US" dirty="0"/>
              <a:t>    </a:t>
            </a:r>
            <a:r>
              <a:rPr lang="en-US" altLang="zh-TW" dirty="0"/>
              <a:t>s2-&gt;_name</a:t>
            </a:r>
            <a:r>
              <a:rPr lang="zh-TW" altLang="en-US" dirty="0"/>
              <a:t> </a:t>
            </a:r>
            <a:r>
              <a:rPr lang="en-US" altLang="zh-TW" dirty="0"/>
              <a:t>= @"</a:t>
            </a:r>
            <a:r>
              <a:rPr lang="zh-TW" altLang="en-US" dirty="0"/>
              <a:t>刘德华</a:t>
            </a:r>
            <a:r>
              <a:rPr lang="en-US" altLang="zh-TW" dirty="0"/>
              <a:t>";</a:t>
            </a:r>
          </a:p>
          <a:p>
            <a:r>
              <a:rPr lang="en-US" altLang="zh-CN" dirty="0"/>
              <a:t>    s2-&gt;_life = 20;</a:t>
            </a:r>
          </a:p>
          <a:p>
            <a:r>
              <a:rPr lang="en-US" altLang="zh-CN" dirty="0"/>
              <a:t>    </a:t>
            </a:r>
          </a:p>
          <a:p>
            <a:r>
              <a:rPr lang="en-US" altLang="zh-CN" dirty="0"/>
              <a:t>    </a:t>
            </a:r>
            <a:r>
              <a:rPr lang="en-US" altLang="zh-CN" dirty="0" err="1"/>
              <a:t>NSLog</a:t>
            </a:r>
            <a:r>
              <a:rPr lang="en-US" altLang="zh-CN" dirty="0"/>
              <a:t>(@"s2 _life %d",s2-&gt;_life);</a:t>
            </a:r>
          </a:p>
          <a:p>
            <a:r>
              <a:rPr lang="en-US" altLang="zh-CN" dirty="0"/>
              <a:t>    </a:t>
            </a:r>
          </a:p>
          <a:p>
            <a:r>
              <a:rPr lang="de-DE" altLang="zh-CN" dirty="0"/>
              <a:t>    </a:t>
            </a:r>
            <a:r>
              <a:rPr lang="de-DE" altLang="zh-CN" dirty="0" err="1"/>
              <a:t>Soldier</a:t>
            </a:r>
            <a:r>
              <a:rPr lang="de-DE" altLang="zh-CN" dirty="0"/>
              <a:t> * s3 = s2; </a:t>
            </a:r>
            <a:r>
              <a:rPr lang="zh-CN" altLang="en-US" dirty="0" smtClean="0"/>
              <a:t>                </a:t>
            </a:r>
            <a:r>
              <a:rPr lang="de-DE" altLang="zh-CN" dirty="0" smtClean="0"/>
              <a:t> </a:t>
            </a:r>
            <a:r>
              <a:rPr lang="de-DE" altLang="zh-CN" dirty="0">
                <a:solidFill>
                  <a:schemeClr val="accent3"/>
                </a:solidFill>
              </a:rPr>
              <a:t>//s3 0ffxx</a:t>
            </a:r>
          </a:p>
          <a:p>
            <a:r>
              <a:rPr lang="de-DE" altLang="zh-CN" dirty="0"/>
              <a:t>    </a:t>
            </a:r>
          </a:p>
          <a:p>
            <a:r>
              <a:rPr lang="en-US" altLang="zh-CN" dirty="0"/>
              <a:t>    s3-&gt;_life = 100</a:t>
            </a:r>
            <a:r>
              <a:rPr lang="en-US" altLang="zh-CN" dirty="0" smtClean="0"/>
              <a:t>;</a:t>
            </a:r>
            <a:endParaRPr lang="en-US" altLang="zh-CN" dirty="0"/>
          </a:p>
          <a:p>
            <a:endParaRPr lang="en-US" altLang="zh-CN" dirty="0"/>
          </a:p>
          <a:p>
            <a:r>
              <a:rPr lang="en-US" altLang="zh-CN" dirty="0"/>
              <a:t>    </a:t>
            </a:r>
            <a:r>
              <a:rPr lang="en-US" altLang="zh-CN" dirty="0" err="1"/>
              <a:t>NSLog</a:t>
            </a:r>
            <a:r>
              <a:rPr lang="en-US" altLang="zh-CN" dirty="0"/>
              <a:t>(@"s2 _life %d",s2-&gt;_life);</a:t>
            </a:r>
            <a:endParaRPr kumimoji="1" lang="zh-CN" altLang="en-US" dirty="0"/>
          </a:p>
        </p:txBody>
      </p:sp>
    </p:spTree>
    <p:extLst>
      <p:ext uri="{BB962C8B-B14F-4D97-AF65-F5344CB8AC3E}">
        <p14:creationId xmlns:p14="http://schemas.microsoft.com/office/powerpoint/2010/main" val="876160418"/>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对象作为方法参数</a:t>
            </a:r>
            <a:endParaRPr kumimoji="1" lang="zh-CN" altLang="en-US" dirty="0"/>
          </a:p>
        </p:txBody>
      </p:sp>
      <p:sp>
        <p:nvSpPr>
          <p:cNvPr id="3" name="内容占位符 2"/>
          <p:cNvSpPr>
            <a:spLocks noGrp="1"/>
          </p:cNvSpPr>
          <p:nvPr>
            <p:ph idx="1"/>
          </p:nvPr>
        </p:nvSpPr>
        <p:spPr/>
        <p:txBody>
          <a:bodyPr/>
          <a:lstStyle/>
          <a:p>
            <a:r>
              <a:rPr kumimoji="1" lang="zh-CN" altLang="en-US" dirty="0" smtClean="0"/>
              <a:t>士兵开枪</a:t>
            </a:r>
            <a:endParaRPr kumimoji="1" lang="zh-CN" altLang="en-US" dirty="0"/>
          </a:p>
        </p:txBody>
      </p:sp>
      <p:sp>
        <p:nvSpPr>
          <p:cNvPr id="4" name="文本框 3"/>
          <p:cNvSpPr txBox="1"/>
          <p:nvPr/>
        </p:nvSpPr>
        <p:spPr>
          <a:xfrm>
            <a:off x="457200" y="2743200"/>
            <a:ext cx="8229600" cy="1200329"/>
          </a:xfrm>
          <a:prstGeom prst="rect">
            <a:avLst/>
          </a:prstGeom>
          <a:solidFill>
            <a:schemeClr val="accent1">
              <a:lumMod val="20000"/>
              <a:lumOff val="80000"/>
            </a:schemeClr>
          </a:solidFill>
        </p:spPr>
        <p:txBody>
          <a:bodyPr wrap="square" rtlCol="0">
            <a:spAutoFit/>
          </a:bodyPr>
          <a:lstStyle/>
          <a:p>
            <a:pPr marL="285750" indent="-285750">
              <a:buFontTx/>
              <a:buChar char="-"/>
            </a:pPr>
            <a:r>
              <a:rPr lang="en-US" altLang="zh-CN" dirty="0" smtClean="0"/>
              <a:t>(</a:t>
            </a:r>
            <a:r>
              <a:rPr lang="en-US" altLang="zh-CN" dirty="0"/>
              <a:t>void)</a:t>
            </a:r>
            <a:r>
              <a:rPr lang="en-US" altLang="zh-CN" dirty="0" err="1"/>
              <a:t>fireByGun</a:t>
            </a:r>
            <a:r>
              <a:rPr lang="en-US" altLang="zh-CN" dirty="0"/>
              <a:t>:(Gun *)</a:t>
            </a:r>
            <a:r>
              <a:rPr lang="en-US" altLang="zh-CN" dirty="0" smtClean="0"/>
              <a:t>gun</a:t>
            </a:r>
          </a:p>
          <a:p>
            <a:r>
              <a:rPr kumimoji="1" lang="zh-CN" altLang="zh-CN" dirty="0" smtClean="0"/>
              <a:t>{</a:t>
            </a:r>
            <a:endParaRPr kumimoji="1" lang="en-US" altLang="zh-CN" dirty="0" smtClean="0"/>
          </a:p>
          <a:p>
            <a:r>
              <a:rPr kumimoji="1" lang="en-US" altLang="zh-CN" dirty="0" smtClean="0"/>
              <a:t>	[gun</a:t>
            </a:r>
            <a:r>
              <a:rPr kumimoji="1" lang="zh-CN" altLang="en-US" dirty="0" smtClean="0"/>
              <a:t> </a:t>
            </a:r>
            <a:r>
              <a:rPr kumimoji="1" lang="en-US" altLang="zh-CN" dirty="0" smtClean="0"/>
              <a:t>fire];</a:t>
            </a:r>
            <a:r>
              <a:rPr kumimoji="1" lang="zh-CN" altLang="en-US" dirty="0" smtClean="0"/>
              <a:t> </a:t>
            </a:r>
            <a:endParaRPr kumimoji="1" lang="en-US" altLang="zh-CN" dirty="0"/>
          </a:p>
          <a:p>
            <a:r>
              <a:rPr kumimoji="1" lang="zh-CN" altLang="zh-CN" dirty="0" smtClean="0"/>
              <a:t>}</a:t>
            </a:r>
            <a:endParaRPr kumimoji="1" lang="zh-CN" altLang="en-US" dirty="0"/>
          </a:p>
        </p:txBody>
      </p:sp>
    </p:spTree>
    <p:extLst>
      <p:ext uri="{BB962C8B-B14F-4D97-AF65-F5344CB8AC3E}">
        <p14:creationId xmlns:p14="http://schemas.microsoft.com/office/powerpoint/2010/main" val="2712921426"/>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声明类方法</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sz="2400" dirty="0">
                <a:solidFill>
                  <a:srgbClr val="008000"/>
                </a:solidFill>
              </a:rPr>
              <a:t>//</a:t>
            </a:r>
            <a:r>
              <a:rPr lang="zh-CN" altLang="zh-CN" sz="2400" dirty="0">
                <a:solidFill>
                  <a:srgbClr val="008000"/>
                </a:solidFill>
              </a:rPr>
              <a:t>声明没有返回值的方法</a:t>
            </a:r>
          </a:p>
          <a:p>
            <a:pPr lvl="0"/>
            <a:r>
              <a:rPr lang="zh-CN" altLang="zh-CN" sz="2400" dirty="0" smtClean="0"/>
              <a:t>+</a:t>
            </a:r>
            <a:r>
              <a:rPr lang="zh-CN" altLang="en-US" sz="2400" dirty="0" smtClean="0"/>
              <a:t> </a:t>
            </a:r>
            <a:r>
              <a:rPr lang="en-US" altLang="zh-CN" sz="2400" dirty="0"/>
              <a:t>(void)method;</a:t>
            </a:r>
            <a:endParaRPr lang="zh-CN" altLang="zh-CN" sz="2400" dirty="0"/>
          </a:p>
          <a:p>
            <a:r>
              <a:rPr lang="en-US" altLang="zh-CN" sz="2400" dirty="0">
                <a:solidFill>
                  <a:srgbClr val="008000"/>
                </a:solidFill>
              </a:rPr>
              <a:t>//</a:t>
            </a:r>
            <a:r>
              <a:rPr lang="zh-CN" altLang="zh-CN" sz="2400" dirty="0">
                <a:solidFill>
                  <a:srgbClr val="008000"/>
                </a:solidFill>
              </a:rPr>
              <a:t>声明有返回值的方法</a:t>
            </a:r>
          </a:p>
          <a:p>
            <a:pPr lvl="0"/>
            <a:r>
              <a:rPr lang="zh-CN" altLang="zh-CN" sz="2400" dirty="0" smtClean="0"/>
              <a:t>+</a:t>
            </a:r>
            <a:r>
              <a:rPr lang="zh-CN" altLang="en-US" sz="2400" dirty="0" smtClean="0"/>
              <a:t> </a:t>
            </a:r>
            <a:r>
              <a:rPr lang="en-US" altLang="zh-CN" sz="2400" dirty="0"/>
              <a:t>(</a:t>
            </a:r>
            <a:r>
              <a:rPr lang="en-US" altLang="zh-CN" sz="2400" dirty="0" err="1"/>
              <a:t>int</a:t>
            </a:r>
            <a:r>
              <a:rPr lang="en-US" altLang="zh-CN" sz="2400" dirty="0"/>
              <a:t>)method;</a:t>
            </a:r>
            <a:endParaRPr lang="zh-CN" altLang="zh-CN" sz="2400" dirty="0"/>
          </a:p>
          <a:p>
            <a:r>
              <a:rPr lang="en-US" altLang="zh-CN" sz="2400" dirty="0">
                <a:solidFill>
                  <a:srgbClr val="008000"/>
                </a:solidFill>
              </a:rPr>
              <a:t>//</a:t>
            </a:r>
            <a:r>
              <a:rPr lang="zh-CN" altLang="zh-CN" sz="2400" dirty="0">
                <a:solidFill>
                  <a:srgbClr val="008000"/>
                </a:solidFill>
              </a:rPr>
              <a:t>声明有返回值有参数的方法</a:t>
            </a:r>
          </a:p>
          <a:p>
            <a:pPr lvl="0"/>
            <a:r>
              <a:rPr lang="zh-CN" altLang="zh-CN" sz="2400" dirty="0" smtClean="0"/>
              <a:t>+</a:t>
            </a:r>
            <a:r>
              <a:rPr lang="zh-CN" altLang="en-US" sz="2400" dirty="0" smtClean="0"/>
              <a:t> </a:t>
            </a:r>
            <a:r>
              <a:rPr lang="en-US" altLang="zh-CN" sz="2400" dirty="0"/>
              <a:t>(</a:t>
            </a:r>
            <a:r>
              <a:rPr lang="en-US" altLang="zh-CN" sz="2400" dirty="0" err="1"/>
              <a:t>int</a:t>
            </a:r>
            <a:r>
              <a:rPr lang="en-US" altLang="zh-CN" sz="2400" dirty="0"/>
              <a:t>)method: (</a:t>
            </a:r>
            <a:r>
              <a:rPr lang="en-US" altLang="zh-CN" sz="2400" dirty="0" err="1"/>
              <a:t>int</a:t>
            </a:r>
            <a:r>
              <a:rPr lang="en-US" altLang="zh-CN" sz="2400" dirty="0"/>
              <a:t>)</a:t>
            </a:r>
            <a:r>
              <a:rPr lang="en-US" altLang="zh-CN" sz="2400" dirty="0" err="1"/>
              <a:t>var</a:t>
            </a:r>
            <a:r>
              <a:rPr lang="en-US" altLang="zh-CN" sz="2400" dirty="0"/>
              <a:t>;</a:t>
            </a:r>
            <a:endParaRPr lang="zh-CN" altLang="zh-CN" sz="2400" dirty="0"/>
          </a:p>
          <a:p>
            <a:r>
              <a:rPr lang="en-US" altLang="zh-CN" sz="2400" dirty="0">
                <a:solidFill>
                  <a:srgbClr val="008000"/>
                </a:solidFill>
              </a:rPr>
              <a:t>//</a:t>
            </a:r>
            <a:r>
              <a:rPr lang="zh-CN" altLang="zh-CN" sz="2400" dirty="0">
                <a:solidFill>
                  <a:srgbClr val="008000"/>
                </a:solidFill>
              </a:rPr>
              <a:t>声明有返回值有多个参数的方法</a:t>
            </a:r>
          </a:p>
          <a:p>
            <a:pPr lvl="0"/>
            <a:r>
              <a:rPr lang="zh-CN" altLang="zh-CN" sz="2400" dirty="0" smtClean="0"/>
              <a:t>+</a:t>
            </a:r>
            <a:r>
              <a:rPr lang="zh-CN" altLang="en-US" sz="2400" dirty="0" smtClean="0"/>
              <a:t> </a:t>
            </a:r>
            <a:r>
              <a:rPr lang="en-US" altLang="zh-CN" sz="2400" dirty="0"/>
              <a:t>(</a:t>
            </a:r>
            <a:r>
              <a:rPr lang="en-US" altLang="zh-CN" sz="2400" dirty="0" err="1"/>
              <a:t>int</a:t>
            </a:r>
            <a:r>
              <a:rPr lang="en-US" altLang="zh-CN" sz="2400" dirty="0"/>
              <a:t>)method: (</a:t>
            </a:r>
            <a:r>
              <a:rPr lang="en-US" altLang="zh-CN" sz="2400" dirty="0" err="1"/>
              <a:t>int</a:t>
            </a:r>
            <a:r>
              <a:rPr lang="en-US" altLang="zh-CN" sz="2400" dirty="0"/>
              <a:t>)var1 andVar2: (</a:t>
            </a:r>
            <a:r>
              <a:rPr lang="en-US" altLang="zh-CN" sz="2400" dirty="0" err="1"/>
              <a:t>int</a:t>
            </a:r>
            <a:r>
              <a:rPr lang="en-US" altLang="zh-CN" sz="2400" dirty="0"/>
              <a:t>)var2;</a:t>
            </a:r>
            <a:endParaRPr lang="zh-CN" altLang="zh-CN" sz="2400" dirty="0"/>
          </a:p>
          <a:p>
            <a:endParaRPr kumimoji="1" lang="zh-CN" altLang="en-US" dirty="0"/>
          </a:p>
        </p:txBody>
      </p:sp>
    </p:spTree>
    <p:extLst>
      <p:ext uri="{BB962C8B-B14F-4D97-AF65-F5344CB8AC3E}">
        <p14:creationId xmlns:p14="http://schemas.microsoft.com/office/powerpoint/2010/main" val="2121613900"/>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计算器示例</a:t>
            </a:r>
            <a:endParaRPr kumimoji="1" lang="zh-CN" altLang="en-US" dirty="0"/>
          </a:p>
        </p:txBody>
      </p:sp>
      <p:sp>
        <p:nvSpPr>
          <p:cNvPr id="3" name="内容占位符 2"/>
          <p:cNvSpPr>
            <a:spLocks noGrp="1"/>
          </p:cNvSpPr>
          <p:nvPr>
            <p:ph idx="1"/>
          </p:nvPr>
        </p:nvSpPr>
        <p:spPr/>
        <p:txBody>
          <a:bodyPr/>
          <a:lstStyle/>
          <a:p>
            <a:r>
              <a:rPr kumimoji="1" lang="zh-CN" altLang="en-US" dirty="0" smtClean="0"/>
              <a:t>计算两个数的和</a:t>
            </a:r>
            <a:endParaRPr kumimoji="1" lang="en-US" altLang="zh-CN" dirty="0" smtClean="0"/>
          </a:p>
          <a:p>
            <a:r>
              <a:rPr kumimoji="1" lang="zh-CN" altLang="en-US" dirty="0" smtClean="0"/>
              <a:t>计算两个数的平均值</a:t>
            </a:r>
            <a:endParaRPr kumimoji="1" lang="zh-CN" altLang="en-US" dirty="0"/>
          </a:p>
        </p:txBody>
      </p:sp>
    </p:spTree>
    <p:extLst>
      <p:ext uri="{BB962C8B-B14F-4D97-AF65-F5344CB8AC3E}">
        <p14:creationId xmlns:p14="http://schemas.microsoft.com/office/powerpoint/2010/main" val="3001379345"/>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软件编程实质</a:t>
            </a:r>
            <a:endParaRPr kumimoji="1" lang="zh-CN" altLang="en-US" dirty="0"/>
          </a:p>
        </p:txBody>
      </p:sp>
      <p:sp>
        <p:nvSpPr>
          <p:cNvPr id="3" name="内容占位符 2"/>
          <p:cNvSpPr>
            <a:spLocks noGrp="1"/>
          </p:cNvSpPr>
          <p:nvPr>
            <p:ph idx="1"/>
          </p:nvPr>
        </p:nvSpPr>
        <p:spPr>
          <a:xfrm>
            <a:off x="457200" y="1600201"/>
            <a:ext cx="8229600" cy="977900"/>
          </a:xfrm>
        </p:spPr>
        <p:txBody>
          <a:bodyPr/>
          <a:lstStyle/>
          <a:p>
            <a:r>
              <a:rPr kumimoji="1" lang="zh-CN" altLang="en-US" dirty="0" smtClean="0"/>
              <a:t>软件编程就是将我们的逻辑思维转变成计算机能够识别语言的一个过程</a:t>
            </a:r>
            <a:endParaRPr kumimoji="1" lang="en-US" altLang="zh-CN" dirty="0" smtClean="0"/>
          </a:p>
          <a:p>
            <a:endParaRPr kumimoji="1" lang="en-US" altLang="zh-CN" dirty="0" smtClean="0"/>
          </a:p>
          <a:p>
            <a:pPr marL="0" indent="0">
              <a:buNone/>
            </a:pPr>
            <a:endParaRPr kumimoji="1" lang="en-US" altLang="zh-CN" dirty="0"/>
          </a:p>
        </p:txBody>
      </p:sp>
      <p:pic>
        <p:nvPicPr>
          <p:cNvPr id="8" name="图片 7"/>
          <p:cNvPicPr>
            <a:picLocks noChangeAspect="1"/>
          </p:cNvPicPr>
          <p:nvPr/>
        </p:nvPicPr>
        <p:blipFill>
          <a:blip r:embed="rId3"/>
          <a:stretch>
            <a:fillRect/>
          </a:stretch>
        </p:blipFill>
        <p:spPr>
          <a:xfrm>
            <a:off x="952500" y="2946400"/>
            <a:ext cx="6743700" cy="2832100"/>
          </a:xfrm>
          <a:prstGeom prst="rect">
            <a:avLst/>
          </a:prstGeom>
        </p:spPr>
      </p:pic>
    </p:spTree>
    <p:extLst>
      <p:ext uri="{BB962C8B-B14F-4D97-AF65-F5344CB8AC3E}">
        <p14:creationId xmlns:p14="http://schemas.microsoft.com/office/powerpoint/2010/main" val="3964097851"/>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士兵开枪</a:t>
            </a:r>
            <a:endParaRPr kumimoji="1" lang="en-US" altLang="zh-CN" dirty="0" smtClean="0"/>
          </a:p>
          <a:p>
            <a:r>
              <a:rPr kumimoji="1" lang="zh-CN" altLang="en-US" dirty="0" smtClean="0"/>
              <a:t>士兵打电话</a:t>
            </a:r>
            <a:endParaRPr kumimoji="1" lang="en-US" altLang="zh-CN" dirty="0" smtClean="0"/>
          </a:p>
          <a:p>
            <a:r>
              <a:rPr kumimoji="1" lang="zh-CN" altLang="en-US" dirty="0" smtClean="0"/>
              <a:t>士兵开坦克</a:t>
            </a:r>
            <a:endParaRPr kumimoji="1" lang="zh-CN" altLang="en-US" dirty="0"/>
          </a:p>
        </p:txBody>
      </p:sp>
    </p:spTree>
    <p:extLst>
      <p:ext uri="{BB962C8B-B14F-4D97-AF65-F5344CB8AC3E}">
        <p14:creationId xmlns:p14="http://schemas.microsoft.com/office/powerpoint/2010/main" val="1115975407"/>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OC</a:t>
            </a:r>
            <a:r>
              <a:rPr kumimoji="1" lang="zh-CN" altLang="en-US" dirty="0" smtClean="0"/>
              <a:t>字符串</a:t>
            </a:r>
            <a:r>
              <a:rPr kumimoji="1" lang="en-US" altLang="zh-CN" dirty="0" err="1" smtClean="0"/>
              <a:t>NSString</a:t>
            </a:r>
            <a:r>
              <a:rPr kumimoji="1" lang="zh-CN" altLang="en-US" dirty="0" smtClean="0"/>
              <a:t> </a:t>
            </a:r>
            <a:endParaRPr kumimoji="1" lang="zh-CN" altLang="en-US" dirty="0"/>
          </a:p>
        </p:txBody>
      </p:sp>
      <p:sp>
        <p:nvSpPr>
          <p:cNvPr id="5" name="文本框 4"/>
          <p:cNvSpPr txBox="1"/>
          <p:nvPr/>
        </p:nvSpPr>
        <p:spPr>
          <a:xfrm>
            <a:off x="457200" y="3149600"/>
            <a:ext cx="3282419" cy="2308324"/>
          </a:xfrm>
          <a:prstGeom prst="rect">
            <a:avLst/>
          </a:prstGeom>
          <a:noFill/>
        </p:spPr>
        <p:txBody>
          <a:bodyPr wrap="none" rtlCol="0">
            <a:spAutoFit/>
          </a:bodyPr>
          <a:lstStyle/>
          <a:p>
            <a:r>
              <a:rPr kumimoji="1" lang="en-US" altLang="zh-CN" dirty="0" smtClean="0"/>
              <a:t>#include</a:t>
            </a:r>
            <a:r>
              <a:rPr kumimoji="1" lang="zh-CN" altLang="en-US" dirty="0" smtClean="0"/>
              <a:t> </a:t>
            </a:r>
            <a:r>
              <a:rPr kumimoji="1" lang="en-US" altLang="zh-CN" dirty="0" smtClean="0"/>
              <a:t>“</a:t>
            </a:r>
            <a:r>
              <a:rPr kumimoji="1" lang="en-US" altLang="zh-CN" dirty="0" err="1" smtClean="0"/>
              <a:t>stdio.h</a:t>
            </a:r>
            <a:r>
              <a:rPr kumimoji="1" lang="en-US" altLang="zh-CN" dirty="0" smtClean="0"/>
              <a:t>”</a:t>
            </a:r>
          </a:p>
          <a:p>
            <a:r>
              <a:rPr kumimoji="1" lang="en-US" altLang="zh-CN" dirty="0" err="1" smtClean="0"/>
              <a:t>int</a:t>
            </a:r>
            <a:r>
              <a:rPr kumimoji="1" lang="zh-CN" altLang="en-US" dirty="0" smtClean="0"/>
              <a:t> </a:t>
            </a:r>
            <a:r>
              <a:rPr kumimoji="1" lang="en-US" altLang="zh-CN" dirty="0" smtClean="0"/>
              <a:t>main()</a:t>
            </a:r>
          </a:p>
          <a:p>
            <a:r>
              <a:rPr kumimoji="1" lang="zh-CN" altLang="zh-CN" dirty="0" smtClean="0"/>
              <a:t>{</a:t>
            </a:r>
            <a:endParaRPr kumimoji="1" lang="en-US" altLang="zh-CN" dirty="0" smtClean="0"/>
          </a:p>
          <a:p>
            <a:r>
              <a:rPr kumimoji="1" lang="en-US" altLang="zh-CN" dirty="0" smtClean="0"/>
              <a:t>	char</a:t>
            </a:r>
            <a:r>
              <a:rPr kumimoji="1" lang="zh-CN" altLang="en-US" dirty="0" smtClean="0"/>
              <a:t> * </a:t>
            </a:r>
            <a:r>
              <a:rPr kumimoji="1" lang="en-US" altLang="zh-CN" dirty="0" err="1" smtClean="0"/>
              <a:t>str</a:t>
            </a:r>
            <a:r>
              <a:rPr kumimoji="1" lang="zh-CN" altLang="en-US" dirty="0" smtClean="0"/>
              <a:t> </a:t>
            </a:r>
            <a:r>
              <a:rPr kumimoji="1" lang="en-US" altLang="zh-CN" dirty="0" smtClean="0"/>
              <a:t>=</a:t>
            </a:r>
            <a:r>
              <a:rPr kumimoji="1" lang="zh-CN" altLang="en-US" dirty="0" smtClean="0"/>
              <a:t> </a:t>
            </a:r>
            <a:r>
              <a:rPr kumimoji="1" lang="en-US" altLang="zh-CN" dirty="0" smtClean="0"/>
              <a:t>“hello</a:t>
            </a:r>
            <a:r>
              <a:rPr kumimoji="1" lang="zh-CN" altLang="en-US" dirty="0" smtClean="0"/>
              <a:t> </a:t>
            </a:r>
            <a:r>
              <a:rPr kumimoji="1" lang="en-US" altLang="zh-CN" dirty="0" smtClean="0"/>
              <a:t>world”;</a:t>
            </a:r>
          </a:p>
          <a:p>
            <a:r>
              <a:rPr kumimoji="1" lang="en-US" altLang="zh-CN" dirty="0"/>
              <a:t>	</a:t>
            </a:r>
            <a:r>
              <a:rPr kumimoji="1" lang="en-US" altLang="zh-CN" dirty="0" err="1" smtClean="0"/>
              <a:t>printf</a:t>
            </a:r>
            <a:r>
              <a:rPr kumimoji="1" lang="en-US" altLang="zh-CN" dirty="0" smtClean="0"/>
              <a:t>(“%s”);</a:t>
            </a:r>
            <a:endParaRPr kumimoji="1" lang="en-US" altLang="zh-CN" dirty="0"/>
          </a:p>
          <a:p>
            <a:r>
              <a:rPr kumimoji="1" lang="en-US" altLang="zh-CN" dirty="0" smtClean="0"/>
              <a:t>	</a:t>
            </a:r>
          </a:p>
          <a:p>
            <a:r>
              <a:rPr kumimoji="1" lang="en-US" altLang="zh-CN" dirty="0" smtClean="0"/>
              <a:t>	return</a:t>
            </a:r>
            <a:r>
              <a:rPr kumimoji="1" lang="zh-CN" altLang="en-US" dirty="0" smtClean="0"/>
              <a:t> </a:t>
            </a:r>
            <a:r>
              <a:rPr kumimoji="1" lang="en-US" altLang="zh-CN" dirty="0" smtClean="0"/>
              <a:t>0;</a:t>
            </a:r>
            <a:endParaRPr kumimoji="1" lang="en-US" altLang="zh-CN" dirty="0"/>
          </a:p>
          <a:p>
            <a:r>
              <a:rPr kumimoji="1" lang="zh-CN" altLang="zh-CN" dirty="0" smtClean="0"/>
              <a:t>}</a:t>
            </a:r>
            <a:endParaRPr kumimoji="1" lang="zh-CN" altLang="en-US" dirty="0"/>
          </a:p>
        </p:txBody>
      </p:sp>
      <p:sp>
        <p:nvSpPr>
          <p:cNvPr id="6" name="文本框 5"/>
          <p:cNvSpPr txBox="1"/>
          <p:nvPr/>
        </p:nvSpPr>
        <p:spPr>
          <a:xfrm>
            <a:off x="4657106" y="3149600"/>
            <a:ext cx="4029694" cy="2308324"/>
          </a:xfrm>
          <a:prstGeom prst="rect">
            <a:avLst/>
          </a:prstGeom>
          <a:noFill/>
        </p:spPr>
        <p:txBody>
          <a:bodyPr wrap="none" rtlCol="0">
            <a:spAutoFit/>
          </a:bodyPr>
          <a:lstStyle/>
          <a:p>
            <a:r>
              <a:rPr kumimoji="1" lang="en-US" altLang="zh-CN" dirty="0" smtClean="0"/>
              <a:t>#import</a:t>
            </a:r>
            <a:r>
              <a:rPr kumimoji="1" lang="zh-CN" altLang="en-US" dirty="0" smtClean="0"/>
              <a:t> </a:t>
            </a:r>
            <a:r>
              <a:rPr kumimoji="1" lang="en-US" altLang="zh-CN" dirty="0" smtClean="0"/>
              <a:t>“&lt;Foundation/</a:t>
            </a:r>
            <a:r>
              <a:rPr kumimoji="1" lang="en-US" altLang="zh-CN" dirty="0" err="1" smtClean="0"/>
              <a:t>Foundation.h</a:t>
            </a:r>
            <a:r>
              <a:rPr kumimoji="1" lang="en-US" altLang="zh-CN" dirty="0" smtClean="0"/>
              <a:t>&gt;”</a:t>
            </a:r>
          </a:p>
          <a:p>
            <a:endParaRPr kumimoji="1" lang="en-US" altLang="zh-CN" dirty="0"/>
          </a:p>
          <a:p>
            <a:r>
              <a:rPr kumimoji="1" lang="en-US" altLang="zh-CN" dirty="0" err="1"/>
              <a:t>i</a:t>
            </a:r>
            <a:r>
              <a:rPr kumimoji="1" lang="en-US" altLang="zh-CN" dirty="0" err="1" smtClean="0"/>
              <a:t>nt</a:t>
            </a:r>
            <a:r>
              <a:rPr kumimoji="1" lang="zh-CN" altLang="en-US" dirty="0" smtClean="0"/>
              <a:t> </a:t>
            </a:r>
            <a:r>
              <a:rPr kumimoji="1" lang="en-US" altLang="zh-CN" dirty="0" smtClean="0"/>
              <a:t>main()</a:t>
            </a:r>
          </a:p>
          <a:p>
            <a:r>
              <a:rPr kumimoji="1" lang="zh-CN" altLang="zh-CN" dirty="0" smtClean="0"/>
              <a:t>{</a:t>
            </a:r>
            <a:r>
              <a:rPr kumimoji="1" lang="en-US" altLang="zh-CN" dirty="0" smtClean="0"/>
              <a:t/>
            </a:r>
            <a:br>
              <a:rPr kumimoji="1" lang="en-US" altLang="zh-CN" dirty="0" smtClean="0"/>
            </a:br>
            <a:r>
              <a:rPr kumimoji="1" lang="en-US" altLang="zh-CN" dirty="0" smtClean="0"/>
              <a:t>	</a:t>
            </a:r>
            <a:r>
              <a:rPr kumimoji="1" lang="en-US" altLang="zh-CN" dirty="0" err="1" smtClean="0"/>
              <a:t>NSString</a:t>
            </a:r>
            <a:r>
              <a:rPr kumimoji="1" lang="zh-CN" altLang="en-US" dirty="0" smtClean="0"/>
              <a:t> * </a:t>
            </a:r>
            <a:r>
              <a:rPr kumimoji="1" lang="en-US" altLang="zh-CN" dirty="0" err="1" smtClean="0"/>
              <a:t>str</a:t>
            </a:r>
            <a:r>
              <a:rPr kumimoji="1" lang="zh-CN" altLang="en-US" dirty="0" smtClean="0"/>
              <a:t> </a:t>
            </a:r>
            <a:r>
              <a:rPr kumimoji="1" lang="en-US" altLang="zh-CN" dirty="0" smtClean="0"/>
              <a:t>=</a:t>
            </a:r>
            <a:r>
              <a:rPr kumimoji="1" lang="zh-CN" altLang="en-US" dirty="0" smtClean="0"/>
              <a:t> </a:t>
            </a:r>
            <a:r>
              <a:rPr kumimoji="1" lang="en-US" altLang="zh-CN" dirty="0" smtClean="0"/>
              <a:t>@”Hello</a:t>
            </a:r>
            <a:r>
              <a:rPr kumimoji="1" lang="zh-CN" altLang="en-US" dirty="0" smtClean="0"/>
              <a:t> </a:t>
            </a:r>
            <a:r>
              <a:rPr kumimoji="1" lang="en-US" altLang="zh-CN" dirty="0" smtClean="0"/>
              <a:t>world”;</a:t>
            </a:r>
          </a:p>
          <a:p>
            <a:r>
              <a:rPr kumimoji="1" lang="en-US" altLang="zh-CN" dirty="0"/>
              <a:t>	</a:t>
            </a:r>
            <a:r>
              <a:rPr kumimoji="1" lang="en-US" altLang="zh-CN" dirty="0" err="1" smtClean="0"/>
              <a:t>NSLog</a:t>
            </a:r>
            <a:r>
              <a:rPr kumimoji="1" lang="en-US" altLang="zh-CN" dirty="0" smtClean="0"/>
              <a:t>(“%@”,</a:t>
            </a:r>
            <a:r>
              <a:rPr kumimoji="1" lang="en-US" altLang="zh-CN" dirty="0" err="1" smtClean="0"/>
              <a:t>str</a:t>
            </a:r>
            <a:r>
              <a:rPr kumimoji="1" lang="en-US" altLang="zh-CN" dirty="0" smtClean="0"/>
              <a:t>);</a:t>
            </a:r>
          </a:p>
          <a:p>
            <a:r>
              <a:rPr kumimoji="1" lang="en-US" altLang="zh-CN" dirty="0" smtClean="0"/>
              <a:t>	return</a:t>
            </a:r>
            <a:r>
              <a:rPr kumimoji="1" lang="zh-CN" altLang="en-US" dirty="0" smtClean="0"/>
              <a:t> </a:t>
            </a:r>
            <a:r>
              <a:rPr kumimoji="1" lang="en-US" altLang="zh-CN" dirty="0" smtClean="0"/>
              <a:t>0;</a:t>
            </a:r>
            <a:endParaRPr kumimoji="1" lang="en-US" altLang="zh-CN" dirty="0"/>
          </a:p>
          <a:p>
            <a:r>
              <a:rPr kumimoji="1" lang="zh-CN" altLang="zh-CN" dirty="0" smtClean="0"/>
              <a:t>}</a:t>
            </a:r>
            <a:endParaRPr kumimoji="1" lang="zh-CN" altLang="en-US" dirty="0"/>
          </a:p>
        </p:txBody>
      </p:sp>
      <p:sp>
        <p:nvSpPr>
          <p:cNvPr id="7" name="文本框 6"/>
          <p:cNvSpPr txBox="1"/>
          <p:nvPr/>
        </p:nvSpPr>
        <p:spPr>
          <a:xfrm>
            <a:off x="457200" y="1778000"/>
            <a:ext cx="8229600" cy="369332"/>
          </a:xfrm>
          <a:prstGeom prst="rect">
            <a:avLst/>
          </a:prstGeom>
          <a:noFill/>
        </p:spPr>
        <p:txBody>
          <a:bodyPr wrap="square" rtlCol="0">
            <a:spAutoFit/>
          </a:bodyPr>
          <a:lstStyle/>
          <a:p>
            <a:r>
              <a:rPr kumimoji="1" lang="en-US" altLang="zh-CN" dirty="0" err="1" smtClean="0"/>
              <a:t>NSString</a:t>
            </a:r>
            <a:r>
              <a:rPr kumimoji="1" lang="zh-CN" altLang="en-US" dirty="0" smtClean="0"/>
              <a:t> * 是</a:t>
            </a:r>
            <a:r>
              <a:rPr kumimoji="1" lang="en-US" altLang="zh-CN" dirty="0" smtClean="0"/>
              <a:t>Foundation</a:t>
            </a:r>
            <a:r>
              <a:rPr kumimoji="1" lang="zh-CN" altLang="en-US" dirty="0" smtClean="0"/>
              <a:t>框架中提供的专门处理字符串的一个类</a:t>
            </a:r>
            <a:endParaRPr kumimoji="1" lang="zh-CN" altLang="en-US" dirty="0"/>
          </a:p>
        </p:txBody>
      </p:sp>
    </p:spTree>
    <p:extLst>
      <p:ext uri="{BB962C8B-B14F-4D97-AF65-F5344CB8AC3E}">
        <p14:creationId xmlns:p14="http://schemas.microsoft.com/office/powerpoint/2010/main" val="3343778836"/>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项目示例</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zh-CN" dirty="0" smtClean="0"/>
              <a:t>在我们</a:t>
            </a:r>
            <a:r>
              <a:rPr lang="zh-CN" altLang="zh-CN" dirty="0"/>
              <a:t>的现实生活中我们要去电影院看电影，都会经历一个痛苦的过程</a:t>
            </a:r>
            <a:r>
              <a:rPr lang="zh-CN" altLang="zh-CN" dirty="0" smtClean="0"/>
              <a:t>，那就是排队买票</a:t>
            </a:r>
            <a:r>
              <a:rPr lang="zh-CN" altLang="zh-CN" dirty="0"/>
              <a:t>，如果我们能够将这一过程放到手机上用软件来完成，那会大大减少我们观看电影排队过程的痛苦，所以我们要将这一过程软件话。</a:t>
            </a:r>
          </a:p>
        </p:txBody>
      </p:sp>
    </p:spTree>
    <p:extLst>
      <p:ext uri="{BB962C8B-B14F-4D97-AF65-F5344CB8AC3E}">
        <p14:creationId xmlns:p14="http://schemas.microsoft.com/office/powerpoint/2010/main" val="3979368523"/>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zh-CN" altLang="zh-CN" dirty="0" smtClean="0"/>
              <a:t>面向</a:t>
            </a:r>
            <a:r>
              <a:rPr lang="zh-CN" altLang="en-US" dirty="0" smtClean="0"/>
              <a:t>对象</a:t>
            </a:r>
            <a:r>
              <a:rPr lang="en-US" altLang="zh-CN"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面相对象是更加符合人类思维模式的软件编程思想</a:t>
            </a:r>
            <a:endParaRPr kumimoji="1" lang="en-US" altLang="zh-CN" dirty="0" smtClean="0"/>
          </a:p>
          <a:p>
            <a:r>
              <a:rPr kumimoji="1" lang="zh-CN" altLang="en-US" dirty="0" smtClean="0"/>
              <a:t>简单</a:t>
            </a:r>
            <a:endParaRPr kumimoji="1" lang="en-US" altLang="zh-CN" dirty="0" smtClean="0"/>
          </a:p>
          <a:p>
            <a:r>
              <a:rPr kumimoji="1" lang="zh-CN" altLang="en-US" dirty="0" smtClean="0"/>
              <a:t>扩展性好</a:t>
            </a:r>
            <a:endParaRPr kumimoji="1" lang="en-US" altLang="zh-CN" dirty="0" smtClean="0"/>
          </a:p>
        </p:txBody>
      </p:sp>
    </p:spTree>
    <p:extLst>
      <p:ext uri="{BB962C8B-B14F-4D97-AF65-F5344CB8AC3E}">
        <p14:creationId xmlns:p14="http://schemas.microsoft.com/office/powerpoint/2010/main" val="761331804"/>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什么是</a:t>
            </a:r>
            <a:r>
              <a:rPr lang="zh-CN" altLang="zh-CN" dirty="0" smtClean="0"/>
              <a:t>对象</a:t>
            </a:r>
            <a:r>
              <a:rPr lang="en-US" altLang="zh-CN" dirty="0" smtClean="0"/>
              <a:t>?</a:t>
            </a:r>
            <a:endParaRPr kumimoji="1" lang="zh-CN" altLang="en-US" dirty="0"/>
          </a:p>
        </p:txBody>
      </p:sp>
      <p:sp>
        <p:nvSpPr>
          <p:cNvPr id="5" name="内容占位符 4"/>
          <p:cNvSpPr>
            <a:spLocks noGrp="1"/>
          </p:cNvSpPr>
          <p:nvPr>
            <p:ph idx="1"/>
          </p:nvPr>
        </p:nvSpPr>
        <p:spPr/>
        <p:txBody>
          <a:bodyPr/>
          <a:lstStyle/>
          <a:p>
            <a:r>
              <a:rPr kumimoji="1" lang="zh-CN" altLang="en-US" dirty="0" smtClean="0"/>
              <a:t>听到的</a:t>
            </a:r>
            <a:endParaRPr kumimoji="1" lang="en-US" altLang="zh-CN" dirty="0" smtClean="0"/>
          </a:p>
          <a:p>
            <a:r>
              <a:rPr kumimoji="1" lang="zh-CN" altLang="en-US" dirty="0" smtClean="0"/>
              <a:t>看到的</a:t>
            </a:r>
            <a:endParaRPr kumimoji="1" lang="en-US" altLang="zh-CN" dirty="0" smtClean="0"/>
          </a:p>
          <a:p>
            <a:r>
              <a:rPr kumimoji="1" lang="zh-CN" altLang="en-US" dirty="0" smtClean="0"/>
              <a:t>摸到的</a:t>
            </a:r>
            <a:endParaRPr kumimoji="1" lang="en-US" altLang="zh-CN" dirty="0" smtClean="0"/>
          </a:p>
          <a:p>
            <a:r>
              <a:rPr kumimoji="1" lang="zh-CN" altLang="en-US" dirty="0" smtClean="0"/>
              <a:t>想到的</a:t>
            </a:r>
            <a:endParaRPr kumimoji="1" lang="en-US" altLang="zh-CN" dirty="0" smtClean="0"/>
          </a:p>
          <a:p>
            <a:r>
              <a:rPr kumimoji="1" lang="zh-CN" altLang="en-US" dirty="0" smtClean="0"/>
              <a:t>闻到的</a:t>
            </a:r>
            <a:endParaRPr kumimoji="1" lang="en-US" altLang="zh-CN" dirty="0" smtClean="0"/>
          </a:p>
          <a:p>
            <a:r>
              <a:rPr kumimoji="1" lang="zh-CN" altLang="en-US" dirty="0" smtClean="0"/>
              <a:t>万物皆对象</a:t>
            </a:r>
            <a:endParaRPr kumimoji="1" lang="en-US" altLang="zh-CN" dirty="0" smtClean="0"/>
          </a:p>
          <a:p>
            <a:r>
              <a:rPr kumimoji="1" lang="zh-CN" altLang="en-US" dirty="0" smtClean="0"/>
              <a:t>能够独立的代表一个意义</a:t>
            </a:r>
            <a:endParaRPr kumimoji="1" lang="zh-CN" altLang="en-US" dirty="0"/>
          </a:p>
        </p:txBody>
      </p:sp>
    </p:spTree>
    <p:extLst>
      <p:ext uri="{BB962C8B-B14F-4D97-AF65-F5344CB8AC3E}">
        <p14:creationId xmlns:p14="http://schemas.microsoft.com/office/powerpoint/2010/main" val="2252262104"/>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找对象</a:t>
            </a:r>
            <a:r>
              <a:rPr kumimoji="1" lang="en-US" altLang="zh-CN" dirty="0" smtClean="0"/>
              <a:t>-</a:t>
            </a:r>
            <a:r>
              <a:rPr kumimoji="1" lang="zh-CN" altLang="en-US" dirty="0" smtClean="0"/>
              <a:t>阿凡达</a:t>
            </a:r>
            <a:endParaRPr kumimoji="1" lang="zh-CN" altLang="en-US" dirty="0"/>
          </a:p>
        </p:txBody>
      </p:sp>
      <p:pic>
        <p:nvPicPr>
          <p:cNvPr id="4" name="内容占位符 3"/>
          <p:cNvPicPr>
            <a:picLocks noGrp="1" noChangeAspect="1"/>
          </p:cNvPicPr>
          <p:nvPr>
            <p:ph idx="1"/>
          </p:nvPr>
        </p:nvPicPr>
        <p:blipFill>
          <a:blip r:embed="rId3"/>
          <a:srcRect t="1002" b="1002"/>
          <a:stretch>
            <a:fillRect/>
          </a:stretch>
        </p:blipFill>
        <p:spPr>
          <a:xfrm>
            <a:off x="549275" y="1444532"/>
            <a:ext cx="8042276" cy="4343400"/>
          </a:xfrm>
        </p:spPr>
      </p:pic>
    </p:spTree>
    <p:extLst>
      <p:ext uri="{BB962C8B-B14F-4D97-AF65-F5344CB8AC3E}">
        <p14:creationId xmlns:p14="http://schemas.microsoft.com/office/powerpoint/2010/main" val="511422971"/>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找对象</a:t>
            </a:r>
            <a:r>
              <a:rPr kumimoji="1" lang="en-US" altLang="zh-CN" dirty="0" smtClean="0"/>
              <a:t>-</a:t>
            </a:r>
            <a:r>
              <a:rPr kumimoji="1" lang="en-US" altLang="en-US" dirty="0" smtClean="0"/>
              <a:t>家居</a:t>
            </a:r>
            <a:endParaRPr kumimoji="1" lang="zh-CN" altLang="en-US" dirty="0"/>
          </a:p>
        </p:txBody>
      </p:sp>
      <p:pic>
        <p:nvPicPr>
          <p:cNvPr id="5" name="图片 4"/>
          <p:cNvPicPr>
            <a:picLocks noChangeAspect="1"/>
          </p:cNvPicPr>
          <p:nvPr/>
        </p:nvPicPr>
        <p:blipFill>
          <a:blip r:embed="rId2"/>
          <a:stretch>
            <a:fillRect/>
          </a:stretch>
        </p:blipFill>
        <p:spPr>
          <a:xfrm>
            <a:off x="635000" y="1600200"/>
            <a:ext cx="7924800" cy="4639347"/>
          </a:xfrm>
          <a:prstGeom prst="rect">
            <a:avLst/>
          </a:prstGeom>
        </p:spPr>
      </p:pic>
    </p:spTree>
    <p:extLst>
      <p:ext uri="{BB962C8B-B14F-4D97-AF65-F5344CB8AC3E}">
        <p14:creationId xmlns:p14="http://schemas.microsoft.com/office/powerpoint/2010/main" val="2451468415"/>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找对象</a:t>
            </a:r>
            <a:r>
              <a:rPr kumimoji="1" lang="en-US" altLang="zh-CN" dirty="0" smtClean="0"/>
              <a:t>-</a:t>
            </a:r>
            <a:r>
              <a:rPr kumimoji="1" lang="zh-CN" altLang="en-US" dirty="0" smtClean="0"/>
              <a:t>超级马里奥</a:t>
            </a:r>
            <a:endParaRPr kumimoji="1" lang="zh-CN" altLang="en-US" dirty="0"/>
          </a:p>
        </p:txBody>
      </p:sp>
      <p:pic>
        <p:nvPicPr>
          <p:cNvPr id="6" name="内容占位符 5"/>
          <p:cNvPicPr>
            <a:picLocks noGrp="1" noChangeAspect="1"/>
          </p:cNvPicPr>
          <p:nvPr>
            <p:ph idx="1"/>
          </p:nvPr>
        </p:nvPicPr>
        <p:blipFill>
          <a:blip r:embed="rId2"/>
          <a:srcRect l="2670" r="2670"/>
          <a:stretch>
            <a:fillRect/>
          </a:stretch>
        </p:blipFill>
        <p:spPr/>
      </p:pic>
    </p:spTree>
    <p:extLst>
      <p:ext uri="{BB962C8B-B14F-4D97-AF65-F5344CB8AC3E}">
        <p14:creationId xmlns:p14="http://schemas.microsoft.com/office/powerpoint/2010/main" val="3418220802"/>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找对象</a:t>
            </a:r>
            <a:r>
              <a:rPr kumimoji="1" lang="en-US" altLang="zh-CN" dirty="0" smtClean="0"/>
              <a:t>-</a:t>
            </a:r>
            <a:r>
              <a:rPr kumimoji="1" lang="zh-CN" altLang="en-US" dirty="0" smtClean="0"/>
              <a:t>苹果商店</a:t>
            </a:r>
            <a:endParaRPr kumimoji="1" lang="zh-CN" altLang="en-US" dirty="0"/>
          </a:p>
        </p:txBody>
      </p:sp>
      <p:pic>
        <p:nvPicPr>
          <p:cNvPr id="4" name="内容占位符 3"/>
          <p:cNvPicPr>
            <a:picLocks noGrp="1" noChangeAspect="1"/>
          </p:cNvPicPr>
          <p:nvPr>
            <p:ph idx="1"/>
          </p:nvPr>
        </p:nvPicPr>
        <p:blipFill>
          <a:blip r:embed="rId2"/>
          <a:srcRect t="6458" b="6458"/>
          <a:stretch>
            <a:fillRect/>
          </a:stretch>
        </p:blipFill>
        <p:spPr/>
      </p:pic>
    </p:spTree>
    <p:extLst>
      <p:ext uri="{BB962C8B-B14F-4D97-AF65-F5344CB8AC3E}">
        <p14:creationId xmlns:p14="http://schemas.microsoft.com/office/powerpoint/2010/main" val="1001164968"/>
      </p:ext>
    </p:extLst>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
      <p:transition xmlns:p14="http://schemas.microsoft.com/office/powerpoint/2010/mai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微风">
  <a:themeElements>
    <a:clrScheme name="微风">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微风">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微风">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微风.thmx</Template>
  <TotalTime>5074</TotalTime>
  <Words>1028</Words>
  <Application>Microsoft Macintosh PowerPoint</Application>
  <PresentationFormat>全屏显示(4:3)</PresentationFormat>
  <Paragraphs>250</Paragraphs>
  <Slides>32</Slides>
  <Notes>19</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微风</vt:lpstr>
      <vt:lpstr>PowerPoint 演示文稿</vt:lpstr>
      <vt:lpstr>面向对象</vt:lpstr>
      <vt:lpstr>软件编程实质</vt:lpstr>
      <vt:lpstr>什么是面向对象?</vt:lpstr>
      <vt:lpstr>什么是对象?</vt:lpstr>
      <vt:lpstr>找对象-阿凡达</vt:lpstr>
      <vt:lpstr>找对象-家居</vt:lpstr>
      <vt:lpstr>找对象-超级马里奥</vt:lpstr>
      <vt:lpstr>找对象-苹果商店</vt:lpstr>
      <vt:lpstr>找对象-微博</vt:lpstr>
      <vt:lpstr>找对象-美团</vt:lpstr>
      <vt:lpstr>现实生活中我们是如何应用面相对象思想的</vt:lpstr>
      <vt:lpstr>PowerPoint 演示文稿</vt:lpstr>
      <vt:lpstr>类</vt:lpstr>
      <vt:lpstr>PowerPoint 演示文稿</vt:lpstr>
      <vt:lpstr>面向对象语言学习方法</vt:lpstr>
      <vt:lpstr>声明类</vt:lpstr>
      <vt:lpstr>实现类</vt:lpstr>
      <vt:lpstr>声明方法</vt:lpstr>
      <vt:lpstr>声明对象方法</vt:lpstr>
      <vt:lpstr>实例化对象</vt:lpstr>
      <vt:lpstr>消息机制</vt:lpstr>
      <vt:lpstr>创建多个对象</vt:lpstr>
      <vt:lpstr>PowerPoint 演示文稿</vt:lpstr>
      <vt:lpstr>PowerPoint 演示文稿</vt:lpstr>
      <vt:lpstr>创建多个对象-示例</vt:lpstr>
      <vt:lpstr>对象作为方法参数</vt:lpstr>
      <vt:lpstr>声明类方法</vt:lpstr>
      <vt:lpstr>计算器示例</vt:lpstr>
      <vt:lpstr>PowerPoint 演示文稿</vt:lpstr>
      <vt:lpstr>OC字符串NSString </vt:lpstr>
      <vt:lpstr>项目示例</vt:lpstr>
    </vt:vector>
  </TitlesOfParts>
  <Company>北京帷幄昊合数字娱乐科技有限公司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Block&amp;ARC</dc:title>
  <dc:creator>刘凡</dc:creator>
  <cp:lastModifiedBy>超 张</cp:lastModifiedBy>
  <cp:revision>469</cp:revision>
  <dcterms:created xsi:type="dcterms:W3CDTF">2013-07-22T07:36:09Z</dcterms:created>
  <dcterms:modified xsi:type="dcterms:W3CDTF">2015-12-01T04:08:03Z</dcterms:modified>
</cp:coreProperties>
</file>