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73" r:id="rId4"/>
    <p:sldId id="274" r:id="rId5"/>
    <p:sldId id="275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4B9C6751-09D3-D84C-87AC-276C53FBD417}">
          <p14:sldIdLst>
            <p14:sldId id="257"/>
            <p14:sldId id="273"/>
            <p14:sldId id="274"/>
            <p14:sldId id="275"/>
          </p14:sldIdLst>
        </p14:section>
        <p14:section name="程序/进程/线程" id="{61AF22B5-B9A4-A04F-8017-775C4E107548}">
          <p14:sldIdLst>
            <p14:sldId id="261"/>
            <p14:sldId id="262"/>
            <p14:sldId id="264"/>
            <p14:sldId id="265"/>
          </p14:sldIdLst>
        </p14:section>
        <p14:section name="多线程" id="{CD5D94D7-C88C-5747-8EBC-929E6ADBE621}">
          <p14:sldIdLst>
            <p14:sldId id="266"/>
            <p14:sldId id="267"/>
            <p14:sldId id="268"/>
          </p14:sldIdLst>
        </p14:section>
        <p14:section name="应用" id="{18C5AB2C-DA72-A34A-9484-63536E9DA525}">
          <p14:sldIdLst>
            <p14:sldId id="269"/>
            <p14:sldId id="270"/>
            <p14:sldId id="271"/>
          </p14:sldIdLst>
        </p14:section>
        <p14:section name="实现方案" id="{8E4B50A7-DA90-8B49-A76F-A63DC5765FD4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742" autoAdjust="0"/>
  </p:normalViewPr>
  <p:slideViewPr>
    <p:cSldViewPr snapToGrid="0" snapToObjects="1">
      <p:cViewPr varScale="1">
        <p:scale>
          <a:sx n="100" d="100"/>
          <a:sy n="100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1087-2D0C-2E49-A454-73DB75DCC0F7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9D5B-65DF-D241-8A28-8A0B7FC57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8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87430-BF30-F843-98B5-EC02CA3D975C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47378-E365-7C47-86A1-32A7C5A99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90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1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01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55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3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52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62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731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5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63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363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60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4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4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8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1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86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好程序母版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0F65-005C-C748-AFB2-F667D0885821}" type="datetimeFigureOut">
              <a:rPr kumimoji="1" lang="zh-CN" altLang="en-US" smtClean="0"/>
              <a:t>16/2/26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2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好程序首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" y="0"/>
            <a:ext cx="914197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45237" y="2258457"/>
            <a:ext cx="3765184" cy="76944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网络阶段</a:t>
            </a:r>
            <a:endParaRPr kumimoji="1" lang="zh-CN" alt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8813" y="4584906"/>
            <a:ext cx="28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师：宝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旭</a:t>
            </a:r>
            <a:endParaRPr kumimoji="1" lang="zh-CN" altLang="en-US" sz="3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41147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8577" y="1577473"/>
            <a:ext cx="8341658" cy="25034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多线程的原理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同一时间，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只能处理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条线程，只有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条线程在工作</a:t>
            </a:r>
            <a:r>
              <a:rPr lang="zh-CN" altLang="zh-CN" sz="1800" dirty="0" smtClean="0"/>
              <a:t>（</a:t>
            </a:r>
            <a:r>
              <a:rPr lang="zh-CN" altLang="en-US" sz="1800" dirty="0" smtClean="0"/>
              <a:t>执行）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多线程并发（同时）执行，其实是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快速地在多条线程之间</a:t>
            </a:r>
            <a:r>
              <a:rPr lang="zh-CN" altLang="en-US" sz="1800" dirty="0" smtClean="0">
                <a:solidFill>
                  <a:srgbClr val="FF0000"/>
                </a:solidFill>
              </a:rPr>
              <a:t>调度</a:t>
            </a:r>
            <a:r>
              <a:rPr lang="zh-CN" altLang="en-US" sz="1800" dirty="0" smtClean="0"/>
              <a:t>（切换）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如果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调度线程的时间足够快，就造成了多线程并发执行的假象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思考：如果线程非常非常多，会发生什么情况？</a:t>
            </a:r>
            <a:endParaRPr lang="en-US" altLang="zh-CN" sz="1800" dirty="0" smtClean="0"/>
          </a:p>
          <a:p>
            <a:pPr>
              <a:buFont typeface="Wingdings" charset="2"/>
              <a:buChar char="ü"/>
            </a:pPr>
            <a:r>
              <a:rPr lang="en-US" altLang="zh-CN" sz="1800" dirty="0" smtClean="0"/>
              <a:t>CPU</a:t>
            </a:r>
            <a:r>
              <a:rPr lang="zh-CN" altLang="en-US" sz="1800" dirty="0" smtClean="0"/>
              <a:t>会在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多线程之间调度，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会累死，消耗大量的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资源</a:t>
            </a:r>
            <a:endParaRPr lang="en-US" altLang="zh-CN" sz="1800" dirty="0" smtClean="0"/>
          </a:p>
          <a:p>
            <a:pPr>
              <a:buFont typeface="Wingdings" charset="2"/>
              <a:buChar char="ü"/>
            </a:pPr>
            <a:r>
              <a:rPr lang="zh-CN" altLang="en-US" sz="1800" dirty="0" smtClean="0"/>
              <a:t>每条线程被调度执行的频次会降低（线程的执行效率降低）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581124" y="4186544"/>
            <a:ext cx="7493162" cy="1840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796724" y="4661976"/>
            <a:ext cx="2254783" cy="1222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zh-CN" altLang="en-US" sz="2000" dirty="0"/>
              <a:t>线程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203907" y="4661976"/>
            <a:ext cx="2254783" cy="1222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zh-CN" altLang="en-US" sz="2000" dirty="0"/>
              <a:t>线程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611090" y="4661976"/>
            <a:ext cx="2254783" cy="1222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782987" y="4661976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197423" y="4661976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604605" y="4661976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782987" y="5018996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200097" y="5023852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604605" y="5018996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790773" y="5366899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3197423" y="5380872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604605" y="5376016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782453" y="4647707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203908" y="4647707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611091" y="4647707"/>
            <a:ext cx="0" cy="1522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0838" y="804960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多线程的原理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106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1" animBg="1"/>
      <p:bldP spid="6" grpId="2" animBg="1"/>
      <p:bldP spid="6" grpId="3" animBg="1"/>
      <p:bldP spid="6" grpId="4" animBg="1"/>
      <p:bldP spid="6" grpId="5" animBg="1"/>
      <p:bldP spid="7" grpId="1" animBg="1"/>
      <p:bldP spid="7" grpId="2" animBg="1"/>
      <p:bldP spid="7" grpId="3" animBg="1"/>
      <p:bldP spid="7" grpId="4" animBg="1"/>
      <p:bldP spid="7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98577" y="1657684"/>
            <a:ext cx="8341658" cy="40773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多线程的优点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能适当提高程序的执行效率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能适当提高资源利用率（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、内存利用率）</a:t>
            </a:r>
            <a:endParaRPr lang="en-US" altLang="zh-CN" sz="1800" dirty="0" smtClean="0"/>
          </a:p>
          <a:p>
            <a:pPr marL="0" indent="0">
              <a:buFont typeface="Arial"/>
              <a:buNone/>
            </a:pP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 smtClean="0"/>
              <a:t>多线程的缺点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开启线程需要占用一定的内存空间（默认情况下，主线程占用</a:t>
            </a:r>
            <a:r>
              <a:rPr lang="en-US" altLang="zh-CN" sz="1800" dirty="0" smtClean="0"/>
              <a:t>1M</a:t>
            </a:r>
            <a:r>
              <a:rPr lang="zh-CN" altLang="en-US" sz="1800" dirty="0" smtClean="0"/>
              <a:t>，子线程占用</a:t>
            </a:r>
            <a:r>
              <a:rPr lang="en-US" altLang="zh-CN" sz="1800" dirty="0" smtClean="0"/>
              <a:t>512KB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如果开启大量的线程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会占用大量的内存空间，降低程序的性能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线程越多，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在调度线程上的开销就越大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程序设计更加复杂：比如线程之间的通信、多线程的数据共享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00838" y="804960"/>
            <a:ext cx="30572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多线程的优缺点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2335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615463"/>
            <a:ext cx="8229600" cy="40928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什么是主线程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一个</a:t>
            </a:r>
            <a:r>
              <a:rPr lang="en-US" altLang="zh-CN" sz="1800" dirty="0" err="1" smtClean="0"/>
              <a:t>iOS</a:t>
            </a:r>
            <a:r>
              <a:rPr lang="zh-CN" altLang="en-US" sz="1800" dirty="0" smtClean="0"/>
              <a:t>程序运行后，默认会开启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条线程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称为“</a:t>
            </a:r>
            <a:r>
              <a:rPr lang="zh-CN" altLang="en-US" sz="1800" dirty="0" smtClean="0">
                <a:solidFill>
                  <a:srgbClr val="FF0000"/>
                </a:solidFill>
              </a:rPr>
              <a:t>主线程</a:t>
            </a:r>
            <a:r>
              <a:rPr lang="zh-CN" altLang="en-US" sz="1800" dirty="0" smtClean="0"/>
              <a:t>”或“</a:t>
            </a:r>
            <a:r>
              <a:rPr lang="en-US" altLang="zh-CN" sz="1800" dirty="0" smtClean="0">
                <a:solidFill>
                  <a:srgbClr val="FF0000"/>
                </a:solidFill>
              </a:rPr>
              <a:t>UI</a:t>
            </a:r>
            <a:r>
              <a:rPr lang="zh-CN" altLang="en-US" sz="1800" dirty="0" smtClean="0">
                <a:solidFill>
                  <a:srgbClr val="FF0000"/>
                </a:solidFill>
              </a:rPr>
              <a:t>线程</a:t>
            </a:r>
            <a:r>
              <a:rPr lang="zh-CN" altLang="en-US" sz="1800" dirty="0" smtClean="0"/>
              <a:t>”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 smtClean="0"/>
              <a:t>主线程的主要作用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显示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刷新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界面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处理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事件（比如点击事件、滚动事件、拖拽事件等）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 smtClean="0"/>
              <a:t>主线程的使用注意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别将比较耗时的操作放到主线程中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耗时操作会卡住主线程，严重影响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的流畅度，给用户一种“卡”的坏体验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00838" y="804960"/>
            <a:ext cx="48427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多线程在</a:t>
            </a:r>
            <a:r>
              <a:rPr kumimoji="1" lang="en-US" altLang="zh-CN" sz="3200" dirty="0" err="1" smtClean="0">
                <a:solidFill>
                  <a:srgbClr val="B90004"/>
                </a:solidFill>
              </a:rPr>
              <a:t>iOS</a:t>
            </a:r>
            <a:r>
              <a:rPr kumimoji="1" lang="zh-CN" altLang="en-US" sz="3200" dirty="0" smtClean="0">
                <a:solidFill>
                  <a:srgbClr val="B90004"/>
                </a:solidFill>
              </a:rPr>
              <a:t>开发中的应用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66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3972" y="2340103"/>
            <a:ext cx="2668100" cy="386232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zh-CN" altLang="en-US" sz="2000" dirty="0"/>
              <a:t>主线程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731041" y="2920571"/>
            <a:ext cx="2054992" cy="131274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5" name="矩形 4"/>
          <p:cNvSpPr/>
          <p:nvPr/>
        </p:nvSpPr>
        <p:spPr>
          <a:xfrm>
            <a:off x="6731041" y="4428518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6731041" y="5370861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表格的拖拽处理</a:t>
            </a:r>
          </a:p>
        </p:txBody>
      </p:sp>
      <p:cxnSp>
        <p:nvCxnSpPr>
          <p:cNvPr id="7" name="直线箭头连接符 6"/>
          <p:cNvCxnSpPr/>
          <p:nvPr/>
        </p:nvCxnSpPr>
        <p:spPr>
          <a:xfrm>
            <a:off x="3197201" y="2920571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069277" y="3576942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69173" y="3207610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秒</a:t>
            </a:r>
          </a:p>
        </p:txBody>
      </p:sp>
      <p:cxnSp>
        <p:nvCxnSpPr>
          <p:cNvPr id="10" name="直线箭头连接符 9"/>
          <p:cNvCxnSpPr/>
          <p:nvPr/>
        </p:nvCxnSpPr>
        <p:spPr>
          <a:xfrm>
            <a:off x="3197201" y="3576942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197201" y="4233313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197201" y="5175062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/>
          <p:cNvSpPr txBox="1">
            <a:spLocks/>
          </p:cNvSpPr>
          <p:nvPr/>
        </p:nvSpPr>
        <p:spPr>
          <a:xfrm>
            <a:off x="457200" y="1607760"/>
            <a:ext cx="8229600" cy="4658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如果将耗时操作放在主线程</a:t>
            </a:r>
            <a:endParaRPr lang="en-US" altLang="zh-CN" sz="18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42618" y="3265815"/>
            <a:ext cx="1826659" cy="586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  <a:cs typeface="华文细黑"/>
              </a:rPr>
              <a:t>用户点击了按钮，然后拖拽了表格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  <a:cs typeface="华文细黑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2069277" y="4233313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244" y="4045010"/>
            <a:ext cx="1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响应用户操作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84276" y="3863981"/>
            <a:ext cx="88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zh-CN" altLang="zh-CN" dirty="0"/>
              <a:t>1</a:t>
            </a:r>
            <a:r>
              <a:rPr kumimoji="1" lang="en-US" altLang="zh-CN" dirty="0"/>
              <a:t>0</a:t>
            </a:r>
            <a:r>
              <a:rPr kumimoji="1" lang="zh-CN" altLang="en-US" dirty="0"/>
              <a:t>秒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42618" y="4806766"/>
            <a:ext cx="2440287" cy="141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问题在哪？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²"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在用户点击按钮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秒后才给出反应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0838" y="80496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dirty="0" smtClean="0">
                <a:solidFill>
                  <a:srgbClr val="B90004"/>
                </a:solidFill>
              </a:rPr>
              <a:t>耗时操作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911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耗时操作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2059" y="2340103"/>
            <a:ext cx="2405014" cy="3862322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子线程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637607" y="2340103"/>
            <a:ext cx="2405014" cy="3862322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zh-CN" altLang="en-US" sz="2000" dirty="0"/>
              <a:t>主线程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492311" y="2874389"/>
            <a:ext cx="2054992" cy="1312742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7" name="矩形 6"/>
          <p:cNvSpPr/>
          <p:nvPr/>
        </p:nvSpPr>
        <p:spPr>
          <a:xfrm>
            <a:off x="3492311" y="4371442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3492311" y="5270385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表格的滚动处理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97473" y="1626502"/>
            <a:ext cx="8229600" cy="4373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如果将耗时操作放在子线程（后台线程、非主线程）</a:t>
            </a:r>
            <a:endParaRPr lang="en-US" altLang="zh-CN" sz="1800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847107" y="2877764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042621" y="3534135"/>
            <a:ext cx="31612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28581" y="3164803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847107" y="3534135"/>
            <a:ext cx="0" cy="652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28581" y="2063824"/>
            <a:ext cx="7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并行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202435" y="2877764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3202435" y="3534135"/>
            <a:ext cx="0" cy="2030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3373687" y="4371441"/>
            <a:ext cx="2797058" cy="1645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好处在哪？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在用户点击按钮那一刻就有反应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buFont typeface="Wingdings" charset="2"/>
              <a:buChar char="p"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能同时处理耗时操作和用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ea typeface="+mn-ea"/>
              </a:rPr>
              <a:t>UI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控件的事件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720644" y="2553191"/>
            <a:ext cx="1826659" cy="586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用户点击了按钮，然后拖拽了表格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203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44737E-6 L 0.31673 2.4473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00324E-6 L -0.29018 -0.1172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4.40666E-6 L -0.29018 -0.1050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4432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B90004"/>
                </a:solidFill>
              </a:rPr>
              <a:t>iOS</a:t>
            </a:r>
            <a:r>
              <a:rPr kumimoji="1" lang="zh-CN" altLang="en-US" sz="3200" dirty="0" smtClean="0">
                <a:solidFill>
                  <a:srgbClr val="B90004"/>
                </a:solidFill>
              </a:rPr>
              <a:t>中多线程的实现方案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103898"/>
              </p:ext>
            </p:extLst>
          </p:nvPr>
        </p:nvGraphicFramePr>
        <p:xfrm>
          <a:off x="156979" y="1721393"/>
          <a:ext cx="8833610" cy="43445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3207"/>
                <a:gridCol w="4062395"/>
                <a:gridCol w="699268"/>
                <a:gridCol w="1444650"/>
                <a:gridCol w="1124090"/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 Regular"/>
                          <a:cs typeface="PingFang SC Regular"/>
                        </a:rPr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PingFang SC Regular"/>
                          <a:cs typeface="PingFang SC Regular"/>
                        </a:rPr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 dirty="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 dirty="0">
                        <a:latin typeface="PingFang SC Regular"/>
                        <a:cs typeface="PingFang SC Regula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PingFang SC Regular"/>
                        <a:cs typeface="PingFang SC Regular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156979" y="2086255"/>
            <a:ext cx="149843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pthread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6979" y="3509306"/>
            <a:ext cx="1498431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6979" y="4287829"/>
            <a:ext cx="1498431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GCD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979" y="5035544"/>
            <a:ext cx="1498431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NSOperation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655410" y="3471457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使用更加面向对象</a:t>
            </a:r>
            <a:endParaRPr lang="en-US" altLang="zh-CN" sz="1600" dirty="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简单易用，可直接操作线程对象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655410" y="2086255"/>
            <a:ext cx="4038630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一套通用的多线程</a:t>
            </a:r>
            <a:r>
              <a:rPr lang="en-US" altLang="zh-CN" sz="1600" dirty="0"/>
              <a:t>API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适用于</a:t>
            </a:r>
            <a:r>
              <a:rPr lang="en-US" altLang="zh-CN" sz="1600" dirty="0"/>
              <a:t>Unix\Linux\Windows</a:t>
            </a:r>
            <a:r>
              <a:rPr lang="zh-CN" altLang="en-US" sz="1600" dirty="0"/>
              <a:t>等系统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跨平台</a:t>
            </a:r>
            <a:r>
              <a:rPr lang="en-US" altLang="zh-CN" sz="1600" dirty="0"/>
              <a:t>\</a:t>
            </a:r>
            <a:r>
              <a:rPr lang="zh-CN" altLang="en-US" sz="1600" dirty="0"/>
              <a:t>可移植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使用难度大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69681" y="4280228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旨在替代</a:t>
            </a:r>
            <a:r>
              <a:rPr lang="en-US" altLang="zh-CN" sz="1600"/>
              <a:t>NSThread</a:t>
            </a:r>
            <a:r>
              <a:rPr lang="zh-CN" altLang="en-US" sz="1600"/>
              <a:t>等线程技术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充分利用设备的多核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655410" y="5073796"/>
            <a:ext cx="4038630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基于</a:t>
            </a:r>
            <a:r>
              <a:rPr lang="en-US" altLang="zh-CN" sz="1600" dirty="0"/>
              <a:t>GCD</a:t>
            </a:r>
            <a:r>
              <a:rPr lang="zh-CN" altLang="en-US" sz="1600" dirty="0"/>
              <a:t>（底层是</a:t>
            </a:r>
            <a:r>
              <a:rPr lang="en-US" altLang="zh-CN" sz="1600" dirty="0"/>
              <a:t>GCD</a:t>
            </a:r>
            <a:r>
              <a:rPr lang="zh-CN" altLang="en-US" sz="1600" dirty="0"/>
              <a:t>）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比</a:t>
            </a:r>
            <a:r>
              <a:rPr lang="en-US" altLang="zh-CN" sz="1600" dirty="0"/>
              <a:t>GCD</a:t>
            </a:r>
            <a:r>
              <a:rPr lang="zh-CN" altLang="en-US" sz="1600" dirty="0"/>
              <a:t>多了一些更简单实用的功能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 dirty="0"/>
              <a:t>使用更加面向对象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736854" y="2083028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736854" y="4259505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736855" y="348346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36855" y="5059712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436123" y="5073981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自动管理</a:t>
            </a:r>
            <a:endParaRPr lang="en-US" altLang="zh-CN" sz="18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436123" y="4255345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436123" y="3496982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6123" y="2083027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863198" y="2083026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几乎不用</a:t>
            </a:r>
            <a:endParaRPr lang="en-US" altLang="zh-CN" sz="180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7863198" y="3509306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偶尔使用</a:t>
            </a:r>
            <a:endParaRPr lang="en-US" altLang="zh-CN" sz="180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863198" y="4259505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863198" y="5050960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752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阶段内容：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838" y="1508016"/>
            <a:ext cx="7997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多线程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00FF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基本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概念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，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线程模型，资源抢夺</a:t>
            </a:r>
            <a:r>
              <a:rPr kumimoji="1" lang="zh-CN" altLang="zh-CN" sz="2400" dirty="0" smtClean="0">
                <a:solidFill>
                  <a:srgbClr val="008000"/>
                </a:solidFill>
              </a:rPr>
              <a:t>，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线程通信，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常见用例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网络基础</a:t>
            </a:r>
            <a:r>
              <a:rPr kumimoji="1" lang="zh-CN" altLang="zh-CN" sz="2400" dirty="0">
                <a:solidFill>
                  <a:srgbClr val="0000FF"/>
                </a:solidFill>
              </a:rPr>
              <a:t>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协议</a:t>
            </a:r>
            <a:r>
              <a:rPr kumimoji="1" lang="zh-CN" altLang="en-US" sz="2400" dirty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>
                <a:solidFill>
                  <a:srgbClr val="008000"/>
                </a:solidFill>
              </a:rPr>
              <a:t>GET/POST</a:t>
            </a:r>
            <a:r>
              <a:rPr kumimoji="1" lang="zh-CN" altLang="en-US" sz="2400" dirty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>
                <a:solidFill>
                  <a:srgbClr val="008000"/>
                </a:solidFill>
              </a:rPr>
              <a:t>TCP/UDP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NSURLConnection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NSURLSession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、断点续传、常用第三方库、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Socket</a:t>
            </a:r>
            <a:r>
              <a:rPr kumimoji="1" lang="zh-CN" altLang="en-US" sz="2400" dirty="0">
                <a:solidFill>
                  <a:srgbClr val="008000"/>
                </a:solidFill>
              </a:rPr>
              <a:t>、</a:t>
            </a:r>
            <a:r>
              <a:rPr kumimoji="1" lang="en-US" altLang="zh-CN" sz="2400" dirty="0" err="1" smtClean="0">
                <a:solidFill>
                  <a:srgbClr val="008000"/>
                </a:solidFill>
              </a:rPr>
              <a:t>UIWebVIew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等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FF"/>
                </a:solidFill>
              </a:rPr>
              <a:t>UI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进阶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en-US" altLang="zh-CN" sz="2400" dirty="0">
                <a:solidFill>
                  <a:srgbClr val="008000"/>
                </a:solidFill>
              </a:rPr>
              <a:t>1.Quartz2D</a:t>
            </a: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2.CoreAnimation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3.UIDynamic</a:t>
            </a:r>
          </a:p>
          <a:p>
            <a:r>
              <a:rPr kumimoji="1" lang="en-US" altLang="zh-CN" sz="2400" dirty="0">
                <a:solidFill>
                  <a:srgbClr val="008000"/>
                </a:solidFill>
              </a:rPr>
              <a:t>	4.CoreText/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TodayExtension</a:t>
            </a:r>
            <a:r>
              <a:rPr kumimoji="1" lang="en-US" altLang="zh-CN" sz="2400" dirty="0">
                <a:solidFill>
                  <a:srgbClr val="008000"/>
                </a:solidFill>
              </a:rPr>
              <a:t>/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3DTouch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自动布局</a:t>
            </a:r>
            <a:r>
              <a:rPr kumimoji="1" lang="zh-CN" altLang="en-US" sz="2400" dirty="0" smtClean="0">
                <a:solidFill>
                  <a:srgbClr val="0000FF"/>
                </a:solidFill>
              </a:rPr>
              <a:t>：</a:t>
            </a:r>
            <a:endParaRPr kumimoji="1" lang="en-US" altLang="zh-CN" sz="2400" dirty="0" smtClean="0">
              <a:solidFill>
                <a:srgbClr val="0000FF"/>
              </a:solidFill>
            </a:endParaRPr>
          </a:p>
          <a:p>
            <a:r>
              <a:rPr kumimoji="1" lang="en-US" altLang="zh-CN" sz="2400" dirty="0" smtClean="0">
                <a:solidFill>
                  <a:srgbClr val="008000"/>
                </a:solidFill>
              </a:rPr>
              <a:t>	</a:t>
            </a:r>
            <a:r>
              <a:rPr kumimoji="1" lang="en-US" altLang="zh-CN" sz="2400" dirty="0" err="1">
                <a:solidFill>
                  <a:srgbClr val="008000"/>
                </a:solidFill>
              </a:rPr>
              <a:t>AutoLayout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69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阶段特点：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838" y="1611239"/>
            <a:ext cx="7927010" cy="328807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重点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难点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工作常用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面试愿意问</a:t>
            </a:r>
            <a:endParaRPr kumimoji="1" lang="en-US" altLang="zh-CN" sz="2800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与前面关联不大，认真努力就能学好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9345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6468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要求与寄语：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257" y="2188516"/>
            <a:ext cx="7489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>
                <a:solidFill>
                  <a:srgbClr val="008000"/>
                </a:solidFill>
              </a:rPr>
              <a:t>端正学习态度，认真努力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>
                <a:solidFill>
                  <a:srgbClr val="008000"/>
                </a:solidFill>
              </a:rPr>
              <a:t>多</a:t>
            </a:r>
            <a:r>
              <a:rPr kumimoji="1" lang="zh-CN" altLang="en-US" sz="2400" dirty="0">
                <a:solidFill>
                  <a:srgbClr val="008000"/>
                </a:solidFill>
              </a:rPr>
              <a:t>看、多练、多查、多交流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 smtClean="0">
                <a:solidFill>
                  <a:srgbClr val="008000"/>
                </a:solidFill>
              </a:rPr>
              <a:t>Team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精神、就是在公司，都是真实工作经验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>
                <a:solidFill>
                  <a:srgbClr val="008000"/>
                </a:solidFill>
              </a:rPr>
              <a:t>纪</a:t>
            </a:r>
            <a:r>
              <a:rPr kumimoji="1" lang="zh-CN" altLang="en-US" sz="2400" dirty="0">
                <a:solidFill>
                  <a:srgbClr val="008000"/>
                </a:solidFill>
              </a:rPr>
              <a:t>律不强调，但是有相应</a:t>
            </a:r>
            <a:r>
              <a:rPr kumimoji="1" lang="zh-CN" altLang="en-US" sz="2400" dirty="0" smtClean="0">
                <a:solidFill>
                  <a:srgbClr val="008000"/>
                </a:solidFill>
              </a:rPr>
              <a:t>的惩罚措施</a:t>
            </a:r>
            <a:endParaRPr kumimoji="1" lang="en-US" altLang="zh-CN" sz="2400" dirty="0" smtClean="0">
              <a:solidFill>
                <a:srgbClr val="008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1257" y="4864109"/>
            <a:ext cx="64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8000"/>
                </a:solidFill>
              </a:rPr>
              <a:t>调整心态，进入状态</a:t>
            </a:r>
            <a:endParaRPr kumimoji="1"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3736" y="166529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要求：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736" y="4409161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charset="2"/>
              <a:buChar char="u"/>
            </a:pPr>
            <a:r>
              <a:rPr kumimoji="1" lang="zh-CN" altLang="en-US" sz="2800" dirty="0" smtClean="0">
                <a:solidFill>
                  <a:srgbClr val="0000FF"/>
                </a:solidFill>
              </a:rPr>
              <a:t>寄语：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6756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dirty="0" smtClean="0">
                <a:solidFill>
                  <a:srgbClr val="B90004"/>
                </a:solidFill>
              </a:rPr>
              <a:t>程序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676" y="4310368"/>
            <a:ext cx="126188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线程？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3773434" y="4301901"/>
            <a:ext cx="12618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进程？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6649364" y="4310368"/>
            <a:ext cx="1261884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程序？</a:t>
            </a:r>
            <a:endParaRPr kumimoji="1" lang="zh-CN" altLang="en-US" sz="2800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5182391" y="4568373"/>
            <a:ext cx="1466975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249705" y="4567179"/>
            <a:ext cx="1523729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08526" y="1577474"/>
            <a:ext cx="7673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什么是程序（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）？</a:t>
            </a:r>
            <a:endParaRPr kumimoji="1" lang="en-US" altLang="zh-CN" sz="2400" dirty="0"/>
          </a:p>
          <a:p>
            <a:pPr marL="342900" indent="-342900">
              <a:buFont typeface="Wingdings" charset="2"/>
              <a:buChar char="Ø"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²"/>
            </a:pPr>
            <a:r>
              <a:rPr kumimoji="1" lang="zh-CN" altLang="en-US" sz="2400" dirty="0"/>
              <a:t>是一个可以运行的文件（</a:t>
            </a:r>
            <a:r>
              <a:rPr kumimoji="1" lang="en-US" altLang="zh-CN" sz="2400" dirty="0"/>
              <a:t>App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iOS</a:t>
            </a:r>
            <a:r>
              <a:rPr kumimoji="1" lang="zh-CN" altLang="en-US" sz="2400" dirty="0"/>
              <a:t>中是</a:t>
            </a:r>
            <a:r>
              <a:rPr kumimoji="1" lang="en-US" altLang="zh-CN" sz="2400" dirty="0" err="1"/>
              <a:t>ipa</a:t>
            </a:r>
            <a:r>
              <a:rPr kumimoji="1" lang="zh-CN" altLang="en-US" sz="2400" dirty="0"/>
              <a:t>格式）（告诉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干什么）</a:t>
            </a:r>
            <a:endParaRPr kumimoji="1" lang="en-US" altLang="zh-CN" sz="2400" dirty="0"/>
          </a:p>
          <a:p>
            <a:pPr marL="342900" indent="-342900">
              <a:buFont typeface="Wingdings" charset="2"/>
              <a:buChar char="²"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²"/>
            </a:pPr>
            <a:r>
              <a:rPr kumimoji="1" lang="zh-CN" altLang="en-US" sz="2400" dirty="0"/>
              <a:t>编译自我们写的代码（所以我们是程序员）</a:t>
            </a:r>
          </a:p>
        </p:txBody>
      </p:sp>
    </p:spTree>
    <p:extLst>
      <p:ext uri="{BB962C8B-B14F-4D97-AF65-F5344CB8AC3E}">
        <p14:creationId xmlns:p14="http://schemas.microsoft.com/office/powerpoint/2010/main" val="5061091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3200" dirty="0" smtClean="0">
                <a:solidFill>
                  <a:srgbClr val="B90004"/>
                </a:solidFill>
              </a:rPr>
              <a:t>进程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535897"/>
            <a:ext cx="8229600" cy="4699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什么是进程</a:t>
            </a:r>
            <a:r>
              <a:rPr lang="zh-CN" altLang="pt-BR" sz="1800" dirty="0"/>
              <a:t>（</a:t>
            </a:r>
            <a:r>
              <a:rPr lang="pt-BR" altLang="zh-CN" sz="1800" dirty="0" err="1"/>
              <a:t>Process</a:t>
            </a:r>
            <a:r>
              <a:rPr lang="zh-CN" altLang="pt-BR" sz="1800" dirty="0" smtClean="0"/>
              <a:t>）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进程是指在系统中</a:t>
            </a:r>
            <a:r>
              <a:rPr lang="zh-CN" altLang="en-US" sz="1800" dirty="0" smtClean="0">
                <a:solidFill>
                  <a:srgbClr val="FF0000"/>
                </a:solidFill>
              </a:rPr>
              <a:t>正在运行</a:t>
            </a:r>
            <a:r>
              <a:rPr lang="zh-CN" altLang="en-US" sz="1800" dirty="0" smtClean="0"/>
              <a:t>的一个应用</a:t>
            </a:r>
            <a:r>
              <a:rPr lang="zh-CN" altLang="en-US" sz="1800" dirty="0" smtClean="0">
                <a:solidFill>
                  <a:srgbClr val="FF0000"/>
                </a:solidFill>
              </a:rPr>
              <a:t>程序</a:t>
            </a:r>
            <a:r>
              <a:rPr lang="zh-CN" altLang="zh-CN" sz="1800" dirty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/>
              <a:t>是程序执</a:t>
            </a:r>
            <a:r>
              <a:rPr lang="zh-CN" altLang="en-US" sz="1800" dirty="0"/>
              <a:t>行的一个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zh-CN" altLang="en-US" sz="1800" dirty="0"/>
              <a:t>实体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每个进程之间是</a:t>
            </a:r>
            <a:r>
              <a:rPr lang="zh-CN" altLang="en-US" sz="1800" dirty="0" smtClean="0">
                <a:solidFill>
                  <a:srgbClr val="FF0000"/>
                </a:solidFill>
              </a:rPr>
              <a:t>独立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每个进程均运行在其专用且受保护的内存空间内，负责本身程序的内存分配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 smtClean="0"/>
          </a:p>
          <a:p>
            <a:pPr>
              <a:buFont typeface="Wingdings" charset="2"/>
              <a:buChar char="ü"/>
            </a:pPr>
            <a:r>
              <a:rPr lang="zh-CN" altLang="en-US" sz="1800" dirty="0" smtClean="0"/>
              <a:t>比如同时打开</a:t>
            </a:r>
            <a:r>
              <a:rPr lang="en-US" altLang="zh-CN" sz="1800" dirty="0" smtClean="0"/>
              <a:t>PPT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Xcode</a:t>
            </a:r>
            <a:r>
              <a:rPr lang="zh-CN" altLang="en-US" sz="1800" dirty="0" smtClean="0"/>
              <a:t>，系统就会分别启动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个进程</a:t>
            </a: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n"/>
            </a:pP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 smtClean="0"/>
              <a:t>通过“活动监视器”可以查看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系统中所开启的进程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885975" y="3559619"/>
            <a:ext cx="6246124" cy="1550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/>
              <a:t>内存</a:t>
            </a:r>
            <a:endParaRPr kumimoji="1" lang="en-US" altLang="zh-CN" sz="3600" dirty="0" smtClean="0"/>
          </a:p>
          <a:p>
            <a:pPr algn="ctr"/>
            <a:r>
              <a:rPr kumimoji="1" lang="en-US" altLang="zh-CN" sz="3600" dirty="0" err="1" smtClean="0"/>
              <a:t>iOS</a:t>
            </a:r>
            <a:r>
              <a:rPr kumimoji="1" lang="zh-CN" altLang="en-US" sz="3600" dirty="0" smtClean="0"/>
              <a:t>系统</a:t>
            </a:r>
            <a:endParaRPr kumimoji="1" lang="zh-CN" altLang="en-US" sz="3600" dirty="0"/>
          </a:p>
        </p:txBody>
      </p:sp>
      <p:sp>
        <p:nvSpPr>
          <p:cNvPr id="6" name="圆角矩形 5"/>
          <p:cNvSpPr/>
          <p:nvPr/>
        </p:nvSpPr>
        <p:spPr>
          <a:xfrm>
            <a:off x="1373261" y="3824973"/>
            <a:ext cx="1668586" cy="1051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rgbClr val="FF0000"/>
                </a:solidFill>
              </a:rPr>
              <a:t>PPT</a:t>
            </a:r>
          </a:p>
          <a:p>
            <a:pPr algn="ctr"/>
            <a:r>
              <a:rPr kumimoji="1" lang="zh-CN" altLang="en-US" sz="2800" dirty="0" smtClean="0"/>
              <a:t>进程</a:t>
            </a:r>
            <a:endParaRPr kumimoji="1"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4902395" y="3824973"/>
            <a:ext cx="1816248" cy="10511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 smtClean="0">
                <a:solidFill>
                  <a:srgbClr val="FF0000"/>
                </a:solidFill>
              </a:rPr>
              <a:t>Xcode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2800" dirty="0" smtClean="0"/>
              <a:t>进程</a:t>
            </a:r>
            <a:endParaRPr kumimoji="1"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85975" y="5270267"/>
            <a:ext cx="3084758" cy="43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CPU1</a:t>
            </a:r>
            <a:endParaRPr kumimoji="1"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47341" y="5270267"/>
            <a:ext cx="3084758" cy="437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/>
              <a:t>CPU2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59418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B90004"/>
                </a:solidFill>
              </a:rPr>
              <a:t>线程</a:t>
            </a:r>
          </a:p>
          <a:p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0738" y="1529875"/>
            <a:ext cx="3368842" cy="4986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en-US" altLang="zh-CN" sz="3200" dirty="0" smtClean="0"/>
          </a:p>
          <a:p>
            <a:pPr algn="ctr"/>
            <a:endParaRPr kumimoji="1" lang="en-US" altLang="zh-CN" sz="3200" dirty="0"/>
          </a:p>
          <a:p>
            <a:pPr algn="ctr"/>
            <a:endParaRPr kumimoji="1" lang="en-US" altLang="zh-CN" sz="3200" dirty="0" smtClean="0"/>
          </a:p>
          <a:p>
            <a:pPr algn="ctr"/>
            <a:endParaRPr kumimoji="1" lang="en-US" altLang="zh-CN" sz="3200" dirty="0"/>
          </a:p>
          <a:p>
            <a:pPr algn="ctr"/>
            <a:endParaRPr kumimoji="1" lang="en-US" altLang="zh-CN" sz="3200" dirty="0" smtClean="0"/>
          </a:p>
          <a:p>
            <a:pPr algn="ctr"/>
            <a:endParaRPr kumimoji="1" lang="en-US" altLang="zh-CN" sz="3200" dirty="0"/>
          </a:p>
          <a:p>
            <a:pPr algn="ctr"/>
            <a:endParaRPr kumimoji="1" lang="en-US" altLang="zh-CN" sz="3200" dirty="0" smtClean="0"/>
          </a:p>
          <a:p>
            <a:pPr algn="ctr"/>
            <a:endParaRPr kumimoji="1" lang="en-US" altLang="zh-CN" sz="3200" dirty="0"/>
          </a:p>
          <a:p>
            <a:pPr algn="ctr"/>
            <a:r>
              <a:rPr kumimoji="1" lang="zh-CN" altLang="en-US" sz="3200" dirty="0" smtClean="0"/>
              <a:t>内   存</a:t>
            </a:r>
            <a:endParaRPr kumimoji="1" lang="en-US" altLang="zh-CN" sz="3200" dirty="0" smtClean="0"/>
          </a:p>
        </p:txBody>
      </p:sp>
      <p:sp>
        <p:nvSpPr>
          <p:cNvPr id="5" name="椭圆 4"/>
          <p:cNvSpPr/>
          <p:nvPr/>
        </p:nvSpPr>
        <p:spPr>
          <a:xfrm>
            <a:off x="6804523" y="6309085"/>
            <a:ext cx="467895" cy="41442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81051" y="1711157"/>
            <a:ext cx="1510632" cy="41436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rgbClr val="3366FF"/>
                </a:solidFill>
              </a:rPr>
              <a:t>酷狗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进程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22692" y="1711157"/>
            <a:ext cx="1499939" cy="41436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rgbClr val="3366FF"/>
                </a:solidFill>
              </a:rPr>
              <a:t>快播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进程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56312" y="1844843"/>
            <a:ext cx="761968" cy="77536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酷狗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82306" y="1844843"/>
            <a:ext cx="763338" cy="77536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快播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5577421" y="2727158"/>
            <a:ext cx="1323472" cy="2580106"/>
          </a:xfrm>
          <a:prstGeom prst="downArrow">
            <a:avLst>
              <a:gd name="adj1" fmla="val 50000"/>
              <a:gd name="adj2" fmla="val 62121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7264398" y="2727158"/>
            <a:ext cx="1219202" cy="2580106"/>
          </a:xfrm>
          <a:prstGeom prst="downArrow">
            <a:avLst>
              <a:gd name="adj1" fmla="val 50000"/>
              <a:gd name="adj2" fmla="val 64254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95727" y="4398216"/>
            <a:ext cx="9676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zh-CN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线程</a:t>
            </a:r>
            <a:endParaRPr kumimoji="1"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6859" y="44115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zh-CN" alt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线程</a:t>
            </a:r>
            <a:endParaRPr kumimoji="1" lang="zh-CN" alt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1" y="1506885"/>
            <a:ext cx="4569326" cy="48892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什么是线程（</a:t>
            </a:r>
            <a:r>
              <a:rPr lang="en-US" altLang="zh-CN" sz="1800" dirty="0"/>
              <a:t>Thread</a:t>
            </a:r>
            <a:r>
              <a:rPr lang="zh-CN" altLang="en-US" sz="1800" dirty="0" smtClean="0"/>
              <a:t>）？</a:t>
            </a:r>
            <a:endParaRPr lang="en-US" altLang="zh-CN" sz="1800" dirty="0" smtClean="0"/>
          </a:p>
          <a:p>
            <a:pPr>
              <a:buFont typeface="Wingdings" charset="2"/>
              <a:buChar char="u"/>
            </a:pP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1个进程要想执行任务，</a:t>
            </a:r>
            <a:r>
              <a:rPr lang="zh-CN" altLang="en-US" sz="1800" dirty="0" smtClean="0">
                <a:solidFill>
                  <a:srgbClr val="FF0000"/>
                </a:solidFill>
              </a:rPr>
              <a:t>必须</a:t>
            </a:r>
            <a:r>
              <a:rPr lang="zh-CN" altLang="en-US" sz="1800" dirty="0" smtClean="0"/>
              <a:t>得有线程（</a:t>
            </a:r>
            <a:r>
              <a:rPr lang="zh-CN" altLang="en-US" sz="1800" dirty="0" smtClean="0">
                <a:solidFill>
                  <a:srgbClr val="FF0000"/>
                </a:solidFill>
              </a:rPr>
              <a:t>每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个进程至少要有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条线程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>
                <a:solidFill>
                  <a:srgbClr val="FF0000"/>
                </a:solidFill>
              </a:rPr>
              <a:t>线程是进程的基本执行单元</a:t>
            </a:r>
            <a:r>
              <a:rPr lang="zh-CN" altLang="en-US" sz="1800" dirty="0" smtClean="0"/>
              <a:t>，一个进程（程序）的所有任务都在线程中执行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 smtClean="0"/>
          </a:p>
          <a:p>
            <a:pPr>
              <a:buFont typeface="Wingdings" charset="2"/>
              <a:buChar char="ü"/>
            </a:pPr>
            <a:r>
              <a:rPr lang="zh-CN" altLang="en-US" sz="1800" dirty="0" smtClean="0"/>
              <a:t>比如使用酷狗播放音乐、使用快播下载电影，都需要在线程中执行</a:t>
            </a:r>
            <a:endParaRPr lang="en-US" altLang="zh-CN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989992" y="3013244"/>
            <a:ext cx="461665" cy="11951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播放音乐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44947" y="3013244"/>
            <a:ext cx="461665" cy="101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</a:rPr>
              <a:t>下载电影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828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6" grpId="0" animBg="1"/>
      <p:bldP spid="7" grpId="0" animBg="1"/>
      <p:bldP spid="10" grpId="0" animBg="1"/>
      <p:bldP spid="12" grpId="0" animBg="1"/>
      <p:bldP spid="13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线程的串行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550737"/>
            <a:ext cx="8205537" cy="20186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个线程中任务的执行是</a:t>
            </a:r>
            <a:r>
              <a:rPr lang="zh-CN" altLang="en-US" sz="1800" dirty="0" smtClean="0">
                <a:solidFill>
                  <a:srgbClr val="FF0000"/>
                </a:solidFill>
              </a:rPr>
              <a:t>串行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pPr>
              <a:buFont typeface="Wingdings" charset="2"/>
              <a:buChar char="u"/>
            </a:pP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如果要在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个线程中执行多个任务，那么只能一个一个地按顺序执行这些任务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也就是说，在同一时间内，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个线程只能执行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个任务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 smtClean="0"/>
          </a:p>
          <a:p>
            <a:pPr>
              <a:buFont typeface="Wingdings" charset="2"/>
              <a:buChar char="ü"/>
            </a:pPr>
            <a:r>
              <a:rPr lang="zh-CN" altLang="en-US" sz="1800" dirty="0" smtClean="0"/>
              <a:t>比如现在有一个任务：在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个线程中下载</a:t>
            </a:r>
            <a:r>
              <a:rPr lang="zh-CN" altLang="zh-CN" sz="1800" dirty="0" smtClean="0"/>
              <a:t>3</a:t>
            </a:r>
            <a:r>
              <a:rPr lang="zh-CN" altLang="en-US" sz="1800" dirty="0" smtClean="0"/>
              <a:t>个文件（分别是文件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、文件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、文件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633819" y="3408948"/>
            <a:ext cx="2834845" cy="31014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/>
              <a:t>进程</a:t>
            </a:r>
            <a:endParaRPr kumimoji="1" lang="en-US" altLang="zh-CN" dirty="0"/>
          </a:p>
        </p:txBody>
      </p:sp>
      <p:sp>
        <p:nvSpPr>
          <p:cNvPr id="6" name="下箭头 5"/>
          <p:cNvSpPr/>
          <p:nvPr/>
        </p:nvSpPr>
        <p:spPr>
          <a:xfrm>
            <a:off x="1633819" y="3823368"/>
            <a:ext cx="2834845" cy="2687051"/>
          </a:xfrm>
          <a:prstGeom prst="downArrow">
            <a:avLst>
              <a:gd name="adj1" fmla="val 82787"/>
              <a:gd name="adj2" fmla="val 94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</a:rPr>
              <a:t>线程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81053" y="4273883"/>
            <a:ext cx="1376947" cy="4625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下载文件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81053" y="4938292"/>
            <a:ext cx="1376947" cy="4625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下载文</a:t>
            </a:r>
            <a:r>
              <a:rPr kumimoji="1" lang="zh-CN" altLang="en-US" dirty="0" smtClean="0"/>
              <a:t>件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81053" y="5600025"/>
            <a:ext cx="1376947" cy="4625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下载文</a:t>
            </a:r>
            <a:r>
              <a:rPr kumimoji="1" lang="zh-CN" altLang="en-US" dirty="0" smtClean="0"/>
              <a:t>件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869968" y="3556336"/>
            <a:ext cx="3618980" cy="71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因此，也可以认为</a:t>
            </a:r>
            <a:r>
              <a:rPr lang="zh-CN" altLang="en-US" sz="1800" dirty="0">
                <a:solidFill>
                  <a:srgbClr val="FF0000"/>
                </a:solidFill>
              </a:rPr>
              <a:t>线程是进程中的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条执行路径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379271" y="4273883"/>
            <a:ext cx="0" cy="462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1379271" y="4938292"/>
            <a:ext cx="0" cy="462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1379271" y="5600025"/>
            <a:ext cx="0" cy="462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379271" y="4273883"/>
            <a:ext cx="0" cy="1788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0837" y="4907679"/>
            <a:ext cx="64633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串行</a:t>
            </a:r>
          </a:p>
        </p:txBody>
      </p:sp>
    </p:spTree>
    <p:extLst>
      <p:ext uri="{BB962C8B-B14F-4D97-AF65-F5344CB8AC3E}">
        <p14:creationId xmlns:p14="http://schemas.microsoft.com/office/powerpoint/2010/main" val="35703731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3408 0.0002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-0.3408 0.00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-0.3408 -0.0020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多线程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577474"/>
            <a:ext cx="8229600" cy="46580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u"/>
            </a:pPr>
            <a:r>
              <a:rPr lang="zh-CN" altLang="en-US" sz="1800" dirty="0" smtClean="0"/>
              <a:t>什么是多线程？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个进程中可以开启多条线程，每条线程可以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并行（同时）</a:t>
            </a:r>
            <a:r>
              <a:rPr lang="zh-CN" altLang="en-US" sz="1800" dirty="0" smtClean="0"/>
              <a:t>执行不同的任务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/>
              <a:t>进程</a:t>
            </a:r>
            <a:r>
              <a:rPr lang="zh-CN" altLang="zh-CN" sz="1800" dirty="0" smtClean="0"/>
              <a:t> </a:t>
            </a:r>
            <a:r>
              <a:rPr lang="en-US" altLang="zh-CN" sz="1800" dirty="0" smtClean="0">
                <a:sym typeface="Wingdings"/>
              </a:rPr>
              <a:t></a:t>
            </a:r>
            <a:r>
              <a:rPr lang="zh-CN" altLang="en-US" sz="1800" dirty="0" smtClean="0">
                <a:sym typeface="Wingdings"/>
              </a:rPr>
              <a:t> </a:t>
            </a:r>
            <a:r>
              <a:rPr lang="zh-CN" altLang="en-US" sz="1800" dirty="0" smtClean="0"/>
              <a:t>车间，线程 </a:t>
            </a:r>
            <a:r>
              <a:rPr lang="en-US" altLang="zh-CN" sz="1800" dirty="0" smtClean="0">
                <a:sym typeface="Wingdings"/>
              </a:rPr>
              <a:t></a:t>
            </a:r>
            <a:r>
              <a:rPr lang="zh-CN" altLang="en-US" sz="1800" dirty="0" smtClean="0">
                <a:sym typeface="Wingdings"/>
              </a:rPr>
              <a:t> </a:t>
            </a:r>
            <a:r>
              <a:rPr lang="zh-CN" altLang="en-US" sz="1800" dirty="0" smtClean="0"/>
              <a:t>车间工人</a:t>
            </a:r>
            <a:endParaRPr lang="en-US" altLang="zh-CN" sz="1800" dirty="0" smtClean="0"/>
          </a:p>
          <a:p>
            <a:pPr>
              <a:buFont typeface="Wingdings" charset="2"/>
              <a:buChar char="²"/>
            </a:pPr>
            <a:r>
              <a:rPr lang="zh-CN" altLang="en-US" sz="1800" dirty="0" smtClean="0">
                <a:solidFill>
                  <a:srgbClr val="FF0000"/>
                </a:solidFill>
              </a:rPr>
              <a:t>多线程技术可以提高程序的执行效率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 dirty="0" smtClean="0"/>
          </a:p>
          <a:p>
            <a:pPr>
              <a:buFont typeface="Wingdings" charset="2"/>
              <a:buChar char="ü"/>
            </a:pPr>
            <a:r>
              <a:rPr lang="zh-CN" altLang="en-US" sz="1800" dirty="0" smtClean="0"/>
              <a:t>比如同时开启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条线程分别下载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个文件（分别是文件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、文件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、文件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828841" y="4430502"/>
            <a:ext cx="7352633" cy="1840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995965" y="4870261"/>
            <a:ext cx="2254783" cy="1222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zh-CN" altLang="en-US" sz="2000" dirty="0"/>
              <a:t>线程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403148" y="4870261"/>
            <a:ext cx="2254783" cy="1222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810331" y="4870261"/>
            <a:ext cx="2254783" cy="1222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1142195" y="3855289"/>
            <a:ext cx="1852331" cy="3852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下载文件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35107" y="3855289"/>
            <a:ext cx="1905840" cy="3852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52994" y="3855289"/>
            <a:ext cx="1880901" cy="3852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981693" y="4870261"/>
            <a:ext cx="0" cy="15222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403148" y="4870261"/>
            <a:ext cx="0" cy="15222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810331" y="4870261"/>
            <a:ext cx="0" cy="15222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7698" y="5327589"/>
            <a:ext cx="64633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12949021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047E-6 1.85288E-6 L 1.86047E-6 0.2583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639E-6 1.85288E-6 L -3.18639E-6 0.2586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6102E-7 1.85288E-6 L 8.26102E-7 0.2586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11128</TotalTime>
  <Words>779</Words>
  <Application>Microsoft Macintosh PowerPoint</Application>
  <PresentationFormat>全屏显示(4:3)</PresentationFormat>
  <Paragraphs>350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北京慧点科技股份有限公司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 宝</dc:creator>
  <cp:lastModifiedBy>旭 宝</cp:lastModifiedBy>
  <cp:revision>87</cp:revision>
  <dcterms:created xsi:type="dcterms:W3CDTF">2015-12-02T02:28:28Z</dcterms:created>
  <dcterms:modified xsi:type="dcterms:W3CDTF">2016-02-26T04:20:29Z</dcterms:modified>
</cp:coreProperties>
</file>