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4B9C6751-09D3-D84C-87AC-276C53FBD417}">
          <p14:sldIdLst>
            <p14:sldId id="257"/>
          </p14:sldIdLst>
        </p14:section>
        <p14:section name="拓展" id="{144E38AB-2D86-FE4D-AF9A-E4DA053C794F}">
          <p14:sldIdLst>
            <p14:sldId id="263"/>
            <p14:sldId id="264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9" autoAdjust="0"/>
  </p:normalViewPr>
  <p:slideViewPr>
    <p:cSldViewPr snapToGrid="0" snapToObjects="1">
      <p:cViewPr varScale="1">
        <p:scale>
          <a:sx n="95" d="100"/>
          <a:sy n="95" d="100"/>
        </p:scale>
        <p:origin x="-6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B1087-2D0C-2E49-A454-73DB75DCC0F7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9D5B-65DF-D241-8A28-8A0B7FC575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9283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87430-BF30-F843-98B5-EC02CA3D975C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47378-E365-7C47-86A1-32A7C5A99B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2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9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11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601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551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39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526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25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2462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731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5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563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363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60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64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35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4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45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82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1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F94D33-1E5F-D047-B176-D9E324BE0D12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3038DA0-B4D7-A14F-82EF-1619F530A3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8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母版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B0F65-005C-C748-AFB2-F667D0885821}" type="datetimeFigureOut">
              <a:rPr kumimoji="1" lang="zh-CN" altLang="en-US" smtClean="0"/>
              <a:t>15/12/13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889F-D5C2-E04D-AB6C-D359ABE58D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2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好程序首页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" y="0"/>
            <a:ext cx="914197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76816" y="2258457"/>
            <a:ext cx="5028985" cy="769441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深浅拷贝</a:t>
            </a:r>
            <a:endParaRPr kumimoji="1" lang="zh-CN" alt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58813" y="4584906"/>
            <a:ext cx="283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讲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师：宝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 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旭</a:t>
            </a:r>
            <a:endParaRPr kumimoji="1" lang="zh-CN" altLang="en-US" sz="3600" dirty="0">
              <a:solidFill>
                <a:schemeClr val="bg1"/>
              </a:solidFill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514114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38" y="804960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复制：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928" y="1606382"/>
            <a:ext cx="8234278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charset="2"/>
              <a:buChar char="u"/>
            </a:pPr>
            <a:r>
              <a:rPr kumimoji="1" lang="zh-CN" altLang="en-US" sz="2400" dirty="0"/>
              <a:t>复制：用与一个实例对象相同的内容，生成一个新对</a:t>
            </a:r>
            <a:r>
              <a:rPr kumimoji="1" lang="zh-CN" altLang="en-US" sz="2400" dirty="0" smtClean="0"/>
              <a:t>象</a:t>
            </a:r>
            <a:endParaRPr kumimoji="1" lang="en-US" altLang="zh-CN" sz="2400" dirty="0" smtClean="0"/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浅复制：只复制对象的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指针</a:t>
            </a:r>
            <a:r>
              <a:rPr kumimoji="1" lang="zh-CN" altLang="en-US" sz="2400" dirty="0" smtClean="0"/>
              <a:t>称为浅复制</a:t>
            </a:r>
            <a:endParaRPr kumimoji="1" lang="en-US" altLang="zh-CN" sz="2400" dirty="0" smtClean="0"/>
          </a:p>
          <a:p>
            <a:pPr marL="342900" indent="-342900">
              <a:lnSpc>
                <a:spcPct val="130000"/>
              </a:lnSpc>
              <a:buFont typeface="Wingdings" charset="2"/>
              <a:buChar char="Ø"/>
            </a:pPr>
            <a:r>
              <a:rPr kumimoji="1" lang="zh-CN" altLang="en-US" sz="2400" dirty="0" smtClean="0"/>
              <a:t>深复制：复制具有新的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内存空间</a:t>
            </a:r>
            <a:r>
              <a:rPr kumimoji="1" lang="zh-CN" altLang="en-US" sz="2400" dirty="0" smtClean="0"/>
              <a:t>的对象则称为深复制</a:t>
            </a:r>
            <a:endParaRPr kumimoji="1"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56928" y="3368599"/>
            <a:ext cx="8278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Heiti SC Light"/>
                <a:ea typeface="Heiti SC Light"/>
                <a:cs typeface="Heiti SC Light"/>
              </a:rPr>
              <a:t>有这样一种误解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：浅拷贝就是用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copy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，深拷贝就是用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mutableCopy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。如果有这样的误解，一定要更正过来。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copy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只是不可变拷贝，而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mutableCopy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是可变拷贝</a:t>
            </a:r>
            <a:r>
              <a:rPr kumimoji="1" lang="zh-TW" altLang="en-US" sz="2400" dirty="0" smtClean="0">
                <a:latin typeface="Heiti SC Light"/>
                <a:ea typeface="Heiti SC Light"/>
                <a:cs typeface="Heiti SC Light"/>
              </a:rPr>
              <a:t>。</a:t>
            </a:r>
            <a:r>
              <a:rPr kumimoji="1" lang="zh-CN" altLang="en-US" sz="2400" dirty="0" smtClean="0">
                <a:latin typeface="Heiti SC Light"/>
                <a:ea typeface="Heiti SC Light"/>
                <a:cs typeface="Heiti SC Light"/>
              </a:rPr>
              <a:t>跟深浅拷贝的概念没有关系。</a:t>
            </a:r>
            <a:r>
              <a:rPr kumimoji="1" lang="zh-TW" altLang="en-US" sz="2400" dirty="0" smtClean="0">
                <a:latin typeface="Heiti SC Light"/>
                <a:ea typeface="Heiti SC Light"/>
                <a:cs typeface="Heiti SC Light"/>
              </a:rPr>
              <a:t>比如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，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NSArray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 *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arr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 = [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modelsArray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 copy]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，那么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arr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是不可变的。而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NSMutableArray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 *ma = [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modelsArray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TW" sz="2400" dirty="0" err="1">
                <a:latin typeface="Heiti SC Light"/>
                <a:ea typeface="Heiti SC Light"/>
                <a:cs typeface="Heiti SC Light"/>
              </a:rPr>
              <a:t>mutableCopy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]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，那么</a:t>
            </a:r>
            <a:r>
              <a:rPr kumimoji="1" lang="en-US" altLang="zh-TW" sz="2400" dirty="0">
                <a:latin typeface="Heiti SC Light"/>
                <a:ea typeface="Heiti SC Light"/>
                <a:cs typeface="Heiti SC Light"/>
              </a:rPr>
              <a:t>ma</a:t>
            </a:r>
            <a:r>
              <a:rPr kumimoji="1" lang="zh-TW" altLang="en-US" sz="2400" dirty="0">
                <a:latin typeface="Heiti SC Light"/>
                <a:ea typeface="Heiti SC Light"/>
                <a:cs typeface="Heiti SC Light"/>
              </a:rPr>
              <a:t>是可变的。</a:t>
            </a:r>
            <a:endParaRPr kumimoji="1" lang="zh-CN" altLang="en-US" sz="2400" dirty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4521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203334" y="2093486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444681" y="4360081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187584" y="4350032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03333" y="2890766"/>
            <a:ext cx="2206595" cy="956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13932" y="5530347"/>
            <a:ext cx="546384" cy="4762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66594" y="5530347"/>
            <a:ext cx="711497" cy="596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4390314" y="5530347"/>
            <a:ext cx="748535" cy="603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692314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44748" y="4571998"/>
            <a:ext cx="461372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60315" y="4571998"/>
            <a:ext cx="488981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24484" y="4641563"/>
            <a:ext cx="495883" cy="4305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444681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2" idx="4"/>
          </p:cNvCxnSpPr>
          <p:nvPr/>
        </p:nvCxnSpPr>
        <p:spPr>
          <a:xfrm>
            <a:off x="2522299" y="2542172"/>
            <a:ext cx="556552" cy="348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5" idx="0"/>
          </p:cNvCxnSpPr>
          <p:nvPr/>
        </p:nvCxnSpPr>
        <p:spPr>
          <a:xfrm flipH="1">
            <a:off x="2133218" y="3448173"/>
            <a:ext cx="769801" cy="901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4" idx="0"/>
          </p:cNvCxnSpPr>
          <p:nvPr/>
        </p:nvCxnSpPr>
        <p:spPr>
          <a:xfrm>
            <a:off x="3685539" y="3448173"/>
            <a:ext cx="704776" cy="911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endCxn id="7" idx="0"/>
          </p:cNvCxnSpPr>
          <p:nvPr/>
        </p:nvCxnSpPr>
        <p:spPr>
          <a:xfrm flipH="1">
            <a:off x="1287124" y="4752701"/>
            <a:ext cx="465380" cy="777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endCxn id="8" idx="0"/>
          </p:cNvCxnSpPr>
          <p:nvPr/>
        </p:nvCxnSpPr>
        <p:spPr>
          <a:xfrm>
            <a:off x="2521555" y="4778355"/>
            <a:ext cx="400788" cy="751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9" idx="0"/>
          </p:cNvCxnSpPr>
          <p:nvPr/>
        </p:nvCxnSpPr>
        <p:spPr>
          <a:xfrm>
            <a:off x="4242091" y="4839831"/>
            <a:ext cx="522491" cy="690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5906921" y="2090035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142450" y="1637691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847412" y="16376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9" name="右箭头 48"/>
          <p:cNvSpPr/>
          <p:nvPr/>
        </p:nvSpPr>
        <p:spPr>
          <a:xfrm>
            <a:off x="2903019" y="2093486"/>
            <a:ext cx="2971909" cy="379525"/>
          </a:xfrm>
          <a:prstGeom prst="rightArrow">
            <a:avLst>
              <a:gd name="adj1" fmla="val 50000"/>
              <a:gd name="adj2" fmla="val 827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00838" y="804960"/>
            <a:ext cx="22365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只复制指针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544851" y="3448174"/>
            <a:ext cx="23868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/>
              <a:t>引用计数</a:t>
            </a:r>
            <a:r>
              <a:rPr kumimoji="1" lang="en-US" altLang="zh-CN" sz="2000" dirty="0" smtClean="0"/>
              <a:t>+1</a:t>
            </a:r>
          </a:p>
          <a:p>
            <a:r>
              <a:rPr kumimoji="1" lang="zh-CN" altLang="en-US" sz="2000" dirty="0" smtClean="0"/>
              <a:t>如：</a:t>
            </a:r>
            <a:r>
              <a:rPr kumimoji="1" lang="en-US" altLang="zh-CN" sz="2000" dirty="0" smtClean="0"/>
              <a:t>Retain</a:t>
            </a:r>
            <a:r>
              <a:rPr kumimoji="1" lang="zh-CN" altLang="en-US" sz="2000" dirty="0" smtClean="0"/>
              <a:t> 和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NSString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Copy</a:t>
            </a:r>
          </a:p>
          <a:p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共享</a:t>
            </a:r>
            <a:r>
              <a:rPr kumimoji="1" lang="en-US" altLang="zh-CN" sz="2000" dirty="0" smtClean="0"/>
              <a:t>X</a:t>
            </a:r>
          </a:p>
          <a:p>
            <a:r>
              <a:rPr kumimoji="1" lang="zh-CN" altLang="en-US" sz="2000" dirty="0" smtClean="0">
                <a:solidFill>
                  <a:srgbClr val="FF0000"/>
                </a:solidFill>
              </a:rPr>
              <a:t>浅拷贝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endParaRPr kumimoji="1" lang="zh-CN" altLang="en-US" sz="2400" dirty="0"/>
          </a:p>
        </p:txBody>
      </p:sp>
      <p:cxnSp>
        <p:nvCxnSpPr>
          <p:cNvPr id="57" name="曲线连接符 56"/>
          <p:cNvCxnSpPr>
            <a:stCxn id="37" idx="4"/>
            <a:endCxn id="6" idx="7"/>
          </p:cNvCxnSpPr>
          <p:nvPr/>
        </p:nvCxnSpPr>
        <p:spPr>
          <a:xfrm rot="5400000">
            <a:off x="4910238" y="1715263"/>
            <a:ext cx="492190" cy="2139106"/>
          </a:xfrm>
          <a:prstGeom prst="curvedConnector3">
            <a:avLst>
              <a:gd name="adj1" fmla="val 8530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6" idx="6"/>
            <a:endCxn id="53" idx="1"/>
          </p:cNvCxnSpPr>
          <p:nvPr/>
        </p:nvCxnSpPr>
        <p:spPr>
          <a:xfrm>
            <a:off x="4409928" y="3369251"/>
            <a:ext cx="2134923" cy="944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012875" y="804960"/>
            <a:ext cx="16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PS: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白色是指针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蓝色是对象</a:t>
            </a:r>
            <a:endParaRPr kumimoji="1"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3913095" y="2496055"/>
            <a:ext cx="9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浅拷贝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39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59298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生成实例、用指针表示实例变量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203334" y="2093486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444681" y="4360081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87584" y="4350032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203333" y="2890766"/>
            <a:ext cx="2206595" cy="956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013932" y="5530347"/>
            <a:ext cx="546384" cy="4762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519754" y="5536789"/>
            <a:ext cx="711497" cy="596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90314" y="5530347"/>
            <a:ext cx="748535" cy="603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92314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44748" y="4571998"/>
            <a:ext cx="461372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60315" y="4571998"/>
            <a:ext cx="488981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024484" y="4641563"/>
            <a:ext cx="495883" cy="4305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444681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/>
          <p:cNvCxnSpPr>
            <a:stCxn id="4" idx="4"/>
          </p:cNvCxnSpPr>
          <p:nvPr/>
        </p:nvCxnSpPr>
        <p:spPr>
          <a:xfrm>
            <a:off x="2522299" y="2542172"/>
            <a:ext cx="556552" cy="348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6" idx="0"/>
          </p:cNvCxnSpPr>
          <p:nvPr/>
        </p:nvCxnSpPr>
        <p:spPr>
          <a:xfrm flipH="1">
            <a:off x="2133218" y="3448173"/>
            <a:ext cx="769801" cy="901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5" idx="0"/>
          </p:cNvCxnSpPr>
          <p:nvPr/>
        </p:nvCxnSpPr>
        <p:spPr>
          <a:xfrm>
            <a:off x="3685539" y="3448173"/>
            <a:ext cx="704776" cy="911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8" idx="0"/>
          </p:cNvCxnSpPr>
          <p:nvPr/>
        </p:nvCxnSpPr>
        <p:spPr>
          <a:xfrm flipH="1">
            <a:off x="1287124" y="4752701"/>
            <a:ext cx="465380" cy="777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10" idx="0"/>
          </p:cNvCxnSpPr>
          <p:nvPr/>
        </p:nvCxnSpPr>
        <p:spPr>
          <a:xfrm>
            <a:off x="2474715" y="4784797"/>
            <a:ext cx="400788" cy="751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endCxn id="11" idx="0"/>
          </p:cNvCxnSpPr>
          <p:nvPr/>
        </p:nvCxnSpPr>
        <p:spPr>
          <a:xfrm>
            <a:off x="4242091" y="4839831"/>
            <a:ext cx="522491" cy="690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906921" y="2090035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42450" y="1637691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847412" y="16376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6" name="右箭头 25"/>
          <p:cNvSpPr/>
          <p:nvPr/>
        </p:nvSpPr>
        <p:spPr>
          <a:xfrm>
            <a:off x="2903019" y="2093486"/>
            <a:ext cx="2971909" cy="379525"/>
          </a:xfrm>
          <a:prstGeom prst="rightArrow">
            <a:avLst>
              <a:gd name="adj1" fmla="val 50000"/>
              <a:gd name="adj2" fmla="val 827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7012875" y="804960"/>
            <a:ext cx="16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PS: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白色是指针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蓝色是对象</a:t>
            </a:r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236939" y="2890766"/>
            <a:ext cx="2206595" cy="956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5725920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78287" y="3171177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曲线连接符 35"/>
          <p:cNvCxnSpPr>
            <a:stCxn id="23" idx="4"/>
          </p:cNvCxnSpPr>
          <p:nvPr/>
        </p:nvCxnSpPr>
        <p:spPr>
          <a:xfrm rot="5400000">
            <a:off x="6044372" y="2709251"/>
            <a:ext cx="352044" cy="10985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/>
          <p:nvPr/>
        </p:nvCxnSpPr>
        <p:spPr>
          <a:xfrm rot="10800000" flipV="1">
            <a:off x="2549976" y="3448172"/>
            <a:ext cx="3384230" cy="953208"/>
          </a:xfrm>
          <a:prstGeom prst="curvedConnector3">
            <a:avLst>
              <a:gd name="adj1" fmla="val 48776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曲线连接符 38"/>
          <p:cNvCxnSpPr/>
          <p:nvPr/>
        </p:nvCxnSpPr>
        <p:spPr>
          <a:xfrm rot="10800000" flipV="1">
            <a:off x="4628632" y="3448172"/>
            <a:ext cx="2108144" cy="928549"/>
          </a:xfrm>
          <a:prstGeom prst="curvedConnector3">
            <a:avLst>
              <a:gd name="adj1" fmla="val 34939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725920" y="4401381"/>
            <a:ext cx="32778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Copy</a:t>
            </a:r>
            <a:r>
              <a:rPr kumimoji="1" lang="zh-CN" altLang="en-US" sz="2000" dirty="0" smtClean="0"/>
              <a:t>出了新的实例，但是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不可变，因为</a:t>
            </a:r>
            <a:r>
              <a:rPr kumimoji="1" lang="en-US" altLang="zh-CN" sz="2000" dirty="0" smtClean="0"/>
              <a:t>B</a:t>
            </a:r>
            <a:r>
              <a:rPr kumimoji="1" lang="zh-CN" altLang="en-US" sz="2000" dirty="0" smtClean="0"/>
              <a:t>还是共享</a:t>
            </a:r>
            <a:r>
              <a:rPr kumimoji="1" lang="en-US" altLang="zh-CN" sz="2000" dirty="0" smtClean="0"/>
              <a:t>A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X</a:t>
            </a:r>
            <a:r>
              <a:rPr kumimoji="1" lang="zh-CN" altLang="en-US" sz="2000" dirty="0" smtClean="0"/>
              <a:t>，如：</a:t>
            </a:r>
            <a:r>
              <a:rPr kumimoji="1" lang="en-US" altLang="zh-CN" sz="2000" dirty="0" err="1" smtClean="0"/>
              <a:t>NSMutableString</a:t>
            </a:r>
            <a:r>
              <a:rPr kumimoji="1" lang="zh-CN" altLang="en-US" sz="2000" dirty="0" smtClean="0"/>
              <a:t>的</a:t>
            </a:r>
            <a:r>
              <a:rPr kumimoji="1" lang="en-US" altLang="zh-CN" sz="2000" dirty="0" smtClean="0"/>
              <a:t>Copy</a:t>
            </a:r>
            <a:r>
              <a:rPr kumimoji="1" lang="zh-CN" altLang="en-US" sz="2000" dirty="0" smtClean="0"/>
              <a:t>，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相对来说是深拷贝</a:t>
            </a:r>
            <a:endParaRPr kumimoji="1" lang="en-US" altLang="zh-CN" sz="2000" dirty="0" smtClean="0">
              <a:solidFill>
                <a:srgbClr val="FF0000"/>
              </a:solidFill>
            </a:endParaRPr>
          </a:p>
          <a:p>
            <a:endParaRPr kumimoji="1" lang="zh-CN" altLang="en-US" sz="2400" dirty="0"/>
          </a:p>
        </p:txBody>
      </p:sp>
      <p:cxnSp>
        <p:nvCxnSpPr>
          <p:cNvPr id="71" name="直线箭头连接符 70"/>
          <p:cNvCxnSpPr>
            <a:stCxn id="30" idx="4"/>
            <a:endCxn id="70" idx="0"/>
          </p:cNvCxnSpPr>
          <p:nvPr/>
        </p:nvCxnSpPr>
        <p:spPr>
          <a:xfrm>
            <a:off x="6340237" y="3847736"/>
            <a:ext cx="1024621" cy="5536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340779" y="2473011"/>
            <a:ext cx="209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相对来说是深拷贝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8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1468" y="804960"/>
            <a:ext cx="39605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B90004"/>
                </a:solidFill>
              </a:rPr>
              <a:t>实例变量的递归复制</a:t>
            </a:r>
            <a:endParaRPr kumimoji="1" lang="zh-CN" altLang="en-US" sz="3200" dirty="0">
              <a:solidFill>
                <a:srgbClr val="B9000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89904" y="2139927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630740" y="4485444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3643" y="4475395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389392" y="3016129"/>
            <a:ext cx="2206595" cy="956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99991" y="5655710"/>
            <a:ext cx="546384" cy="4762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705813" y="5662152"/>
            <a:ext cx="711497" cy="596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</a:t>
            </a:r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76373" y="5655710"/>
            <a:ext cx="748535" cy="603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78373" y="3296540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430807" y="4697361"/>
            <a:ext cx="461372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46374" y="4697361"/>
            <a:ext cx="488981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10543" y="4766926"/>
            <a:ext cx="495883" cy="4305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30740" y="3296540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/>
          <p:cNvCxnSpPr>
            <a:stCxn id="4" idx="4"/>
            <a:endCxn id="7" idx="0"/>
          </p:cNvCxnSpPr>
          <p:nvPr/>
        </p:nvCxnSpPr>
        <p:spPr>
          <a:xfrm>
            <a:off x="2308869" y="2588613"/>
            <a:ext cx="183821" cy="427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endCxn id="6" idx="0"/>
          </p:cNvCxnSpPr>
          <p:nvPr/>
        </p:nvCxnSpPr>
        <p:spPr>
          <a:xfrm flipH="1">
            <a:off x="1319277" y="3573536"/>
            <a:ext cx="769801" cy="901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5" idx="0"/>
          </p:cNvCxnSpPr>
          <p:nvPr/>
        </p:nvCxnSpPr>
        <p:spPr>
          <a:xfrm>
            <a:off x="2871598" y="3573536"/>
            <a:ext cx="704776" cy="911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endCxn id="8" idx="0"/>
          </p:cNvCxnSpPr>
          <p:nvPr/>
        </p:nvCxnSpPr>
        <p:spPr>
          <a:xfrm flipH="1">
            <a:off x="473183" y="4878064"/>
            <a:ext cx="465380" cy="777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endCxn id="9" idx="0"/>
          </p:cNvCxnSpPr>
          <p:nvPr/>
        </p:nvCxnSpPr>
        <p:spPr>
          <a:xfrm>
            <a:off x="1660774" y="4910160"/>
            <a:ext cx="400788" cy="751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>
            <a:endCxn id="10" idx="0"/>
          </p:cNvCxnSpPr>
          <p:nvPr/>
        </p:nvCxnSpPr>
        <p:spPr>
          <a:xfrm>
            <a:off x="3428150" y="4965194"/>
            <a:ext cx="522491" cy="690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29020" y="1684132"/>
            <a:ext cx="77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766889" y="164630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变量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5" name="右箭头 24"/>
          <p:cNvSpPr/>
          <p:nvPr/>
        </p:nvSpPr>
        <p:spPr>
          <a:xfrm>
            <a:off x="2708914" y="2139927"/>
            <a:ext cx="3982596" cy="379525"/>
          </a:xfrm>
          <a:prstGeom prst="rightArrow">
            <a:avLst>
              <a:gd name="adj1" fmla="val 50000"/>
              <a:gd name="adj2" fmla="val 827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复制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766889" y="2093486"/>
            <a:ext cx="637930" cy="44868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088760" y="4485444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831663" y="4475395"/>
            <a:ext cx="1891267" cy="8283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847412" y="3016129"/>
            <a:ext cx="2206595" cy="9569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658011" y="5655710"/>
            <a:ext cx="546384" cy="47629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6163833" y="5662152"/>
            <a:ext cx="803407" cy="596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X’</a:t>
            </a:r>
            <a:endParaRPr kumimoji="1"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8034393" y="5655710"/>
            <a:ext cx="748535" cy="603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336393" y="3296540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888827" y="4697361"/>
            <a:ext cx="461372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204394" y="4697361"/>
            <a:ext cx="488981" cy="387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668563" y="4766926"/>
            <a:ext cx="495883" cy="43051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088760" y="3296540"/>
            <a:ext cx="488981" cy="45129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箭头连接符 44"/>
          <p:cNvCxnSpPr>
            <a:stCxn id="33" idx="4"/>
          </p:cNvCxnSpPr>
          <p:nvPr/>
        </p:nvCxnSpPr>
        <p:spPr>
          <a:xfrm flipH="1">
            <a:off x="6967240" y="2542172"/>
            <a:ext cx="118614" cy="4739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endCxn id="35" idx="0"/>
          </p:cNvCxnSpPr>
          <p:nvPr/>
        </p:nvCxnSpPr>
        <p:spPr>
          <a:xfrm flipH="1">
            <a:off x="5777297" y="3573536"/>
            <a:ext cx="769801" cy="9018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endCxn id="34" idx="0"/>
          </p:cNvCxnSpPr>
          <p:nvPr/>
        </p:nvCxnSpPr>
        <p:spPr>
          <a:xfrm>
            <a:off x="7329618" y="3573536"/>
            <a:ext cx="704776" cy="9119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endCxn id="37" idx="0"/>
          </p:cNvCxnSpPr>
          <p:nvPr/>
        </p:nvCxnSpPr>
        <p:spPr>
          <a:xfrm flipH="1">
            <a:off x="4931203" y="4878064"/>
            <a:ext cx="465380" cy="777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38" idx="0"/>
          </p:cNvCxnSpPr>
          <p:nvPr/>
        </p:nvCxnSpPr>
        <p:spPr>
          <a:xfrm>
            <a:off x="6118794" y="4910160"/>
            <a:ext cx="446743" cy="7519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endCxn id="39" idx="0"/>
          </p:cNvCxnSpPr>
          <p:nvPr/>
        </p:nvCxnSpPr>
        <p:spPr>
          <a:xfrm>
            <a:off x="7886170" y="4965194"/>
            <a:ext cx="522491" cy="6905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7012875" y="804960"/>
            <a:ext cx="16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PS:</a:t>
            </a:r>
            <a:r>
              <a:rPr kumimoji="1" lang="zh-CN" altLang="zh-CN" dirty="0" smtClean="0"/>
              <a:t> </a:t>
            </a:r>
            <a:r>
              <a:rPr kumimoji="1" lang="zh-CN" altLang="en-US" dirty="0" smtClean="0"/>
              <a:t>白色是指针</a:t>
            </a:r>
            <a:endParaRPr kumimoji="1" lang="en-US" altLang="zh-CN" dirty="0" smtClean="0"/>
          </a:p>
          <a:p>
            <a:r>
              <a:rPr kumimoji="1" lang="zh-CN" altLang="zh-CN" dirty="0" smtClean="0"/>
              <a:t> </a:t>
            </a:r>
            <a:r>
              <a:rPr kumimoji="1" lang="zh-CN" altLang="en-US" dirty="0" smtClean="0"/>
              <a:t>   蓝色是对象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746720" y="2598892"/>
            <a:ext cx="1986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 smtClean="0"/>
              <a:t>NSMutableCopy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X</a:t>
            </a:r>
            <a:r>
              <a:rPr kumimoji="1" lang="zh-CN" altLang="en-US" sz="2000" dirty="0" smtClean="0"/>
              <a:t>和</a:t>
            </a:r>
            <a:r>
              <a:rPr kumimoji="1" lang="en-US" altLang="zh-CN" sz="2000" dirty="0" smtClean="0"/>
              <a:t>X’</a:t>
            </a:r>
            <a:r>
              <a:rPr kumimoji="1" lang="zh-CN" altLang="en-US" sz="2000" dirty="0" smtClean="0"/>
              <a:t>是独立的，可修改，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深拷贝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6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838" y="804960"/>
            <a:ext cx="3026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>
                <a:solidFill>
                  <a:srgbClr val="FF0000"/>
                </a:solidFill>
              </a:rPr>
              <a:t>copyWithZone</a:t>
            </a:r>
            <a:r>
              <a:rPr kumimoji="1" lang="zh-CN" altLang="en-US" sz="3200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3171" y="1527794"/>
            <a:ext cx="82415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	</a:t>
            </a:r>
            <a:r>
              <a:rPr kumimoji="1" lang="en-US" altLang="zh-CN" sz="2400" dirty="0" err="1" smtClean="0"/>
              <a:t>NSObject</a:t>
            </a:r>
            <a:r>
              <a:rPr kumimoji="1" lang="zh-CN" altLang="en-US" sz="2400" dirty="0" smtClean="0"/>
              <a:t>中有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方法，它能够通过复制接收器来生成新的实例。但是，实际的复制操作并不是由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来完成的，而是由实例方法</a:t>
            </a:r>
            <a:r>
              <a:rPr kumimoji="1" lang="en-US" altLang="zh-CN" sz="2400" dirty="0" err="1" smtClean="0"/>
              <a:t>copyWithZone</a:t>
            </a:r>
            <a:r>
              <a:rPr kumimoji="1" lang="zh-CN" altLang="en-US" sz="2400" dirty="0" smtClean="0"/>
              <a:t>：完成的。发送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消息给实例对象后，指定参数为</a:t>
            </a:r>
            <a:r>
              <a:rPr kumimoji="1" lang="en-US" altLang="zh-CN" sz="2400" dirty="0" smtClean="0"/>
              <a:t>NULL</a:t>
            </a:r>
            <a:r>
              <a:rPr kumimoji="1" lang="zh-CN" altLang="en-US" sz="2400" dirty="0" smtClean="0"/>
              <a:t>，这样就可以调用自身的</a:t>
            </a:r>
            <a:r>
              <a:rPr kumimoji="1" lang="en-US" altLang="zh-CN" sz="2400" dirty="0" err="1" smtClean="0"/>
              <a:t>copyWithZone</a:t>
            </a:r>
            <a:r>
              <a:rPr kumimoji="1" lang="zh-CN" altLang="en-US" sz="2400" dirty="0" smtClean="0"/>
              <a:t>：。该方法就是这样生成新的实例的。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鉴于这样的复制方式，为了使实例能够复制，光实现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方法还不行，还需要定义方法</a:t>
            </a:r>
            <a:r>
              <a:rPr kumimoji="1" lang="en-US" altLang="zh-CN" sz="2400" dirty="0" err="1" smtClean="0"/>
              <a:t>copyWithZone</a:t>
            </a:r>
            <a:r>
              <a:rPr kumimoji="1" lang="zh-CN" altLang="en-US" sz="2400" dirty="0" smtClean="0"/>
              <a:t>：。方法</a:t>
            </a:r>
            <a:r>
              <a:rPr kumimoji="1" lang="en-US" altLang="zh-CN" sz="2400" dirty="0" err="1" smtClean="0"/>
              <a:t>copyWihtZone</a:t>
            </a:r>
            <a:r>
              <a:rPr kumimoji="1" lang="en-US" altLang="zh-CN" sz="2400" dirty="0" smtClean="0"/>
              <a:t>:</a:t>
            </a:r>
            <a:r>
              <a:rPr kumimoji="1" lang="zh-CN" altLang="en-US" sz="2400" dirty="0" smtClean="0"/>
              <a:t>返回复制生成的新对象，如果执行失败则返回</a:t>
            </a:r>
            <a:r>
              <a:rPr kumimoji="1" lang="en-US" altLang="zh-CN" sz="2400" dirty="0" smtClean="0"/>
              <a:t>nil</a:t>
            </a:r>
            <a:r>
              <a:rPr kumimoji="1" lang="zh-CN" altLang="en-US" sz="2400" dirty="0" smtClean="0"/>
              <a:t>值。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的返回值也是同样的。</a:t>
            </a:r>
            <a:r>
              <a:rPr kumimoji="1" lang="en-US" altLang="zh-CN" sz="2400" dirty="0" smtClean="0"/>
              <a:t/>
            </a:r>
            <a:br>
              <a:rPr kumimoji="1" lang="en-US" altLang="zh-CN" sz="2400" dirty="0" smtClean="0"/>
            </a:b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由于方法</a:t>
            </a:r>
            <a:r>
              <a:rPr kumimoji="1" lang="en-US" altLang="zh-CN" sz="2400" dirty="0" err="1"/>
              <a:t>copyWithZone</a:t>
            </a:r>
            <a:r>
              <a:rPr kumimoji="1" lang="zh-CN" altLang="en-US" sz="2400" dirty="0" smtClean="0"/>
              <a:t>：是在协议</a:t>
            </a:r>
            <a:r>
              <a:rPr kumimoji="1" lang="en-US" altLang="zh-CN" sz="2400" dirty="0" err="1" smtClean="0"/>
              <a:t>NSCopying</a:t>
            </a:r>
            <a:r>
              <a:rPr kumimoji="1" lang="zh-CN" altLang="en-US" sz="2400" dirty="0" smtClean="0"/>
              <a:t>中声明的，因此就要在类中实现采用该协议的方法。如果该方法适用于协议</a:t>
            </a:r>
            <a:r>
              <a:rPr kumimoji="1" lang="en-US" altLang="zh-CN" sz="2400" dirty="0" err="1" smtClean="0"/>
              <a:t>NSCopying</a:t>
            </a:r>
            <a:r>
              <a:rPr kumimoji="1" lang="zh-CN" altLang="en-US" sz="2400" dirty="0" smtClean="0"/>
              <a:t>，那么在方法</a:t>
            </a:r>
            <a:r>
              <a:rPr kumimoji="1" lang="en-US" altLang="zh-CN" sz="2400" dirty="0" smtClean="0"/>
              <a:t>copy</a:t>
            </a:r>
            <a:r>
              <a:rPr kumimoji="1" lang="zh-CN" altLang="en-US" sz="2400" dirty="0" smtClean="0"/>
              <a:t>的声明属性指定为可选等情况下，编译器就会被告知可以进行复制。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3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</TotalTime>
  <Words>193</Words>
  <Application>Microsoft Macintosh PowerPoint</Application>
  <PresentationFormat>全屏显示(4:3)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北京慧点科技股份有限公司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 宝</dc:creator>
  <cp:lastModifiedBy>旭 宝</cp:lastModifiedBy>
  <cp:revision>37</cp:revision>
  <dcterms:created xsi:type="dcterms:W3CDTF">2015-12-02T02:28:28Z</dcterms:created>
  <dcterms:modified xsi:type="dcterms:W3CDTF">2015-12-14T08:26:00Z</dcterms:modified>
</cp:coreProperties>
</file>