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7" r:id="rId3"/>
    <p:sldId id="289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91" r:id="rId12"/>
    <p:sldId id="290" r:id="rId13"/>
    <p:sldId id="280" r:id="rId14"/>
    <p:sldId id="292" r:id="rId15"/>
    <p:sldId id="293" r:id="rId16"/>
    <p:sldId id="294" r:id="rId17"/>
    <p:sldId id="295" r:id="rId18"/>
    <p:sldId id="296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4B9C6751-09D3-D84C-87AC-276C53FBD417}">
          <p14:sldIdLst>
            <p14:sldId id="257"/>
            <p14:sldId id="289"/>
            <p14:sldId id="259"/>
            <p14:sldId id="260"/>
          </p14:sldIdLst>
        </p14:section>
        <p14:section name="线程复习" id="{61AF22B5-B9A4-A04F-8017-775C4E107548}">
          <p14:sldIdLst>
            <p14:sldId id="261"/>
            <p14:sldId id="276"/>
            <p14:sldId id="277"/>
            <p14:sldId id="278"/>
            <p14:sldId id="279"/>
            <p14:sldId id="291"/>
            <p14:sldId id="290"/>
          </p14:sldIdLst>
        </p14:section>
        <p14:section name="网络复习" id="{CD5D94D7-C88C-5747-8EBC-929E6ADBE621}">
          <p14:sldIdLst>
            <p14:sldId id="280"/>
            <p14:sldId id="292"/>
            <p14:sldId id="293"/>
            <p14:sldId id="294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742" autoAdjust="0"/>
  </p:normalViewPr>
  <p:slideViewPr>
    <p:cSldViewPr snapToGrid="0" snapToObjects="1">
      <p:cViewPr varScale="1">
        <p:scale>
          <a:sx n="84" d="100"/>
          <a:sy n="84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1087-2D0C-2E49-A454-73DB75DCC0F7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9D5B-65DF-D241-8A28-8A0B7FC57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8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87430-BF30-F843-98B5-EC02CA3D975C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47378-E365-7C47-86A1-32A7C5A99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90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1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01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6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55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39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526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462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731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5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63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363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602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9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5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4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45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8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1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86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好程序母版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0F65-005C-C748-AFB2-F667D0885821}" type="datetimeFigureOut">
              <a:rPr kumimoji="1" lang="zh-CN" altLang="en-US" smtClean="0"/>
              <a:t>16/1/17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26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好程序首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" y="0"/>
            <a:ext cx="914197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45237" y="2258457"/>
            <a:ext cx="3765184" cy="76944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/>
                <a:ea typeface="微软雅黑"/>
                <a:cs typeface="微软雅黑"/>
              </a:rPr>
              <a:t>网络</a:t>
            </a:r>
            <a:r>
              <a:rPr kumimoji="1" lang="zh-CN" alt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/>
                <a:ea typeface="微软雅黑"/>
                <a:cs typeface="微软雅黑"/>
              </a:rPr>
              <a:t>阶段</a:t>
            </a:r>
            <a:endParaRPr kumimoji="1" lang="zh-CN" alt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8813" y="4584906"/>
            <a:ext cx="28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师：宝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旭</a:t>
            </a:r>
            <a:endParaRPr kumimoji="1" lang="zh-CN" altLang="en-US" sz="3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141147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4432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B90004"/>
                </a:solidFill>
              </a:rPr>
              <a:t>iOS</a:t>
            </a:r>
            <a:r>
              <a:rPr kumimoji="1" lang="zh-CN" altLang="en-US" sz="3200" dirty="0" smtClean="0">
                <a:solidFill>
                  <a:srgbClr val="B90004"/>
                </a:solidFill>
              </a:rPr>
              <a:t>中多线程的实现方案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697082"/>
              </p:ext>
            </p:extLst>
          </p:nvPr>
        </p:nvGraphicFramePr>
        <p:xfrm>
          <a:off x="156979" y="1721393"/>
          <a:ext cx="8833610" cy="43445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3207"/>
                <a:gridCol w="4062395"/>
                <a:gridCol w="699268"/>
                <a:gridCol w="1444650"/>
                <a:gridCol w="1124090"/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 Regular"/>
                          <a:cs typeface="PingFang SC Regular"/>
                        </a:rPr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 Regular"/>
                          <a:cs typeface="PingFang SC Regular"/>
                        </a:rPr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PingFang SC Regular"/>
                          <a:cs typeface="PingFang SC Regular"/>
                        </a:rPr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PingFang SC Regular"/>
                          <a:cs typeface="PingFang SC Regular"/>
                        </a:rPr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PingFang SC Regular"/>
                          <a:cs typeface="PingFang SC Regular"/>
                        </a:rPr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 dirty="0">
                        <a:latin typeface="PingFang SC Regular"/>
                        <a:cs typeface="PingFang SC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 dirty="0">
                        <a:latin typeface="PingFang SC Regular"/>
                        <a:cs typeface="PingFang SC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156979" y="2086255"/>
            <a:ext cx="149843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pthread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6979" y="3509306"/>
            <a:ext cx="1498431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NSThread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6979" y="4287829"/>
            <a:ext cx="1498431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GCD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6979" y="5035544"/>
            <a:ext cx="1498431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NSOperation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655410" y="3471457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使用更加面向对象</a:t>
            </a:r>
            <a:endParaRPr lang="en-US" altLang="zh-CN" sz="1600" dirty="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简单易用，可直接操作线程对象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655410" y="2086255"/>
            <a:ext cx="4038630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一套通用的多线程</a:t>
            </a:r>
            <a:r>
              <a:rPr lang="en-US" altLang="zh-CN" sz="1600" dirty="0"/>
              <a:t>API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适用于</a:t>
            </a:r>
            <a:r>
              <a:rPr lang="en-US" altLang="zh-CN" sz="1600" dirty="0"/>
              <a:t>Unix\Linux\Windows</a:t>
            </a:r>
            <a:r>
              <a:rPr lang="zh-CN" altLang="en-US" sz="1600" dirty="0"/>
              <a:t>等系统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跨平台</a:t>
            </a:r>
            <a:r>
              <a:rPr lang="en-US" altLang="zh-CN" sz="1600" dirty="0"/>
              <a:t>\</a:t>
            </a:r>
            <a:r>
              <a:rPr lang="zh-CN" altLang="en-US" sz="1600" dirty="0"/>
              <a:t>可移植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使用难度大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69681" y="4280228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旨在替代</a:t>
            </a:r>
            <a:r>
              <a:rPr lang="en-US" altLang="zh-CN" sz="1600" dirty="0" err="1"/>
              <a:t>NSThread</a:t>
            </a:r>
            <a:r>
              <a:rPr lang="zh-CN" altLang="en-US" sz="1600" dirty="0"/>
              <a:t>等线程技术</a:t>
            </a:r>
            <a:endParaRPr lang="en-US" altLang="zh-CN" sz="1600" dirty="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充分利用设备的多核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655410" y="5073796"/>
            <a:ext cx="4038630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基于</a:t>
            </a:r>
            <a:r>
              <a:rPr lang="en-US" altLang="zh-CN" sz="1600" dirty="0"/>
              <a:t>GCD</a:t>
            </a:r>
            <a:r>
              <a:rPr lang="zh-CN" altLang="en-US" sz="1600" dirty="0"/>
              <a:t>（底层是</a:t>
            </a:r>
            <a:r>
              <a:rPr lang="en-US" altLang="zh-CN" sz="1600" dirty="0"/>
              <a:t>GCD</a:t>
            </a:r>
            <a:r>
              <a:rPr lang="zh-CN" altLang="en-US" sz="1600" dirty="0"/>
              <a:t>）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比</a:t>
            </a:r>
            <a:r>
              <a:rPr lang="en-US" altLang="zh-CN" sz="1600" dirty="0"/>
              <a:t>GCD</a:t>
            </a:r>
            <a:r>
              <a:rPr lang="zh-CN" altLang="en-US" sz="1600" dirty="0"/>
              <a:t>多了一些更简单实用的功能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使用更加面向对象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736854" y="2083028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736854" y="4259505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736855" y="3483466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36855" y="5059712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436123" y="5073981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自动管理</a:t>
            </a:r>
            <a:endParaRPr lang="en-US" altLang="zh-CN" sz="1800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436123" y="4255345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自动管理</a:t>
            </a:r>
            <a:endParaRPr lang="en-US" altLang="zh-CN" sz="180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436123" y="3496982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36123" y="2083027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863198" y="2083026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几乎不用</a:t>
            </a:r>
            <a:endParaRPr lang="en-US" altLang="zh-CN" sz="180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7863198" y="3509306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偶尔使用</a:t>
            </a:r>
            <a:endParaRPr lang="en-US" altLang="zh-CN" sz="180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7863198" y="4259505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</a:rPr>
              <a:t>经常使用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7863198" y="5050960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</a:rPr>
              <a:t>经常使用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886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常见线程问题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673571"/>
            <a:ext cx="820689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资源抢夺问题（原子操作：</a:t>
            </a:r>
            <a:r>
              <a:rPr lang="en-US" altLang="zh-CN" sz="2400" dirty="0" smtClean="0"/>
              <a:t>atomic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生产者消费者问题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买票问题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解决办法：加锁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NSLock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Syncronized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NSCondition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单例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dispatch_once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356862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16968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B90004"/>
                </a:solidFill>
              </a:rPr>
              <a:t>http</a:t>
            </a:r>
            <a:r>
              <a:rPr kumimoji="1" lang="zh-CN" altLang="en-US" sz="3200" dirty="0" smtClean="0">
                <a:solidFill>
                  <a:srgbClr val="B90004"/>
                </a:solidFill>
              </a:rPr>
              <a:t>协议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673571"/>
            <a:ext cx="82068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altLang="zh-CN" sz="2800" dirty="0">
                <a:solidFill>
                  <a:srgbClr val="0000FF"/>
                </a:solidFill>
              </a:rPr>
              <a:t> URL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r>
              <a:rPr lang="en-US" altLang="zh-CN" sz="2800" dirty="0"/>
              <a:t>Uniform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Resource Locator </a:t>
            </a:r>
            <a:r>
              <a:rPr lang="zh-CN" altLang="en-US" sz="2800" dirty="0"/>
              <a:t>统一资源定位符</a:t>
            </a:r>
            <a:endParaRPr lang="en-US" altLang="zh-CN" sz="2800" dirty="0"/>
          </a:p>
          <a:p>
            <a:r>
              <a:rPr lang="zh-CN" altLang="en-US" sz="2800" dirty="0"/>
              <a:t>        是资源在网路上的地址，位置，每个资源都有一个唯一的</a:t>
            </a:r>
            <a:r>
              <a:rPr lang="en-US" altLang="zh-CN" sz="2800" dirty="0"/>
              <a:t>URL</a:t>
            </a:r>
            <a:r>
              <a:rPr lang="en-US" altLang="zh-CN" sz="2800" dirty="0" smtClean="0"/>
              <a:t> </a:t>
            </a:r>
          </a:p>
          <a:p>
            <a:pPr marL="457200" indent="-457200">
              <a:buFont typeface="Wingdings" charset="2"/>
              <a:buChar char="u"/>
            </a:pPr>
            <a:r>
              <a:rPr lang="zh-CN" altLang="en-US" sz="2800" dirty="0">
                <a:solidFill>
                  <a:srgbClr val="0000FF"/>
                </a:solidFill>
              </a:rPr>
              <a:t>协议：</a:t>
            </a:r>
            <a:r>
              <a:rPr lang="zh-CN" altLang="en-US" sz="2800" dirty="0"/>
              <a:t>规定了资源的查找和传输方式，网络连接要遵循这一协议</a:t>
            </a:r>
            <a:endParaRPr lang="en-US" altLang="zh-CN" sz="2800" dirty="0"/>
          </a:p>
          <a:p>
            <a:pPr marL="457200" indent="-457200">
              <a:buFont typeface="Wingdings" charset="2"/>
              <a:buChar char="u"/>
            </a:pPr>
            <a:r>
              <a:rPr lang="en-US" altLang="zh-CN" sz="2800" dirty="0" smtClean="0">
                <a:solidFill>
                  <a:srgbClr val="0000FF"/>
                </a:solidFill>
              </a:rPr>
              <a:t>http</a:t>
            </a:r>
            <a:r>
              <a:rPr lang="zh-CN" altLang="en-US" sz="2800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dirty="0" smtClean="0"/>
              <a:t>hypertext </a:t>
            </a:r>
            <a:r>
              <a:rPr lang="en-US" altLang="zh-CN" sz="2800" dirty="0"/>
              <a:t>transfer protocol </a:t>
            </a:r>
            <a:r>
              <a:rPr lang="zh-CN" altLang="en-US" sz="2800" dirty="0"/>
              <a:t>超文本传输协议</a:t>
            </a:r>
            <a:endParaRPr lang="en-US" altLang="zh-CN" sz="2800" dirty="0"/>
          </a:p>
          <a:p>
            <a:r>
              <a:rPr lang="zh-CN" altLang="en-US" sz="2800" dirty="0"/>
              <a:t>        访问远程服务器的最常用协议、特点是简单快捷灵活</a:t>
            </a:r>
          </a:p>
          <a:p>
            <a:r>
              <a:rPr lang="zh-CN" altLang="en-US" sz="2800" dirty="0"/>
              <a:t>        是基于请求和响应模式，基于</a:t>
            </a:r>
            <a:r>
              <a:rPr lang="en-US" altLang="zh-CN" sz="2800" dirty="0"/>
              <a:t>TCP</a:t>
            </a:r>
            <a:r>
              <a:rPr lang="zh-CN" altLang="en-US" sz="2800" dirty="0"/>
              <a:t>连接的 无状态 应用层协议</a:t>
            </a:r>
            <a:endParaRPr lang="da-DK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13404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18746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B90004"/>
                </a:solidFill>
              </a:rPr>
              <a:t>GET/POST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674" y="1640790"/>
            <a:ext cx="83354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http</a:t>
            </a:r>
            <a:r>
              <a:rPr lang="zh-CN" altLang="en-US" sz="2400" dirty="0">
                <a:solidFill>
                  <a:srgbClr val="0000FF"/>
                </a:solidFill>
              </a:rPr>
              <a:t>使用的默认是用的是</a:t>
            </a:r>
            <a:r>
              <a:rPr lang="en-US" altLang="zh-CN" sz="2400" dirty="0">
                <a:solidFill>
                  <a:srgbClr val="0000FF"/>
                </a:solidFill>
              </a:rPr>
              <a:t>GET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(1)GET: </a:t>
            </a:r>
            <a:r>
              <a:rPr lang="zh-CN" altLang="en-US" sz="2400" dirty="0"/>
              <a:t>参数是写在</a:t>
            </a:r>
            <a:r>
              <a:rPr lang="en-US" altLang="zh-CN" sz="2400" dirty="0"/>
              <a:t>URL</a:t>
            </a:r>
            <a:r>
              <a:rPr lang="zh-CN" altLang="en-US" sz="2400" dirty="0"/>
              <a:t>地址上的</a:t>
            </a:r>
            <a:r>
              <a:rPr lang="en-US" altLang="zh-CN" sz="2400" dirty="0"/>
              <a:t>,</a:t>
            </a:r>
            <a:r>
              <a:rPr lang="zh-CN" altLang="en-US" sz="2400" dirty="0"/>
              <a:t>明文传送</a:t>
            </a:r>
            <a:r>
              <a:rPr lang="en-US" altLang="zh-CN" sz="2400" dirty="0"/>
              <a:t>,</a:t>
            </a:r>
            <a:r>
              <a:rPr lang="zh-CN" altLang="en-US" sz="2400" dirty="0"/>
              <a:t>安全性低</a:t>
            </a:r>
            <a:r>
              <a:rPr lang="en-US" altLang="zh-CN" sz="2400" dirty="0"/>
              <a:t>,</a:t>
            </a:r>
            <a:r>
              <a:rPr lang="zh-CN" altLang="en-US" sz="2400" dirty="0"/>
              <a:t>而且有长度限制</a:t>
            </a:r>
            <a:r>
              <a:rPr lang="en-US" altLang="zh-CN" sz="2400" dirty="0"/>
              <a:t>(8000</a:t>
            </a:r>
            <a:r>
              <a:rPr lang="zh-CN" altLang="en-US" sz="2400" dirty="0"/>
              <a:t>个字节左右</a:t>
            </a:r>
            <a:r>
              <a:rPr lang="en-US" altLang="zh-CN" sz="2400" dirty="0"/>
              <a:t>),</a:t>
            </a:r>
            <a:r>
              <a:rPr lang="zh-CN" altLang="en-US" sz="2400" dirty="0"/>
              <a:t>浏览器决定了明文</a:t>
            </a:r>
            <a:r>
              <a:rPr lang="en-US" altLang="zh-CN" sz="2400" dirty="0"/>
              <a:t>URL</a:t>
            </a:r>
            <a:r>
              <a:rPr lang="zh-CN" altLang="en-US" sz="2400" dirty="0"/>
              <a:t>的长度</a:t>
            </a:r>
            <a:r>
              <a:rPr lang="en-US" altLang="zh-CN" sz="2400" dirty="0"/>
              <a:t>,</a:t>
            </a:r>
            <a:r>
              <a:rPr lang="zh-CN" altLang="en-US" sz="2400" dirty="0"/>
              <a:t>所以</a:t>
            </a:r>
            <a:r>
              <a:rPr lang="en-US" altLang="zh-CN" sz="2400" dirty="0"/>
              <a:t>get</a:t>
            </a:r>
            <a:r>
              <a:rPr lang="zh-CN" altLang="en-US" sz="2400" dirty="0"/>
              <a:t>请  求的长度也就受限制了</a:t>
            </a:r>
          </a:p>
          <a:p>
            <a:r>
              <a:rPr lang="zh-CN" altLang="en-US" sz="2400" dirty="0"/>
              <a:t> 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2)POST: </a:t>
            </a:r>
            <a:r>
              <a:rPr lang="zh-CN" altLang="en-US" sz="2400" dirty="0"/>
              <a:t>参数一般是以二进制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NSData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NSMutableData</a:t>
            </a:r>
            <a:r>
              <a:rPr lang="en-US" altLang="zh-CN" sz="2400" dirty="0"/>
              <a:t>)</a:t>
            </a:r>
            <a:r>
              <a:rPr lang="zh-CN" altLang="en-US" sz="2400" dirty="0"/>
              <a:t>的方式将参数传递给服务器</a:t>
            </a:r>
            <a:r>
              <a:rPr lang="en-US" altLang="zh-CN" sz="2400" dirty="0"/>
              <a:t>,</a:t>
            </a:r>
            <a:r>
              <a:rPr lang="zh-CN" altLang="en-US" sz="2400" dirty="0"/>
              <a:t>能够上传很大的数据</a:t>
            </a:r>
            <a:r>
              <a:rPr lang="en-US" altLang="zh-CN" sz="2400" dirty="0"/>
              <a:t>,</a:t>
            </a:r>
            <a:r>
              <a:rPr lang="zh-CN" altLang="en-US" sz="2400" dirty="0"/>
              <a:t>那么具体能够上传多大的数据</a:t>
            </a:r>
            <a:r>
              <a:rPr lang="en-US" altLang="zh-CN" sz="2400" dirty="0"/>
              <a:t>(</a:t>
            </a:r>
            <a:r>
              <a:rPr lang="zh-CN" altLang="en-US" sz="2400" dirty="0"/>
              <a:t>后台服务器决定</a:t>
            </a:r>
            <a:r>
              <a:rPr lang="en-US" altLang="zh-CN" sz="2400" dirty="0"/>
              <a:t>),</a:t>
            </a:r>
            <a:r>
              <a:rPr lang="zh-CN" altLang="en-US" sz="2400" dirty="0"/>
              <a:t>如果在开发中发现上传数据经常失败</a:t>
            </a:r>
            <a:r>
              <a:rPr lang="en-US" altLang="zh-CN" sz="2400" dirty="0"/>
              <a:t>,</a:t>
            </a:r>
            <a:r>
              <a:rPr lang="zh-CN" altLang="en-US" sz="2400" dirty="0"/>
              <a:t>就需要确认服务器是否做了上传大小限制</a:t>
            </a:r>
          </a:p>
          <a:p>
            <a:pPr marL="342900" indent="-342900">
              <a:buFont typeface="Wingdings" charset="2"/>
              <a:buChar char="u"/>
            </a:pPr>
            <a:r>
              <a:rPr lang="zh-TW" altLang="en-US" sz="2400" dirty="0">
                <a:solidFill>
                  <a:srgbClr val="0000FF"/>
                </a:solidFill>
              </a:rPr>
              <a:t> </a:t>
            </a:r>
            <a:r>
              <a:rPr lang="zh-TW" altLang="en-US" sz="2400" dirty="0" smtClean="0">
                <a:solidFill>
                  <a:srgbClr val="0000FF"/>
                </a:solidFill>
              </a:rPr>
              <a:t>建议</a:t>
            </a:r>
            <a:r>
              <a:rPr lang="zh-TW" altLang="en-US" sz="2400" dirty="0">
                <a:solidFill>
                  <a:srgbClr val="0000FF"/>
                </a:solidFill>
              </a:rPr>
              <a:t>：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(1)GET</a:t>
            </a:r>
            <a:r>
              <a:rPr lang="zh-TW" altLang="en-US" sz="2400" dirty="0"/>
              <a:t>方式的安全性较</a:t>
            </a:r>
            <a:r>
              <a:rPr lang="en-US" altLang="zh-TW" sz="2400" dirty="0"/>
              <a:t>POST</a:t>
            </a:r>
            <a:r>
              <a:rPr lang="zh-TW" altLang="en-US" sz="2400" dirty="0"/>
              <a:t>方式要差些，包含机密信息的话，建议用</a:t>
            </a:r>
            <a:r>
              <a:rPr lang="en-US" altLang="zh-TW" sz="2400" dirty="0"/>
              <a:t>POST</a:t>
            </a:r>
            <a:r>
              <a:rPr lang="zh-TW" altLang="en-US" sz="2400" dirty="0"/>
              <a:t>数据提交方式</a:t>
            </a:r>
            <a:r>
              <a:rPr lang="en-US" altLang="zh-TW" sz="2400" dirty="0"/>
              <a:t>;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(2)</a:t>
            </a:r>
            <a:r>
              <a:rPr lang="zh-CN" altLang="en-US" sz="2400" dirty="0"/>
              <a:t>在做数据查询时，建议用</a:t>
            </a:r>
            <a:r>
              <a:rPr lang="en-US" altLang="zh-CN" sz="2400" dirty="0"/>
              <a:t>GET</a:t>
            </a:r>
            <a:r>
              <a:rPr lang="zh-CN" altLang="en-US" sz="2400" dirty="0"/>
              <a:t>方式；而在做数据添加、修改或删除时，建议用</a:t>
            </a:r>
            <a:r>
              <a:rPr lang="en-US" altLang="zh-CN" sz="2400" dirty="0"/>
              <a:t>POST</a:t>
            </a:r>
            <a:r>
              <a:rPr lang="zh-CN" altLang="en-US" sz="2400" dirty="0"/>
              <a:t>方式</a:t>
            </a:r>
            <a:r>
              <a:rPr lang="en-US" altLang="zh-CN" sz="2400" dirty="0"/>
              <a:t>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48427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8154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B90004"/>
                </a:solidFill>
              </a:rPr>
              <a:t>TCP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673571"/>
            <a:ext cx="820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TW" sz="2800" dirty="0"/>
              <a:t>Transmission Control Protocol </a:t>
            </a:r>
            <a:r>
              <a:rPr lang="zh-TW" altLang="en-US" sz="2800" dirty="0"/>
              <a:t>传输控制协议</a:t>
            </a:r>
            <a:endParaRPr lang="da-DK" altLang="zh-CN" sz="2400" dirty="0"/>
          </a:p>
        </p:txBody>
      </p:sp>
      <p:pic>
        <p:nvPicPr>
          <p:cNvPr id="6" name="图片 5" descr="06_我所理解的三次握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8" y="2196790"/>
            <a:ext cx="7019793" cy="4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21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8154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B90004"/>
                </a:solidFill>
              </a:rPr>
              <a:t>TCP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673571"/>
            <a:ext cx="820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TW" sz="2800" dirty="0"/>
              <a:t>Transmission Control Protocol </a:t>
            </a:r>
            <a:r>
              <a:rPr lang="zh-TW" altLang="en-US" sz="2800" dirty="0"/>
              <a:t>传输控制协议</a:t>
            </a:r>
            <a:endParaRPr lang="da-DK" altLang="zh-CN" sz="2400" dirty="0"/>
          </a:p>
        </p:txBody>
      </p:sp>
      <p:pic>
        <p:nvPicPr>
          <p:cNvPr id="5" name="图片 4" descr="07_我所理解的四次握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9" y="2500528"/>
            <a:ext cx="7639724" cy="41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775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912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B90004"/>
                </a:solidFill>
              </a:rPr>
              <a:t>UDP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673571"/>
            <a:ext cx="820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UDP  User Data Protocol </a:t>
            </a:r>
            <a:r>
              <a:rPr lang="zh-TW" altLang="en-US" sz="2800" dirty="0"/>
              <a:t>用户数据协议</a:t>
            </a:r>
            <a:endParaRPr lang="da-DK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00838" y="2257264"/>
            <a:ext cx="801773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	</a:t>
            </a:r>
            <a:r>
              <a:rPr lang="en-US" altLang="zh-TW" sz="2400" dirty="0"/>
              <a:t>【TCP</a:t>
            </a:r>
            <a:r>
              <a:rPr lang="zh-TW" altLang="en-US" sz="2400" dirty="0"/>
              <a:t>与</a:t>
            </a:r>
            <a:r>
              <a:rPr lang="en-US" altLang="zh-TW" sz="2400" dirty="0"/>
              <a:t>UDP</a:t>
            </a:r>
            <a:r>
              <a:rPr lang="zh-TW" altLang="en-US" sz="2400" dirty="0"/>
              <a:t>的区别</a:t>
            </a:r>
            <a:r>
              <a:rPr lang="en-US" altLang="zh-TW" sz="2400" dirty="0"/>
              <a:t>】</a:t>
            </a:r>
            <a:endParaRPr lang="zh-TW" altLang="en-US" sz="2400" dirty="0"/>
          </a:p>
          <a:p>
            <a:endParaRPr lang="zh-TW" altLang="en-US" sz="2400" dirty="0"/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TCP </a:t>
            </a:r>
            <a:r>
              <a:rPr lang="en-US" altLang="zh-TW" sz="2400" dirty="0" smtClean="0"/>
              <a:t>	1</a:t>
            </a:r>
            <a:r>
              <a:rPr lang="en-US" altLang="zh-TW" sz="2400" dirty="0"/>
              <a:t>.</a:t>
            </a:r>
            <a:r>
              <a:rPr lang="zh-TW" altLang="en-US" sz="2400" dirty="0"/>
              <a:t>面向连接（要进行三次通信才能连上）</a:t>
            </a:r>
          </a:p>
          <a:p>
            <a:r>
              <a:rPr lang="zh-TW" altLang="en-US" sz="2400" dirty="0"/>
              <a:t>            </a:t>
            </a:r>
            <a:r>
              <a:rPr lang="en-US" altLang="zh-TW" sz="2400" dirty="0" smtClean="0"/>
              <a:t>	2</a:t>
            </a:r>
            <a:r>
              <a:rPr lang="en-US" altLang="zh-TW" sz="2400" dirty="0"/>
              <a:t>.</a:t>
            </a:r>
            <a:r>
              <a:rPr lang="zh-TW" altLang="en-US" sz="2400" dirty="0"/>
              <a:t>占系统资源较多，结构稍复杂</a:t>
            </a:r>
          </a:p>
          <a:p>
            <a:r>
              <a:rPr lang="de-DE" altLang="zh-CN" sz="2400" dirty="0"/>
              <a:t>        </a:t>
            </a:r>
            <a:r>
              <a:rPr lang="de-DE" altLang="zh-CN" sz="2400" dirty="0" smtClean="0"/>
              <a:t>  	3</a:t>
            </a:r>
            <a:r>
              <a:rPr lang="de-DE" altLang="zh-CN" sz="2400" dirty="0"/>
              <a:t>.</a:t>
            </a:r>
            <a:r>
              <a:rPr lang="zh-CN" altLang="de-DE" sz="2400" dirty="0"/>
              <a:t>流模式</a:t>
            </a:r>
            <a:endParaRPr lang="de-DE" altLang="zh-CN" sz="2400" dirty="0"/>
          </a:p>
          <a:p>
            <a:r>
              <a:rPr lang="zh-CN" altLang="en-US" sz="2400" dirty="0"/>
              <a:t>            </a:t>
            </a:r>
            <a:r>
              <a:rPr lang="en-US" altLang="zh-CN" sz="2400" dirty="0" smtClean="0"/>
              <a:t>		4</a:t>
            </a:r>
            <a:r>
              <a:rPr lang="en-US" altLang="zh-CN" sz="2400" dirty="0"/>
              <a:t>.</a:t>
            </a:r>
            <a:r>
              <a:rPr lang="zh-CN" altLang="en-US" sz="2400" dirty="0"/>
              <a:t>保证数据准确，保证数据顺序，不丢包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 smtClean="0"/>
              <a:t>UDP 	1</a:t>
            </a:r>
            <a:r>
              <a:rPr lang="en-US" altLang="zh-CN" sz="2400" dirty="0"/>
              <a:t>.</a:t>
            </a:r>
            <a:r>
              <a:rPr lang="zh-CN" altLang="en-US" sz="2400" dirty="0"/>
              <a:t>面向非连接（不需要连接，直接发，</a:t>
            </a:r>
            <a:r>
              <a:rPr lang="en-US" altLang="zh-CN" sz="2400" dirty="0"/>
              <a:t>ping</a:t>
            </a:r>
            <a:r>
              <a:rPr lang="zh-CN" altLang="en-US" sz="2400" dirty="0"/>
              <a:t>，</a:t>
            </a:r>
            <a:r>
              <a:rPr lang="en-US" altLang="zh-CN" sz="2400" dirty="0"/>
              <a:t>QQ</a:t>
            </a:r>
            <a:r>
              <a:rPr lang="zh-CN" altLang="en-US" sz="2400" dirty="0"/>
              <a:t>即时通讯）</a:t>
            </a:r>
          </a:p>
          <a:p>
            <a:r>
              <a:rPr lang="zh-TW" altLang="en-US" sz="2400" dirty="0"/>
              <a:t>            </a:t>
            </a:r>
            <a:r>
              <a:rPr lang="en-US" altLang="zh-TW" sz="2400" dirty="0" smtClean="0"/>
              <a:t>	2</a:t>
            </a:r>
            <a:r>
              <a:rPr lang="en-US" altLang="zh-TW" sz="2400" dirty="0"/>
              <a:t>.</a:t>
            </a:r>
            <a:r>
              <a:rPr lang="zh-TW" altLang="en-US" sz="2400" dirty="0"/>
              <a:t>占系统资源较少，结构简单</a:t>
            </a:r>
          </a:p>
          <a:p>
            <a:r>
              <a:rPr lang="de-DE" altLang="zh-CN" sz="2400" dirty="0"/>
              <a:t>        </a:t>
            </a:r>
            <a:r>
              <a:rPr lang="de-DE" altLang="zh-CN" sz="2400" dirty="0" smtClean="0"/>
              <a:t>  3</a:t>
            </a:r>
            <a:r>
              <a:rPr lang="de-DE" altLang="zh-CN" sz="2400" dirty="0"/>
              <a:t>.</a:t>
            </a:r>
            <a:r>
              <a:rPr lang="zh-CN" altLang="de-DE" sz="2400" dirty="0"/>
              <a:t>数据报模式</a:t>
            </a:r>
            <a:endParaRPr lang="de-DE" altLang="zh-CN" sz="2400" dirty="0"/>
          </a:p>
          <a:p>
            <a:r>
              <a:rPr lang="de-DE" altLang="zh-CN" sz="2400" dirty="0"/>
              <a:t>            </a:t>
            </a:r>
            <a:r>
              <a:rPr lang="de-DE" altLang="zh-CN" sz="2400" dirty="0" smtClean="0"/>
              <a:t>		4</a:t>
            </a:r>
            <a:r>
              <a:rPr lang="de-DE" altLang="zh-CN" sz="2400" dirty="0"/>
              <a:t>.</a:t>
            </a:r>
            <a:r>
              <a:rPr lang="zh-CN" altLang="de-DE" sz="2400" dirty="0"/>
              <a:t>有可能数据不准、丢包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44571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1291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B90004"/>
                </a:solidFill>
              </a:rPr>
              <a:t>Socket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673571"/>
            <a:ext cx="82068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【Socket】</a:t>
            </a:r>
            <a:r>
              <a:rPr lang="zh-CN" altLang="en-US" sz="2400" dirty="0"/>
              <a:t>套接字是</a:t>
            </a:r>
            <a:r>
              <a:rPr lang="en-US" altLang="zh-CN" sz="2400" dirty="0"/>
              <a:t>TCP/IP</a:t>
            </a:r>
            <a:r>
              <a:rPr lang="zh-CN" altLang="en-US" sz="2400" dirty="0"/>
              <a:t>网络的</a:t>
            </a:r>
            <a:r>
              <a:rPr lang="en-US" altLang="zh-CN" sz="2400" dirty="0"/>
              <a:t>API</a:t>
            </a:r>
            <a:r>
              <a:rPr lang="zh-CN" altLang="en-US" sz="2400" dirty="0"/>
              <a:t>，</a:t>
            </a:r>
            <a:r>
              <a:rPr lang="en-US" altLang="zh-CN" sz="2400" dirty="0"/>
              <a:t>Socket</a:t>
            </a:r>
            <a:r>
              <a:rPr lang="zh-CN" altLang="en-US" sz="2400" dirty="0"/>
              <a:t>接口定义了许多函数或例程，程序员可以用它们来开发</a:t>
            </a:r>
            <a:r>
              <a:rPr lang="en-US" altLang="zh-CN" sz="2400" dirty="0"/>
              <a:t>TCP/IP </a:t>
            </a:r>
            <a:r>
              <a:rPr lang="zh-CN" altLang="en-US" sz="2400" dirty="0"/>
              <a:t>网络上的应用程序。</a:t>
            </a:r>
            <a:r>
              <a:rPr lang="en-US" altLang="zh-CN" sz="2400" dirty="0"/>
              <a:t>Socket</a:t>
            </a:r>
            <a:r>
              <a:rPr lang="zh-CN" altLang="en-US" sz="2400" dirty="0"/>
              <a:t>是程序的通信机制，是建立网络连接 的时候使用的；在连接成功时应用程序的两端都会产生一个</a:t>
            </a:r>
            <a:r>
              <a:rPr lang="en-US" altLang="zh-CN" sz="2400" dirty="0"/>
              <a:t>Socket</a:t>
            </a:r>
            <a:r>
              <a:rPr lang="zh-CN" altLang="en-US" sz="2400" dirty="0"/>
              <a:t>实例，操作这个实例，用套接字中的相关函数来完成通信过</a:t>
            </a:r>
            <a:r>
              <a:rPr lang="zh-CN" altLang="en-US" sz="2400" dirty="0" smtClean="0"/>
              <a:t>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	Socket</a:t>
            </a:r>
            <a:r>
              <a:rPr lang="zh-CN" altLang="en-US" sz="2400" dirty="0"/>
              <a:t>不属于协议范畴，而是一个调用接口（</a:t>
            </a:r>
            <a:r>
              <a:rPr lang="en-US" altLang="zh-CN" sz="2400" dirty="0"/>
              <a:t>API</a:t>
            </a:r>
            <a:r>
              <a:rPr lang="zh-CN" altLang="en-US" sz="2400" dirty="0"/>
              <a:t>），</a:t>
            </a:r>
            <a:r>
              <a:rPr lang="en-US" altLang="zh-CN" sz="2400" dirty="0"/>
              <a:t>Socket</a:t>
            </a:r>
            <a:r>
              <a:rPr lang="zh-CN" altLang="en-US" sz="2400" dirty="0"/>
              <a:t>是对</a:t>
            </a:r>
            <a:r>
              <a:rPr lang="en-US" altLang="zh-CN" sz="2400" dirty="0"/>
              <a:t>TCP/IP</a:t>
            </a:r>
            <a:r>
              <a:rPr lang="zh-CN" altLang="en-US" sz="2400" dirty="0"/>
              <a:t>协议的封装，通过调用</a:t>
            </a:r>
            <a:r>
              <a:rPr lang="en-US" altLang="zh-CN" sz="2400" dirty="0"/>
              <a:t>Socket</a:t>
            </a:r>
            <a:r>
              <a:rPr lang="zh-CN" altLang="en-US" sz="2400" dirty="0"/>
              <a:t>，才能使用</a:t>
            </a:r>
            <a:r>
              <a:rPr lang="en-US" altLang="zh-CN" sz="2400" dirty="0"/>
              <a:t>TCP/IP</a:t>
            </a:r>
            <a:r>
              <a:rPr lang="zh-CN" altLang="en-US" sz="2400" dirty="0"/>
              <a:t>协议。</a:t>
            </a:r>
            <a:r>
              <a:rPr lang="en-US" altLang="zh-CN" sz="2400" dirty="0"/>
              <a:t>Socket</a:t>
            </a:r>
            <a:r>
              <a:rPr lang="zh-CN" altLang="en-US" sz="2400" dirty="0"/>
              <a:t>连接是长连接，理论上客户端和服务器端一旦建立连接将不会主动断开此连接。</a:t>
            </a:r>
            <a:endParaRPr lang="da-DK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890613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阶段</a:t>
            </a:r>
            <a:r>
              <a:rPr kumimoji="1" lang="zh-CN" altLang="en-US" sz="3200" dirty="0" smtClean="0">
                <a:solidFill>
                  <a:srgbClr val="B90004"/>
                </a:solidFill>
              </a:rPr>
              <a:t>内容</a:t>
            </a:r>
            <a:r>
              <a:rPr kumimoji="1" lang="zh-CN" altLang="en-US" sz="3200" dirty="0" smtClean="0">
                <a:solidFill>
                  <a:srgbClr val="B90004"/>
                </a:solidFill>
              </a:rPr>
              <a:t>：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838" y="1393716"/>
            <a:ext cx="782454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复习及扩充：</a:t>
            </a:r>
            <a:endParaRPr kumimoji="1" lang="en-US" altLang="zh-CN" sz="2400" dirty="0" smtClean="0">
              <a:solidFill>
                <a:srgbClr val="0000FF"/>
              </a:solidFill>
            </a:endParaRPr>
          </a:p>
          <a:p>
            <a:r>
              <a:rPr kumimoji="1" lang="en-US" altLang="zh-CN" sz="2400" dirty="0" smtClean="0">
                <a:solidFill>
                  <a:srgbClr val="0000FF"/>
                </a:solidFill>
              </a:rPr>
              <a:t>	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1.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线程：基本概念，常见用例，深浅拷贝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2.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网络基础：协议、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GET</a:t>
            </a:r>
            <a:r>
              <a:rPr kumimoji="1" lang="en-US" altLang="zh-CN" sz="2400" dirty="0">
                <a:solidFill>
                  <a:srgbClr val="008000"/>
                </a:solidFill>
              </a:rPr>
              <a:t>/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POST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TCP/UDP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Socket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 err="1" smtClean="0">
                <a:solidFill>
                  <a:srgbClr val="008000"/>
                </a:solidFill>
              </a:rPr>
              <a:t>UIWebVIew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 err="1" smtClean="0">
                <a:solidFill>
                  <a:srgbClr val="008000"/>
                </a:solidFill>
              </a:rPr>
              <a:t>NSURLSession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kumimoji="1" lang="en-US" altLang="zh-CN" sz="2400" dirty="0" smtClean="0">
                <a:solidFill>
                  <a:srgbClr val="0000FF"/>
                </a:solidFill>
              </a:rPr>
              <a:t>UI</a:t>
            </a:r>
            <a:r>
              <a:rPr kumimoji="1" lang="zh-CN" altLang="en-US" sz="2400" dirty="0" smtClean="0">
                <a:solidFill>
                  <a:srgbClr val="0000FF"/>
                </a:solidFill>
              </a:rPr>
              <a:t>进阶</a:t>
            </a:r>
            <a:r>
              <a:rPr kumimoji="1" lang="en-US" altLang="zh-CN" sz="2400" dirty="0" smtClean="0">
                <a:solidFill>
                  <a:srgbClr val="0000FF"/>
                </a:solidFill>
              </a:rPr>
              <a:t>:</a:t>
            </a:r>
            <a:endParaRPr kumimoji="1" lang="en-US" altLang="zh-CN" sz="2400" dirty="0" smtClean="0">
              <a:solidFill>
                <a:srgbClr val="0000FF"/>
              </a:solidFill>
            </a:endParaRPr>
          </a:p>
          <a:p>
            <a:r>
              <a:rPr kumimoji="1" lang="en-US" altLang="zh-CN" sz="2400" dirty="0">
                <a:solidFill>
                  <a:srgbClr val="008000"/>
                </a:solidFill>
              </a:rPr>
              <a:t>	1.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Quartz2D</a:t>
            </a:r>
          </a:p>
          <a:p>
            <a:r>
              <a:rPr kumimoji="1" lang="en-US" altLang="zh-CN" sz="2400" dirty="0">
                <a:solidFill>
                  <a:srgbClr val="008000"/>
                </a:solidFill>
              </a:rPr>
              <a:t>	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2.CoreAnimation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 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r>
              <a:rPr kumimoji="1" lang="en-US" altLang="zh-CN" sz="2400" dirty="0">
                <a:solidFill>
                  <a:srgbClr val="008000"/>
                </a:solidFill>
              </a:rPr>
              <a:t>	3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.UIDynamic</a:t>
            </a:r>
          </a:p>
          <a:p>
            <a:r>
              <a:rPr kumimoji="1" lang="en-US" altLang="zh-CN" sz="2400" dirty="0">
                <a:solidFill>
                  <a:srgbClr val="008000"/>
                </a:solidFill>
              </a:rPr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4.CoreText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/</a:t>
            </a:r>
            <a:r>
              <a:rPr kumimoji="1" lang="en-US" altLang="zh-CN" sz="2400" dirty="0" err="1" smtClean="0">
                <a:solidFill>
                  <a:srgbClr val="008000"/>
                </a:solidFill>
              </a:rPr>
              <a:t>TodayExtension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/3DTouch</a:t>
            </a: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数据存储与自动布局：</a:t>
            </a:r>
            <a:endParaRPr kumimoji="1" lang="en-US" altLang="zh-CN" sz="2400" dirty="0" smtClean="0">
              <a:solidFill>
                <a:srgbClr val="0000FF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</a:t>
            </a:r>
            <a:r>
              <a:rPr kumimoji="1" lang="en-US" altLang="zh-CN" sz="2400" dirty="0" err="1" smtClean="0">
                <a:solidFill>
                  <a:srgbClr val="008000"/>
                </a:solidFill>
              </a:rPr>
              <a:t>CoreData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</a:t>
            </a:r>
            <a:r>
              <a:rPr kumimoji="1" lang="en-US" altLang="zh-CN" sz="2400" dirty="0" err="1" smtClean="0">
                <a:solidFill>
                  <a:srgbClr val="008000"/>
                </a:solidFill>
              </a:rPr>
              <a:t>AutoLayout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其他：</a:t>
            </a:r>
            <a:endParaRPr kumimoji="1" lang="en-US" altLang="zh-CN" sz="2400" dirty="0" smtClean="0">
              <a:solidFill>
                <a:srgbClr val="0000FF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如何上手一个项目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考试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022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阶段特点：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838" y="1611239"/>
            <a:ext cx="7927010" cy="224676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重点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难点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工作常用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面试愿意问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与前面关联不大，认真努力就能学好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4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要求与寄语：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257" y="2188516"/>
            <a:ext cx="7489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>
                <a:solidFill>
                  <a:srgbClr val="008000"/>
                </a:solidFill>
              </a:rPr>
              <a:t>端正学习态度，认真努力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>
                <a:solidFill>
                  <a:srgbClr val="008000"/>
                </a:solidFill>
              </a:rPr>
              <a:t>多</a:t>
            </a:r>
            <a:r>
              <a:rPr kumimoji="1" lang="zh-CN" altLang="en-US" sz="2400" dirty="0">
                <a:solidFill>
                  <a:srgbClr val="008000"/>
                </a:solidFill>
              </a:rPr>
              <a:t>看、多练、多查、多交流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smtClean="0">
                <a:solidFill>
                  <a:srgbClr val="008000"/>
                </a:solidFill>
              </a:rPr>
              <a:t>Team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精神、就是在公司，都是真实工作经验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>
                <a:solidFill>
                  <a:srgbClr val="008000"/>
                </a:solidFill>
              </a:rPr>
              <a:t>纪</a:t>
            </a:r>
            <a:r>
              <a:rPr kumimoji="1" lang="zh-CN" altLang="en-US" sz="2400" dirty="0">
                <a:solidFill>
                  <a:srgbClr val="008000"/>
                </a:solidFill>
              </a:rPr>
              <a:t>律不强调，但是有相应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的惩罚措施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1257" y="4864109"/>
            <a:ext cx="644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8000"/>
                </a:solidFill>
              </a:rPr>
              <a:t>调整心态，进入状态</a:t>
            </a:r>
            <a:endParaRPr kumimoji="1"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736" y="166529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要求：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736" y="4409161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寄语：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43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进程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343" y="1747782"/>
            <a:ext cx="805027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什么是进程</a:t>
            </a:r>
            <a:r>
              <a:rPr lang="zh-CN" altLang="pt-BR" sz="2800" dirty="0"/>
              <a:t>（</a:t>
            </a:r>
            <a:r>
              <a:rPr lang="pt-BR" altLang="zh-CN" sz="2800" dirty="0" err="1"/>
              <a:t>Process</a:t>
            </a:r>
            <a:r>
              <a:rPr lang="zh-CN" altLang="pt-BR" sz="2800" dirty="0"/>
              <a:t>）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charset="2"/>
              <a:buChar char="²"/>
            </a:pPr>
            <a:r>
              <a:rPr lang="zh-CN" altLang="en-US" sz="2800" dirty="0"/>
              <a:t>进程是指在系统中</a:t>
            </a:r>
            <a:r>
              <a:rPr lang="zh-CN" altLang="en-US" sz="2800" dirty="0">
                <a:solidFill>
                  <a:srgbClr val="FF0000"/>
                </a:solidFill>
              </a:rPr>
              <a:t>正在运行</a:t>
            </a:r>
            <a:r>
              <a:rPr lang="zh-CN" altLang="en-US" sz="2800" dirty="0"/>
              <a:t>的一个应用</a:t>
            </a:r>
            <a:r>
              <a:rPr lang="zh-CN" altLang="en-US" sz="2800" dirty="0">
                <a:solidFill>
                  <a:srgbClr val="FF0000"/>
                </a:solidFill>
              </a:rPr>
              <a:t>程序</a:t>
            </a:r>
            <a:r>
              <a:rPr lang="zh-CN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/>
              <a:t>是程序执</a:t>
            </a:r>
            <a:r>
              <a:rPr lang="zh-CN" altLang="en-US" sz="2800" dirty="0" smtClean="0"/>
              <a:t>行的一个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操作</a:t>
            </a:r>
            <a:r>
              <a:rPr lang="zh-CN" altLang="en-US" sz="2800" dirty="0" smtClean="0"/>
              <a:t>实体</a:t>
            </a:r>
            <a:endParaRPr lang="en-US" altLang="zh-CN" sz="2800" dirty="0" smtClean="0"/>
          </a:p>
          <a:p>
            <a:pPr>
              <a:buFont typeface="Wingdings" charset="2"/>
              <a:buChar char="²"/>
            </a:pP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²"/>
            </a:pPr>
            <a:r>
              <a:rPr lang="zh-CN" altLang="en-US" sz="2800" dirty="0"/>
              <a:t>每个进程之间是</a:t>
            </a:r>
            <a:r>
              <a:rPr lang="zh-CN" altLang="en-US" sz="2800" dirty="0">
                <a:solidFill>
                  <a:srgbClr val="FF0000"/>
                </a:solidFill>
              </a:rPr>
              <a:t>独立</a:t>
            </a:r>
            <a:r>
              <a:rPr lang="zh-CN" altLang="en-US" sz="2800" dirty="0"/>
              <a:t>的</a:t>
            </a:r>
            <a:r>
              <a:rPr lang="zh-CN" altLang="zh-CN" sz="2800" dirty="0"/>
              <a:t>，</a:t>
            </a:r>
            <a:r>
              <a:rPr lang="zh-CN" altLang="en-US" sz="2800" dirty="0"/>
              <a:t>每个进程均运行在其专用且受保护的内存空间内，负责本身程序的内存分配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091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线程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717564"/>
            <a:ext cx="8128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什么是线程（</a:t>
            </a:r>
            <a:r>
              <a:rPr lang="en-US" altLang="zh-CN" sz="2800" dirty="0"/>
              <a:t>Thread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charset="2"/>
              <a:buChar char="²"/>
            </a:pPr>
            <a:r>
              <a:rPr lang="zh-CN" altLang="en-US" sz="2800" dirty="0"/>
              <a:t>1个进程要想执行任务，</a:t>
            </a:r>
            <a:r>
              <a:rPr lang="zh-CN" altLang="en-US" sz="2800" dirty="0">
                <a:solidFill>
                  <a:srgbClr val="FF0000"/>
                </a:solidFill>
              </a:rPr>
              <a:t>必须</a:t>
            </a:r>
            <a:r>
              <a:rPr lang="zh-CN" altLang="en-US" sz="2800" dirty="0"/>
              <a:t>得有线程（</a:t>
            </a:r>
            <a:r>
              <a:rPr lang="zh-CN" altLang="en-US" sz="2800" dirty="0">
                <a:solidFill>
                  <a:srgbClr val="FF0000"/>
                </a:solidFill>
              </a:rPr>
              <a:t>每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个进程至少要有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条线程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buFont typeface="Wingdings" charset="2"/>
              <a:buChar char="²"/>
            </a:pPr>
            <a:endParaRPr lang="en-US" altLang="zh-CN" sz="2800" dirty="0"/>
          </a:p>
          <a:p>
            <a:pPr>
              <a:buFont typeface="Wingdings" charset="2"/>
              <a:buChar char="²"/>
            </a:pPr>
            <a:r>
              <a:rPr lang="zh-CN" altLang="en-US" sz="2800" dirty="0">
                <a:solidFill>
                  <a:srgbClr val="FF0000"/>
                </a:solidFill>
              </a:rPr>
              <a:t>线程是进程的基本执行单元</a:t>
            </a:r>
            <a:r>
              <a:rPr lang="zh-CN" altLang="en-US" sz="2800" dirty="0"/>
              <a:t>，一个进程（程序）的所有任务都在线程中执行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956950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多线程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621982"/>
            <a:ext cx="8206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什么是多线程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charset="2"/>
              <a:buChar char="²"/>
            </a:pPr>
            <a:r>
              <a:rPr lang="en-US" altLang="zh-CN" sz="2800" dirty="0"/>
              <a:t>1</a:t>
            </a:r>
            <a:r>
              <a:rPr lang="zh-CN" altLang="en-US" sz="2800" dirty="0"/>
              <a:t>个进程中可以开启多条线程，每条线程可以</a:t>
            </a:r>
            <a:r>
              <a:rPr lang="zh-CN" altLang="en-US" sz="2800" dirty="0">
                <a:solidFill>
                  <a:srgbClr val="FF0000"/>
                </a:solidFill>
              </a:rPr>
              <a:t>并行（同时）</a:t>
            </a:r>
            <a:r>
              <a:rPr lang="zh-CN" altLang="en-US" sz="2800" dirty="0"/>
              <a:t>执行</a:t>
            </a:r>
            <a:r>
              <a:rPr lang="zh-CN" altLang="en-US" sz="2800" dirty="0" smtClean="0"/>
              <a:t>不同的任务</a:t>
            </a:r>
            <a:endParaRPr lang="en-US" altLang="zh-CN" sz="2800" dirty="0" smtClean="0"/>
          </a:p>
          <a:p>
            <a:pPr>
              <a:buFont typeface="Wingdings" charset="2"/>
              <a:buChar char="²"/>
            </a:pPr>
            <a:endParaRPr lang="en-US" altLang="zh-CN" sz="2800" dirty="0"/>
          </a:p>
          <a:p>
            <a:pPr>
              <a:buFont typeface="Wingdings" charset="2"/>
              <a:buChar char="²"/>
            </a:pPr>
            <a:r>
              <a:rPr lang="zh-CN" altLang="en-US" sz="2800" dirty="0"/>
              <a:t>进程</a:t>
            </a:r>
            <a:r>
              <a:rPr lang="zh-CN" altLang="zh-CN" sz="2800" dirty="0"/>
              <a:t> </a:t>
            </a:r>
            <a:r>
              <a:rPr lang="en-US" altLang="zh-CN" sz="2800" dirty="0">
                <a:sym typeface="Wingdings"/>
              </a:rPr>
              <a:t></a:t>
            </a:r>
            <a:r>
              <a:rPr lang="zh-CN" altLang="en-US" sz="2800" dirty="0">
                <a:sym typeface="Wingdings"/>
              </a:rPr>
              <a:t> </a:t>
            </a:r>
            <a:r>
              <a:rPr lang="zh-CN" altLang="en-US" sz="2800" dirty="0"/>
              <a:t>车间，线程 </a:t>
            </a:r>
            <a:r>
              <a:rPr lang="en-US" altLang="zh-CN" sz="2800" dirty="0">
                <a:sym typeface="Wingdings"/>
              </a:rPr>
              <a:t></a:t>
            </a:r>
            <a:r>
              <a:rPr lang="zh-CN" altLang="en-US" sz="2800" dirty="0">
                <a:sym typeface="Wingdings"/>
              </a:rPr>
              <a:t> </a:t>
            </a:r>
            <a:r>
              <a:rPr lang="zh-CN" altLang="en-US" sz="2800" dirty="0"/>
              <a:t>车间</a:t>
            </a:r>
            <a:r>
              <a:rPr lang="zh-CN" altLang="en-US" sz="2800" dirty="0" smtClean="0"/>
              <a:t>工人</a:t>
            </a:r>
            <a:endParaRPr lang="en-US" altLang="zh-CN" sz="2800" dirty="0" smtClean="0"/>
          </a:p>
          <a:p>
            <a:pPr>
              <a:buFont typeface="Wingdings" charset="2"/>
              <a:buChar char="²"/>
            </a:pPr>
            <a:endParaRPr lang="en-US" altLang="zh-CN" sz="2800" dirty="0"/>
          </a:p>
          <a:p>
            <a:pPr>
              <a:buFont typeface="Wingdings" charset="2"/>
              <a:buChar char="²"/>
            </a:pPr>
            <a:r>
              <a:rPr lang="zh-CN" altLang="en-US" sz="2800" dirty="0">
                <a:solidFill>
                  <a:srgbClr val="FF0000"/>
                </a:solidFill>
              </a:rPr>
              <a:t>多线程技术可以提高程序的执行效率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586880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多线程原理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414135"/>
            <a:ext cx="820689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多线程的原理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charset="2"/>
              <a:buChar char="²"/>
            </a:pPr>
            <a:r>
              <a:rPr lang="zh-CN" altLang="en-US" sz="2800" dirty="0"/>
              <a:t>同一时间，</a:t>
            </a:r>
            <a:r>
              <a:rPr lang="en-US" altLang="zh-CN" sz="2800" dirty="0"/>
              <a:t>CPU</a:t>
            </a:r>
            <a:r>
              <a:rPr lang="zh-CN" altLang="en-US" sz="2800" dirty="0"/>
              <a:t>只能处理</a:t>
            </a:r>
            <a:r>
              <a:rPr lang="en-US" altLang="zh-CN" sz="2800" dirty="0"/>
              <a:t>1</a:t>
            </a:r>
            <a:r>
              <a:rPr lang="zh-CN" altLang="en-US" sz="2800" dirty="0"/>
              <a:t>条线程，只有</a:t>
            </a:r>
            <a:r>
              <a:rPr lang="en-US" altLang="zh-CN" sz="2800" dirty="0"/>
              <a:t>1</a:t>
            </a:r>
            <a:r>
              <a:rPr lang="zh-CN" altLang="en-US" sz="2800" dirty="0"/>
              <a:t>条线程在工作</a:t>
            </a:r>
            <a:r>
              <a:rPr lang="zh-CN" altLang="zh-CN" sz="2800" dirty="0"/>
              <a:t>（</a:t>
            </a:r>
            <a:r>
              <a:rPr lang="zh-CN" altLang="en-US" sz="2800" dirty="0"/>
              <a:t>执行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Font typeface="Wingdings" charset="2"/>
              <a:buChar char="²"/>
            </a:pPr>
            <a:endParaRPr lang="en-US" altLang="zh-CN" sz="2800" dirty="0"/>
          </a:p>
          <a:p>
            <a:pPr>
              <a:buFont typeface="Wingdings" charset="2"/>
              <a:buChar char="²"/>
            </a:pPr>
            <a:r>
              <a:rPr lang="zh-CN" altLang="en-US" sz="2800" dirty="0"/>
              <a:t>多线程并发（同时）执行，其实是</a:t>
            </a:r>
            <a:r>
              <a:rPr lang="en-US" altLang="zh-CN" sz="2800" dirty="0"/>
              <a:t>CPU</a:t>
            </a:r>
            <a:r>
              <a:rPr lang="zh-CN" altLang="en-US" sz="2800" dirty="0"/>
              <a:t>快速地在多条线程之间</a:t>
            </a:r>
            <a:r>
              <a:rPr lang="zh-CN" altLang="en-US" sz="2800" dirty="0">
                <a:solidFill>
                  <a:srgbClr val="FF0000"/>
                </a:solidFill>
              </a:rPr>
              <a:t>调度</a:t>
            </a:r>
            <a:r>
              <a:rPr lang="zh-CN" altLang="en-US" sz="2800" dirty="0"/>
              <a:t>（切换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Font typeface="Wingdings" charset="2"/>
              <a:buChar char="²"/>
            </a:pPr>
            <a:endParaRPr lang="en-US" altLang="zh-CN" sz="2800" dirty="0"/>
          </a:p>
          <a:p>
            <a:pPr>
              <a:buFont typeface="Wingdings" charset="2"/>
              <a:buChar char="²"/>
            </a:pPr>
            <a:r>
              <a:rPr lang="zh-CN" altLang="en-US" sz="2800" dirty="0"/>
              <a:t>如果</a:t>
            </a:r>
            <a:r>
              <a:rPr lang="en-US" altLang="zh-CN" sz="2800" dirty="0"/>
              <a:t>CPU</a:t>
            </a:r>
            <a:r>
              <a:rPr lang="zh-CN" altLang="en-US" sz="2800" dirty="0"/>
              <a:t>调度线程的时间足够快，就造成了多线程并发执行的假象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437427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线程优缺点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838" y="1673571"/>
            <a:ext cx="8206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多线程的优缺点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>
              <a:buFont typeface="Wingdings" charset="2"/>
              <a:buChar char="u"/>
            </a:pPr>
            <a:r>
              <a:rPr lang="zh-CN" altLang="en-US" sz="2400" dirty="0"/>
              <a:t>多线程的优点</a:t>
            </a:r>
            <a:endParaRPr lang="en-US" altLang="zh-CN" sz="2400" dirty="0"/>
          </a:p>
          <a:p>
            <a:pPr>
              <a:buFont typeface="Wingdings" charset="2"/>
              <a:buChar char="²"/>
            </a:pPr>
            <a:r>
              <a:rPr lang="zh-CN" altLang="en-US" sz="2400" dirty="0"/>
              <a:t>能适当提高程序的执行效率</a:t>
            </a:r>
            <a:endParaRPr lang="en-US" altLang="zh-CN" sz="2400" dirty="0"/>
          </a:p>
          <a:p>
            <a:pPr>
              <a:buFont typeface="Wingdings" charset="2"/>
              <a:buChar char="²"/>
            </a:pPr>
            <a:r>
              <a:rPr lang="zh-CN" altLang="en-US" sz="2400" dirty="0"/>
              <a:t>能适当提高资源利用率（</a:t>
            </a:r>
            <a:r>
              <a:rPr lang="en-US" altLang="zh-CN" sz="2400" dirty="0"/>
              <a:t>CPU</a:t>
            </a:r>
            <a:r>
              <a:rPr lang="zh-CN" altLang="en-US" sz="2400" dirty="0"/>
              <a:t>、内存利用率）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charset="2"/>
              <a:buChar char="u"/>
            </a:pPr>
            <a:r>
              <a:rPr lang="zh-CN" altLang="en-US" sz="2400" dirty="0"/>
              <a:t>多线程的缺点</a:t>
            </a:r>
            <a:endParaRPr lang="en-US" altLang="zh-CN" sz="2400" dirty="0"/>
          </a:p>
          <a:p>
            <a:pPr>
              <a:buFont typeface="Wingdings" charset="2"/>
              <a:buChar char="²"/>
            </a:pPr>
            <a:r>
              <a:rPr lang="zh-CN" altLang="en-US" sz="2400" dirty="0"/>
              <a:t>开启线程需要占用一定的内存空间（默认情况下，主线程占用</a:t>
            </a:r>
            <a:r>
              <a:rPr lang="en-US" altLang="zh-CN" sz="2400" dirty="0"/>
              <a:t>1M</a:t>
            </a:r>
            <a:r>
              <a:rPr lang="zh-CN" altLang="en-US" sz="2400" dirty="0"/>
              <a:t>，子线程占用</a:t>
            </a:r>
            <a:r>
              <a:rPr lang="en-US" altLang="zh-CN" sz="2400" dirty="0"/>
              <a:t>512KB</a:t>
            </a:r>
            <a:r>
              <a:rPr lang="zh-CN" altLang="en-US" sz="2400" dirty="0"/>
              <a:t>）</a:t>
            </a:r>
            <a:r>
              <a:rPr lang="zh-CN" altLang="zh-CN" sz="2400" dirty="0"/>
              <a:t>，</a:t>
            </a:r>
            <a:r>
              <a:rPr lang="zh-CN" altLang="en-US" sz="2400" dirty="0"/>
              <a:t>如果开启大量的线程</a:t>
            </a:r>
            <a:r>
              <a:rPr lang="zh-CN" altLang="zh-CN" sz="2400" dirty="0"/>
              <a:t>，</a:t>
            </a:r>
            <a:r>
              <a:rPr lang="zh-CN" altLang="en-US" sz="2400" dirty="0"/>
              <a:t>会占用大量的内存空间，降低程序的性能</a:t>
            </a:r>
            <a:endParaRPr lang="en-US" altLang="zh-CN" sz="2400" dirty="0"/>
          </a:p>
          <a:p>
            <a:pPr>
              <a:buFont typeface="Wingdings" charset="2"/>
              <a:buChar char="²"/>
            </a:pPr>
            <a:r>
              <a:rPr lang="zh-CN" altLang="en-US" sz="2400" dirty="0"/>
              <a:t>线程越多，</a:t>
            </a:r>
            <a:r>
              <a:rPr lang="en-US" altLang="zh-CN" sz="2400" dirty="0"/>
              <a:t>CPU</a:t>
            </a:r>
            <a:r>
              <a:rPr lang="zh-CN" altLang="en-US" sz="2400" dirty="0"/>
              <a:t>在调度线程上的开销就越大</a:t>
            </a:r>
            <a:endParaRPr lang="en-US" altLang="zh-CN" sz="2400" dirty="0"/>
          </a:p>
          <a:p>
            <a:pPr>
              <a:buFont typeface="Wingdings" charset="2"/>
              <a:buChar char="²"/>
            </a:pPr>
            <a:r>
              <a:rPr lang="zh-CN" altLang="en-US" sz="2400" dirty="0"/>
              <a:t>程序设计更加复杂：比如线程之间的通信、多线程的数据共</a:t>
            </a:r>
            <a:r>
              <a:rPr lang="zh-CN" altLang="en-US" sz="2400" dirty="0" smtClean="0"/>
              <a:t>享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715958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13687</TotalTime>
  <Words>612</Words>
  <Application>Microsoft Macintosh PowerPoint</Application>
  <PresentationFormat>全屏显示(4:3)</PresentationFormat>
  <Paragraphs>149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自定义设计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北京慧点科技股份有限公司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 宝</dc:creator>
  <cp:lastModifiedBy>旭 宝</cp:lastModifiedBy>
  <cp:revision>128</cp:revision>
  <dcterms:created xsi:type="dcterms:W3CDTF">2015-12-02T02:28:28Z</dcterms:created>
  <dcterms:modified xsi:type="dcterms:W3CDTF">2016-01-17T17:31:17Z</dcterms:modified>
</cp:coreProperties>
</file>