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56" r:id="rId3"/>
    <p:sldId id="355" r:id="rId4"/>
    <p:sldId id="358" r:id="rId5"/>
    <p:sldId id="297" r:id="rId6"/>
    <p:sldId id="357" r:id="rId7"/>
    <p:sldId id="359" r:id="rId8"/>
    <p:sldId id="360" r:id="rId9"/>
    <p:sldId id="344" r:id="rId10"/>
    <p:sldId id="345" r:id="rId11"/>
    <p:sldId id="361" r:id="rId12"/>
    <p:sldId id="362" r:id="rId13"/>
    <p:sldId id="364" r:id="rId14"/>
    <p:sldId id="363" r:id="rId15"/>
    <p:sldId id="365" r:id="rId16"/>
    <p:sldId id="352" r:id="rId17"/>
    <p:sldId id="279" r:id="rId18"/>
    <p:sldId id="343" r:id="rId19"/>
    <p:sldId id="366" r:id="rId20"/>
    <p:sldId id="346" r:id="rId21"/>
    <p:sldId id="367" r:id="rId22"/>
    <p:sldId id="368" r:id="rId23"/>
    <p:sldId id="369" r:id="rId24"/>
    <p:sldId id="370" r:id="rId25"/>
    <p:sldId id="371" r:id="rId26"/>
    <p:sldId id="372" r:id="rId27"/>
    <p:sldId id="373" r:id="rId28"/>
    <p:sldId id="374" r:id="rId29"/>
    <p:sldId id="375" r:id="rId3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2" autoAdjust="0"/>
    <p:restoredTop sz="94660"/>
  </p:normalViewPr>
  <p:slideViewPr>
    <p:cSldViewPr>
      <p:cViewPr varScale="1">
        <p:scale>
          <a:sx n="61" d="100"/>
          <a:sy n="61" d="100"/>
        </p:scale>
        <p:origin x="1372"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67896F2-8585-48D6-997C-D79A1D262144}"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8" descr="tsinghua-ppt-template-First副本"/>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1588"/>
            <a:ext cx="9139237" cy="685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2484438" y="2060575"/>
            <a:ext cx="6335712" cy="1368425"/>
          </a:xfrm>
        </p:spPr>
        <p:txBody>
          <a:bodyPr/>
          <a:lstStyle>
            <a:lvl1pPr>
              <a:defRPr sz="3200"/>
            </a:lvl1pPr>
          </a:lstStyle>
          <a:p>
            <a:r>
              <a:rPr lang="zh-CN" altLang="en-US" smtClean="0"/>
              <a:t>单击此处编辑母版标题样式</a:t>
            </a:r>
            <a:endParaRPr lang="en-US" altLang="zh-CN"/>
          </a:p>
        </p:txBody>
      </p:sp>
      <p:sp>
        <p:nvSpPr>
          <p:cNvPr id="4099" name="Rectangle 3"/>
          <p:cNvSpPr>
            <a:spLocks noGrp="1" noChangeArrowheads="1"/>
          </p:cNvSpPr>
          <p:nvPr>
            <p:ph type="subTitle" idx="1"/>
          </p:nvPr>
        </p:nvSpPr>
        <p:spPr>
          <a:xfrm>
            <a:off x="3132138" y="4292600"/>
            <a:ext cx="5688012" cy="1008063"/>
          </a:xfrm>
        </p:spPr>
        <p:txBody>
          <a:bodyPr/>
          <a:lstStyle>
            <a:lvl1pPr marL="0" indent="0" algn="ctr">
              <a:buFontTx/>
              <a:buNone/>
              <a:defRPr sz="2800"/>
            </a:lvl1pPr>
          </a:lstStyle>
          <a:p>
            <a:r>
              <a:rPr lang="zh-CN" altLang="en-US" smtClean="0"/>
              <a:t>单击此处编辑母版副标题样式</a:t>
            </a:r>
            <a:endParaRPr lang="en-US" altLang="zh-CN"/>
          </a:p>
        </p:txBody>
      </p:sp>
    </p:spTree>
    <p:extLst>
      <p:ext uri="{BB962C8B-B14F-4D97-AF65-F5344CB8AC3E}">
        <p14:creationId xmlns:p14="http://schemas.microsoft.com/office/powerpoint/2010/main" val="3811782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E6CF391-CC18-485D-9DB7-2E813DA707C2}" type="slidenum">
              <a:rPr lang="en-US" altLang="zh-CN"/>
              <a:pPr/>
              <a:t>‹#›</a:t>
            </a:fld>
            <a:endParaRPr lang="en-US" altLang="zh-CN"/>
          </a:p>
        </p:txBody>
      </p:sp>
    </p:spTree>
    <p:extLst>
      <p:ext uri="{BB962C8B-B14F-4D97-AF65-F5344CB8AC3E}">
        <p14:creationId xmlns:p14="http://schemas.microsoft.com/office/powerpoint/2010/main" val="3898187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9100" y="188913"/>
            <a:ext cx="1979613" cy="61928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27088" y="188913"/>
            <a:ext cx="5789612" cy="61928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37E3555C-82DB-48A3-BB90-68FD7708A309}" type="slidenum">
              <a:rPr lang="en-US" altLang="zh-CN"/>
              <a:pPr/>
              <a:t>‹#›</a:t>
            </a:fld>
            <a:endParaRPr lang="en-US" altLang="zh-CN"/>
          </a:p>
        </p:txBody>
      </p:sp>
    </p:spTree>
    <p:extLst>
      <p:ext uri="{BB962C8B-B14F-4D97-AF65-F5344CB8AC3E}">
        <p14:creationId xmlns:p14="http://schemas.microsoft.com/office/powerpoint/2010/main" val="3413321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287" y="1125538"/>
            <a:ext cx="8497193" cy="5256212"/>
          </a:xfrm>
        </p:spPr>
        <p:txBody>
          <a:bodyPr/>
          <a:lstStyle>
            <a:lvl1pPr>
              <a:defRPr b="1"/>
            </a:lvl1pPr>
            <a:lvl2pPr>
              <a:defRPr b="1"/>
            </a:lvl2pPr>
            <a:lvl3pPr>
              <a:defRPr b="1"/>
            </a:lvl3pPr>
            <a:lvl4pPr>
              <a:defRPr b="1"/>
            </a:lvl4pPr>
            <a:lvl5pPr>
              <a:defRPr b="1"/>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17A7A27F-6A22-47B2-88EE-A21B3A70864C}" type="slidenum">
              <a:rPr lang="en-US" altLang="zh-CN"/>
              <a:pPr/>
              <a:t>‹#›</a:t>
            </a:fld>
            <a:endParaRPr lang="en-US" altLang="zh-CN"/>
          </a:p>
        </p:txBody>
      </p:sp>
    </p:spTree>
    <p:extLst>
      <p:ext uri="{BB962C8B-B14F-4D97-AF65-F5344CB8AC3E}">
        <p14:creationId xmlns:p14="http://schemas.microsoft.com/office/powerpoint/2010/main" val="3457535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A8A73DEA-E6E1-45D3-A518-59AC54B5358F}" type="slidenum">
              <a:rPr lang="en-US" altLang="zh-CN"/>
              <a:pPr/>
              <a:t>‹#›</a:t>
            </a:fld>
            <a:endParaRPr lang="en-US" altLang="zh-CN"/>
          </a:p>
        </p:txBody>
      </p:sp>
    </p:spTree>
    <p:extLst>
      <p:ext uri="{BB962C8B-B14F-4D97-AF65-F5344CB8AC3E}">
        <p14:creationId xmlns:p14="http://schemas.microsoft.com/office/powerpoint/2010/main" val="461676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27088" y="1125538"/>
            <a:ext cx="3884612"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64100" y="1125538"/>
            <a:ext cx="3884613"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D91663BE-3543-439C-926F-B59731369AAF}" type="slidenum">
              <a:rPr lang="en-US" altLang="zh-CN"/>
              <a:pPr/>
              <a:t>‹#›</a:t>
            </a:fld>
            <a:endParaRPr lang="en-US" altLang="zh-CN"/>
          </a:p>
        </p:txBody>
      </p:sp>
    </p:spTree>
    <p:extLst>
      <p:ext uri="{BB962C8B-B14F-4D97-AF65-F5344CB8AC3E}">
        <p14:creationId xmlns:p14="http://schemas.microsoft.com/office/powerpoint/2010/main" val="3103072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6A92DB8F-A7F6-4332-9363-102AB4EA45A3}" type="slidenum">
              <a:rPr lang="en-US" altLang="zh-CN"/>
              <a:pPr/>
              <a:t>‹#›</a:t>
            </a:fld>
            <a:endParaRPr lang="en-US" altLang="zh-CN"/>
          </a:p>
        </p:txBody>
      </p:sp>
    </p:spTree>
    <p:extLst>
      <p:ext uri="{BB962C8B-B14F-4D97-AF65-F5344CB8AC3E}">
        <p14:creationId xmlns:p14="http://schemas.microsoft.com/office/powerpoint/2010/main" val="3375440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B07D6116-590E-4EDD-AD46-E97025CA1865}" type="slidenum">
              <a:rPr lang="en-US" altLang="zh-CN"/>
              <a:pPr/>
              <a:t>‹#›</a:t>
            </a:fld>
            <a:endParaRPr lang="en-US" altLang="zh-CN"/>
          </a:p>
        </p:txBody>
      </p:sp>
    </p:spTree>
    <p:extLst>
      <p:ext uri="{BB962C8B-B14F-4D97-AF65-F5344CB8AC3E}">
        <p14:creationId xmlns:p14="http://schemas.microsoft.com/office/powerpoint/2010/main" val="2837239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3CB02955-B121-48F4-903C-43204DFB83D8}" type="slidenum">
              <a:rPr lang="en-US" altLang="zh-CN"/>
              <a:pPr/>
              <a:t>‹#›</a:t>
            </a:fld>
            <a:endParaRPr lang="en-US" altLang="zh-CN"/>
          </a:p>
        </p:txBody>
      </p:sp>
    </p:spTree>
    <p:extLst>
      <p:ext uri="{BB962C8B-B14F-4D97-AF65-F5344CB8AC3E}">
        <p14:creationId xmlns:p14="http://schemas.microsoft.com/office/powerpoint/2010/main" val="2916013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C9E4000A-C3CB-45E1-A964-6FFCECDBFF64}" type="slidenum">
              <a:rPr lang="en-US" altLang="zh-CN"/>
              <a:pPr/>
              <a:t>‹#›</a:t>
            </a:fld>
            <a:endParaRPr lang="en-US" altLang="zh-CN"/>
          </a:p>
        </p:txBody>
      </p:sp>
    </p:spTree>
    <p:extLst>
      <p:ext uri="{BB962C8B-B14F-4D97-AF65-F5344CB8AC3E}">
        <p14:creationId xmlns:p14="http://schemas.microsoft.com/office/powerpoint/2010/main" val="2957568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7E602F9F-F3B7-4D88-BFA3-3AF56AAF393C}" type="slidenum">
              <a:rPr lang="en-US" altLang="zh-CN"/>
              <a:pPr/>
              <a:t>‹#›</a:t>
            </a:fld>
            <a:endParaRPr lang="en-US" altLang="zh-CN"/>
          </a:p>
        </p:txBody>
      </p:sp>
    </p:spTree>
    <p:extLst>
      <p:ext uri="{BB962C8B-B14F-4D97-AF65-F5344CB8AC3E}">
        <p14:creationId xmlns:p14="http://schemas.microsoft.com/office/powerpoint/2010/main" val="3821550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tsinghua-ppt-template-bg副本"/>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75" y="-3175"/>
            <a:ext cx="9147175"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900113" y="188913"/>
            <a:ext cx="532765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8" name="Rectangle 3"/>
          <p:cNvSpPr>
            <a:spLocks noGrp="1" noChangeArrowheads="1"/>
          </p:cNvSpPr>
          <p:nvPr>
            <p:ph type="body" idx="1"/>
          </p:nvPr>
        </p:nvSpPr>
        <p:spPr bwMode="auto">
          <a:xfrm>
            <a:off x="250825" y="1196975"/>
            <a:ext cx="8713788"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3924300" y="6538913"/>
            <a:ext cx="1727200" cy="3190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5724525" y="6453188"/>
            <a:ext cx="1800225" cy="4048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7667625" y="6518275"/>
            <a:ext cx="1476375"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F855735-8F9C-4E01-A9C2-604640BDAAA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78"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宋体" pitchFamily="2" charset="-122"/>
        </a:defRPr>
      </a:lvl2pPr>
      <a:lvl3pPr algn="l" rtl="0" eaLnBrk="0" fontAlgn="base" hangingPunct="0">
        <a:spcBef>
          <a:spcPct val="0"/>
        </a:spcBef>
        <a:spcAft>
          <a:spcPct val="0"/>
        </a:spcAft>
        <a:defRPr sz="3600">
          <a:solidFill>
            <a:schemeClr val="tx2"/>
          </a:solidFill>
          <a:latin typeface="Arial" charset="0"/>
          <a:ea typeface="宋体" pitchFamily="2" charset="-122"/>
        </a:defRPr>
      </a:lvl3pPr>
      <a:lvl4pPr algn="l" rtl="0" eaLnBrk="0" fontAlgn="base" hangingPunct="0">
        <a:spcBef>
          <a:spcPct val="0"/>
        </a:spcBef>
        <a:spcAft>
          <a:spcPct val="0"/>
        </a:spcAft>
        <a:defRPr sz="3600">
          <a:solidFill>
            <a:schemeClr val="tx2"/>
          </a:solidFill>
          <a:latin typeface="Arial" charset="0"/>
          <a:ea typeface="宋体" pitchFamily="2" charset="-122"/>
        </a:defRPr>
      </a:lvl4pPr>
      <a:lvl5pPr algn="l" rtl="0" eaLnBrk="0" fontAlgn="base" hangingPunct="0">
        <a:spcBef>
          <a:spcPct val="0"/>
        </a:spcBef>
        <a:spcAft>
          <a:spcPct val="0"/>
        </a:spcAft>
        <a:defRPr sz="3600">
          <a:solidFill>
            <a:schemeClr val="tx2"/>
          </a:solidFill>
          <a:latin typeface="Arial" charset="0"/>
          <a:ea typeface="宋体" pitchFamily="2" charset="-122"/>
        </a:defRPr>
      </a:lvl5pPr>
      <a:lvl6pPr marL="457200" algn="l" rtl="0" eaLnBrk="1" fontAlgn="base" hangingPunct="1">
        <a:spcBef>
          <a:spcPct val="0"/>
        </a:spcBef>
        <a:spcAft>
          <a:spcPct val="0"/>
        </a:spcAft>
        <a:defRPr sz="3600">
          <a:solidFill>
            <a:schemeClr val="tx2"/>
          </a:solidFill>
          <a:latin typeface="Arial" charset="0"/>
          <a:ea typeface="宋体" pitchFamily="2" charset="-122"/>
        </a:defRPr>
      </a:lvl6pPr>
      <a:lvl7pPr marL="914400" algn="l" rtl="0" eaLnBrk="1" fontAlgn="base" hangingPunct="1">
        <a:spcBef>
          <a:spcPct val="0"/>
        </a:spcBef>
        <a:spcAft>
          <a:spcPct val="0"/>
        </a:spcAft>
        <a:defRPr sz="3600">
          <a:solidFill>
            <a:schemeClr val="tx2"/>
          </a:solidFill>
          <a:latin typeface="Arial" charset="0"/>
          <a:ea typeface="宋体" pitchFamily="2" charset="-122"/>
        </a:defRPr>
      </a:lvl7pPr>
      <a:lvl8pPr marL="1371600" algn="l" rtl="0" eaLnBrk="1" fontAlgn="base" hangingPunct="1">
        <a:spcBef>
          <a:spcPct val="0"/>
        </a:spcBef>
        <a:spcAft>
          <a:spcPct val="0"/>
        </a:spcAft>
        <a:defRPr sz="3600">
          <a:solidFill>
            <a:schemeClr val="tx2"/>
          </a:solidFill>
          <a:latin typeface="Arial" charset="0"/>
          <a:ea typeface="宋体" pitchFamily="2" charset="-122"/>
        </a:defRPr>
      </a:lvl8pPr>
      <a:lvl9pPr marL="1828800" algn="l" rtl="0" eaLnBrk="1" fontAlgn="base" hangingPunct="1">
        <a:spcBef>
          <a:spcPct val="0"/>
        </a:spcBef>
        <a:spcAft>
          <a:spcPct val="0"/>
        </a:spcAft>
        <a:defRPr sz="36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5"/>
        </a:buBlip>
        <a:defRPr sz="2800">
          <a:solidFill>
            <a:schemeClr val="tx1"/>
          </a:solidFill>
          <a:latin typeface="+mn-lt"/>
          <a:ea typeface="+mn-ea"/>
        </a:defRPr>
      </a:lvl2pPr>
      <a:lvl3pPr marL="1143000" indent="-228600" algn="l" rtl="0" eaLnBrk="0" fontAlgn="base" hangingPunct="0">
        <a:spcBef>
          <a:spcPct val="20000"/>
        </a:spcBef>
        <a:spcAft>
          <a:spcPct val="0"/>
        </a:spcAft>
        <a:buBlip>
          <a:blip r:embed="rId16"/>
        </a:buBlip>
        <a:defRPr sz="2400">
          <a:solidFill>
            <a:schemeClr val="tx1"/>
          </a:solidFill>
          <a:latin typeface="+mn-lt"/>
          <a:ea typeface="+mn-ea"/>
        </a:defRPr>
      </a:lvl3pPr>
      <a:lvl4pPr marL="1600200" indent="-228600" algn="l" rtl="0" eaLnBrk="0" fontAlgn="base" hangingPunct="0">
        <a:spcBef>
          <a:spcPct val="20000"/>
        </a:spcBef>
        <a:spcAft>
          <a:spcPct val="0"/>
        </a:spcAft>
        <a:buBlip>
          <a:blip r:embed="rId17"/>
        </a:buBlip>
        <a:defRPr sz="2000">
          <a:solidFill>
            <a:schemeClr val="tx1"/>
          </a:solidFill>
          <a:latin typeface="+mn-lt"/>
          <a:ea typeface="+mn-ea"/>
        </a:defRPr>
      </a:lvl4pPr>
      <a:lvl5pPr marL="2057400" indent="-228600" algn="l" rtl="0" eaLnBrk="0" fontAlgn="base" hangingPunct="0">
        <a:spcBef>
          <a:spcPct val="20000"/>
        </a:spcBef>
        <a:spcAft>
          <a:spcPct val="0"/>
        </a:spcAft>
        <a:buBlip>
          <a:blip r:embed="rId17"/>
        </a:buBlip>
        <a:defRPr sz="2000">
          <a:solidFill>
            <a:schemeClr val="tx1"/>
          </a:solidFill>
          <a:latin typeface="+mn-lt"/>
          <a:ea typeface="+mn-ea"/>
        </a:defRPr>
      </a:lvl5pPr>
      <a:lvl6pPr marL="2514600" indent="-228600" algn="l" rtl="0" eaLnBrk="1" fontAlgn="base" hangingPunct="1">
        <a:spcBef>
          <a:spcPct val="20000"/>
        </a:spcBef>
        <a:spcAft>
          <a:spcPct val="0"/>
        </a:spcAft>
        <a:buBlip>
          <a:blip r:embed="rId17"/>
        </a:buBlip>
        <a:defRPr sz="2000">
          <a:solidFill>
            <a:schemeClr val="tx1"/>
          </a:solidFill>
          <a:latin typeface="+mn-lt"/>
          <a:ea typeface="+mn-ea"/>
        </a:defRPr>
      </a:lvl6pPr>
      <a:lvl7pPr marL="2971800" indent="-228600" algn="l" rtl="0" eaLnBrk="1" fontAlgn="base" hangingPunct="1">
        <a:spcBef>
          <a:spcPct val="20000"/>
        </a:spcBef>
        <a:spcAft>
          <a:spcPct val="0"/>
        </a:spcAft>
        <a:buBlip>
          <a:blip r:embed="rId17"/>
        </a:buBlip>
        <a:defRPr sz="2000">
          <a:solidFill>
            <a:schemeClr val="tx1"/>
          </a:solidFill>
          <a:latin typeface="+mn-lt"/>
          <a:ea typeface="+mn-ea"/>
        </a:defRPr>
      </a:lvl7pPr>
      <a:lvl8pPr marL="3429000" indent="-228600" algn="l" rtl="0" eaLnBrk="1" fontAlgn="base" hangingPunct="1">
        <a:spcBef>
          <a:spcPct val="20000"/>
        </a:spcBef>
        <a:spcAft>
          <a:spcPct val="0"/>
        </a:spcAft>
        <a:buBlip>
          <a:blip r:embed="rId17"/>
        </a:buBlip>
        <a:defRPr sz="2000">
          <a:solidFill>
            <a:schemeClr val="tx1"/>
          </a:solidFill>
          <a:latin typeface="+mn-lt"/>
          <a:ea typeface="+mn-ea"/>
        </a:defRPr>
      </a:lvl8pPr>
      <a:lvl9pPr marL="3886200" indent="-228600" algn="l" rtl="0" eaLnBrk="1" fontAlgn="base" hangingPunct="1">
        <a:spcBef>
          <a:spcPct val="20000"/>
        </a:spcBef>
        <a:spcAft>
          <a:spcPct val="0"/>
        </a:spcAft>
        <a:buBlip>
          <a:blip r:embed="rId17"/>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a:xfrm>
            <a:off x="2339752" y="1628800"/>
            <a:ext cx="6659562" cy="1656184"/>
          </a:xfrm>
        </p:spPr>
        <p:txBody>
          <a:bodyPr/>
          <a:lstStyle/>
          <a:p>
            <a:pPr eaLnBrk="1" hangingPunct="1"/>
            <a:r>
              <a:rPr lang="zh-CN" altLang="en-US" sz="4400" dirty="0" smtClean="0"/>
              <a:t>第</a:t>
            </a:r>
            <a:r>
              <a:rPr lang="en-US" altLang="zh-CN" sz="4400" dirty="0" smtClean="0"/>
              <a:t>1</a:t>
            </a:r>
            <a:r>
              <a:rPr lang="zh-CN" altLang="en-US" sz="4400" dirty="0" smtClean="0"/>
              <a:t>周大作业：</a:t>
            </a:r>
            <a:r>
              <a:rPr lang="en-US" altLang="zh-CN" sz="4400" dirty="0" smtClean="0"/>
              <a:t/>
            </a:r>
            <a:br>
              <a:rPr lang="en-US" altLang="zh-CN" sz="4400" dirty="0" smtClean="0"/>
            </a:br>
            <a:r>
              <a:rPr lang="zh-CN" altLang="en-US" sz="4400" dirty="0" smtClean="0"/>
              <a:t>微流控生物芯片流体模拟计算界面</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900113" y="116632"/>
            <a:ext cx="4968031" cy="792162"/>
          </a:xfrm>
        </p:spPr>
        <p:txBody>
          <a:bodyPr/>
          <a:lstStyle/>
          <a:p>
            <a:r>
              <a:rPr lang="zh-CN" altLang="en-US" dirty="0" smtClean="0"/>
              <a:t>用户界面系统基本功能要求</a:t>
            </a:r>
            <a:endParaRPr lang="en-US" altLang="zh-CN" dirty="0" smtClean="0"/>
          </a:p>
        </p:txBody>
      </p:sp>
      <p:sp>
        <p:nvSpPr>
          <p:cNvPr id="5123" name="内容占位符 2"/>
          <p:cNvSpPr>
            <a:spLocks noGrp="1"/>
          </p:cNvSpPr>
          <p:nvPr>
            <p:ph idx="1"/>
          </p:nvPr>
        </p:nvSpPr>
        <p:spPr>
          <a:xfrm>
            <a:off x="395288" y="1125538"/>
            <a:ext cx="8353176" cy="5256212"/>
          </a:xfrm>
        </p:spPr>
        <p:txBody>
          <a:bodyPr/>
          <a:lstStyle/>
          <a:p>
            <a:pPr>
              <a:spcBef>
                <a:spcPts val="1200"/>
              </a:spcBef>
              <a:spcAft>
                <a:spcPts val="1200"/>
              </a:spcAft>
            </a:pPr>
            <a:r>
              <a:rPr lang="zh-CN" altLang="en-US" sz="2400" dirty="0"/>
              <a:t>基于</a:t>
            </a:r>
            <a:r>
              <a:rPr lang="en-US" altLang="zh-CN" sz="2400" dirty="0" err="1"/>
              <a:t>QMainWindow</a:t>
            </a:r>
            <a:r>
              <a:rPr lang="zh-CN" altLang="en-US" sz="2400" dirty="0"/>
              <a:t>，带有菜单栏和工具栏；</a:t>
            </a:r>
          </a:p>
          <a:p>
            <a:pPr lvl="1"/>
            <a:r>
              <a:rPr lang="zh-CN" altLang="en-US" sz="2400" dirty="0" smtClean="0"/>
              <a:t>通过菜单栏或工具栏按钮，弹出窗口。用户通过该弹出窗口输入芯片的行</a:t>
            </a:r>
            <a:r>
              <a:rPr lang="en-US" altLang="zh-CN" sz="2400" dirty="0" smtClean="0"/>
              <a:t>/</a:t>
            </a:r>
            <a:r>
              <a:rPr lang="zh-CN" altLang="en-US" sz="2400" dirty="0" smtClean="0"/>
              <a:t>列数（行与列相等），以及芯片的两个输入管道与三个输出管道分别在第几列。</a:t>
            </a:r>
            <a:endParaRPr lang="en-US" altLang="zh-CN" sz="2400" dirty="0" smtClean="0"/>
          </a:p>
          <a:p>
            <a:pPr lvl="1"/>
            <a:r>
              <a:rPr lang="zh-CN" altLang="en-US" sz="2400" dirty="0" smtClean="0"/>
              <a:t>用户确认后，在界面中绘制芯片的初始结构。</a:t>
            </a:r>
            <a:endParaRPr lang="en-US" altLang="zh-CN" sz="2400" dirty="0" smtClean="0"/>
          </a:p>
          <a:p>
            <a:pPr lvl="1"/>
            <a:r>
              <a:rPr lang="zh-CN" altLang="en-US" sz="2400" dirty="0" smtClean="0"/>
              <a:t>初始绘制时芯片管道长度为</a:t>
            </a:r>
            <a:r>
              <a:rPr lang="en-US" altLang="zh-CN" sz="2400" dirty="0" smtClean="0"/>
              <a:t>1600um</a:t>
            </a:r>
            <a:r>
              <a:rPr lang="zh-CN" altLang="en-US" sz="2400" dirty="0" smtClean="0"/>
              <a:t>与</a:t>
            </a:r>
            <a:r>
              <a:rPr lang="zh-CN" altLang="en-US" sz="2400" dirty="0" smtClean="0"/>
              <a:t>宽度</a:t>
            </a:r>
            <a:r>
              <a:rPr lang="en-US" altLang="zh-CN" sz="2400" dirty="0" smtClean="0"/>
              <a:t>200um</a:t>
            </a:r>
            <a:r>
              <a:rPr lang="zh-CN" altLang="en-US" sz="2400" dirty="0" smtClean="0"/>
              <a:t>。</a:t>
            </a:r>
            <a:endParaRPr lang="en-US" altLang="zh-CN" sz="2400" dirty="0">
              <a:solidFill>
                <a:srgbClr val="FF0000"/>
              </a:solidFill>
            </a:endParaRPr>
          </a:p>
          <a:p>
            <a:pPr lvl="1"/>
            <a:r>
              <a:rPr lang="zh-CN" altLang="en-US" sz="2400" dirty="0" smtClean="0"/>
              <a:t>用户输入错误判定：</a:t>
            </a:r>
            <a:endParaRPr lang="en-US" altLang="zh-CN" sz="2400" dirty="0" smtClean="0"/>
          </a:p>
          <a:p>
            <a:pPr lvl="2"/>
            <a:r>
              <a:rPr lang="zh-CN" altLang="en-US" sz="2000" dirty="0" smtClean="0"/>
              <a:t>芯片的行</a:t>
            </a:r>
            <a:r>
              <a:rPr lang="en-US" altLang="zh-CN" sz="2000" dirty="0" smtClean="0"/>
              <a:t>/</a:t>
            </a:r>
            <a:r>
              <a:rPr lang="zh-CN" altLang="en-US" sz="2000" dirty="0" smtClean="0"/>
              <a:t>列数最大</a:t>
            </a:r>
            <a:r>
              <a:rPr lang="zh-CN" altLang="en-US" sz="2000" dirty="0"/>
              <a:t>为</a:t>
            </a:r>
            <a:r>
              <a:rPr lang="en-US" altLang="zh-CN" sz="2000" dirty="0"/>
              <a:t>8</a:t>
            </a:r>
            <a:r>
              <a:rPr lang="zh-CN" altLang="en-US" sz="2000" dirty="0"/>
              <a:t>，最小为</a:t>
            </a:r>
            <a:r>
              <a:rPr lang="en-US" altLang="zh-CN" sz="2000" dirty="0" smtClean="0"/>
              <a:t>5</a:t>
            </a:r>
            <a:r>
              <a:rPr lang="zh-CN" altLang="en-US" sz="2000" dirty="0" smtClean="0"/>
              <a:t>。</a:t>
            </a:r>
            <a:endParaRPr lang="en-US" altLang="zh-CN" sz="2000" dirty="0"/>
          </a:p>
          <a:p>
            <a:pPr lvl="2"/>
            <a:r>
              <a:rPr lang="zh-CN" altLang="en-US" sz="2000" dirty="0"/>
              <a:t>两个输入管道所在列必须不同，且必须在</a:t>
            </a:r>
            <a:r>
              <a:rPr lang="zh-CN" altLang="en-US" sz="2000" dirty="0" smtClean="0"/>
              <a:t>芯片范围内。</a:t>
            </a:r>
            <a:endParaRPr lang="en-US" altLang="zh-CN" sz="2000" dirty="0"/>
          </a:p>
          <a:p>
            <a:pPr lvl="2"/>
            <a:r>
              <a:rPr lang="zh-CN" altLang="en-US" sz="2000" dirty="0"/>
              <a:t>三</a:t>
            </a:r>
            <a:r>
              <a:rPr lang="zh-CN" altLang="en-US" sz="2000" dirty="0" smtClean="0"/>
              <a:t>个</a:t>
            </a:r>
            <a:r>
              <a:rPr lang="zh-CN" altLang="en-US" sz="2000" dirty="0"/>
              <a:t>输出</a:t>
            </a:r>
            <a:r>
              <a:rPr lang="zh-CN" altLang="en-US" sz="2000" dirty="0" smtClean="0"/>
              <a:t>管道</a:t>
            </a:r>
            <a:r>
              <a:rPr lang="zh-CN" altLang="en-US" sz="2000" dirty="0"/>
              <a:t>所在列必须不同，且必须在</a:t>
            </a:r>
            <a:r>
              <a:rPr lang="zh-CN" altLang="en-US" sz="2000" dirty="0" smtClean="0"/>
              <a:t>芯片范围内。</a:t>
            </a:r>
            <a:endParaRPr lang="en-US" altLang="zh-CN" sz="2000" dirty="0"/>
          </a:p>
          <a:p>
            <a:pPr lvl="2"/>
            <a:r>
              <a:rPr lang="zh-CN" altLang="en-US" sz="2000" dirty="0" smtClean="0"/>
              <a:t>用户输入错误时，需进行错误处理，可以讲</a:t>
            </a:r>
            <a:r>
              <a:rPr lang="en-US" altLang="zh-CN" sz="2000" dirty="0" smtClean="0"/>
              <a:t>ok</a:t>
            </a:r>
            <a:r>
              <a:rPr lang="zh-CN" altLang="en-US" sz="2000" dirty="0" smtClean="0"/>
              <a:t>按钮设置为灰色，也可以弹出窗口提示输入有误。</a:t>
            </a:r>
            <a:endParaRPr lang="en-US" altLang="zh-CN" sz="2000" dirty="0"/>
          </a:p>
        </p:txBody>
      </p:sp>
      <p:sp>
        <p:nvSpPr>
          <p:cNvPr id="512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67F476-E323-490F-ABCF-F6324B669A4E}" type="slidenum">
              <a:rPr lang="en-US" altLang="zh-CN"/>
              <a:pPr eaLnBrk="1" hangingPunct="1"/>
              <a:t>10</a:t>
            </a:fld>
            <a:endParaRPr lang="en-US" altLang="zh-CN"/>
          </a:p>
        </p:txBody>
      </p:sp>
    </p:spTree>
    <p:extLst>
      <p:ext uri="{BB962C8B-B14F-4D97-AF65-F5344CB8AC3E}">
        <p14:creationId xmlns:p14="http://schemas.microsoft.com/office/powerpoint/2010/main" val="40255954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a:spLocks noGrp="1"/>
          </p:cNvSpPr>
          <p:nvPr>
            <p:ph idx="1"/>
          </p:nvPr>
        </p:nvSpPr>
        <p:spPr>
          <a:xfrm>
            <a:off x="395288" y="1125538"/>
            <a:ext cx="8353176" cy="5256212"/>
          </a:xfrm>
        </p:spPr>
        <p:txBody>
          <a:bodyPr/>
          <a:lstStyle/>
          <a:p>
            <a:pPr>
              <a:spcBef>
                <a:spcPts val="1200"/>
              </a:spcBef>
              <a:spcAft>
                <a:spcPts val="1200"/>
              </a:spcAft>
            </a:pPr>
            <a:r>
              <a:rPr lang="zh-CN" altLang="en-US" sz="2400" dirty="0" smtClean="0"/>
              <a:t>基于鼠标或键盘实现芯片的修改设计；</a:t>
            </a:r>
            <a:endParaRPr lang="zh-CN" altLang="en-US" sz="2400" dirty="0"/>
          </a:p>
          <a:p>
            <a:pPr lvl="1"/>
            <a:r>
              <a:rPr lang="zh-CN" altLang="en-US" sz="2400" dirty="0" smtClean="0"/>
              <a:t>结合鼠标事件和键盘事件，设计友好的使用方式，可以对芯片网络上的管道进行添加或删除。比如，鼠标左键点击时，切换通道的存在与不存在的状态；或者，鼠标选中某个管道位置，如果该位置不存在管道，键入“插入键</a:t>
            </a:r>
            <a:r>
              <a:rPr lang="zh-CN" altLang="en-US" sz="2400" dirty="0"/>
              <a:t>”</a:t>
            </a:r>
            <a:r>
              <a:rPr lang="zh-CN" altLang="en-US" sz="2400" dirty="0" smtClean="0"/>
              <a:t>可以添加管道，如果该位置存在管道，则高亮，键入“删除键”可以删除管道。</a:t>
            </a:r>
            <a:endParaRPr lang="en-US" altLang="zh-CN" sz="2400" dirty="0" smtClean="0"/>
          </a:p>
          <a:p>
            <a:pPr marL="914400" lvl="2" indent="0">
              <a:buNone/>
            </a:pPr>
            <a:endParaRPr lang="en-US" altLang="zh-CN" sz="2000" dirty="0"/>
          </a:p>
        </p:txBody>
      </p:sp>
      <p:sp>
        <p:nvSpPr>
          <p:cNvPr id="512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67F476-E323-490F-ABCF-F6324B669A4E}" type="slidenum">
              <a:rPr lang="en-US" altLang="zh-CN"/>
              <a:pPr eaLnBrk="1" hangingPunct="1"/>
              <a:t>11</a:t>
            </a:fld>
            <a:endParaRPr lang="en-US" altLang="zh-CN"/>
          </a:p>
        </p:txBody>
      </p:sp>
      <p:sp>
        <p:nvSpPr>
          <p:cNvPr id="6" name="标题 1"/>
          <p:cNvSpPr>
            <a:spLocks noGrp="1"/>
          </p:cNvSpPr>
          <p:nvPr>
            <p:ph type="title"/>
          </p:nvPr>
        </p:nvSpPr>
        <p:spPr>
          <a:xfrm>
            <a:off x="900113" y="116632"/>
            <a:ext cx="4968031" cy="792162"/>
          </a:xfrm>
        </p:spPr>
        <p:txBody>
          <a:bodyPr/>
          <a:lstStyle/>
          <a:p>
            <a:r>
              <a:rPr lang="zh-CN" altLang="en-US" dirty="0" smtClean="0"/>
              <a:t>用户界面系统基本功能要求</a:t>
            </a:r>
            <a:endParaRPr lang="en-US" altLang="zh-CN" dirty="0" smtClean="0"/>
          </a:p>
        </p:txBody>
      </p:sp>
    </p:spTree>
    <p:extLst>
      <p:ext uri="{BB962C8B-B14F-4D97-AF65-F5344CB8AC3E}">
        <p14:creationId xmlns:p14="http://schemas.microsoft.com/office/powerpoint/2010/main" val="1369259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a:spLocks noGrp="1"/>
          </p:cNvSpPr>
          <p:nvPr>
            <p:ph idx="1"/>
          </p:nvPr>
        </p:nvSpPr>
        <p:spPr>
          <a:xfrm>
            <a:off x="395288" y="1125538"/>
            <a:ext cx="8353176" cy="5256212"/>
          </a:xfrm>
        </p:spPr>
        <p:txBody>
          <a:bodyPr/>
          <a:lstStyle/>
          <a:p>
            <a:pPr>
              <a:spcBef>
                <a:spcPts val="1200"/>
              </a:spcBef>
              <a:spcAft>
                <a:spcPts val="1200"/>
              </a:spcAft>
            </a:pPr>
            <a:r>
              <a:rPr lang="zh-CN" altLang="en-US" sz="2400" dirty="0" smtClean="0"/>
              <a:t>集成流速计算程序；</a:t>
            </a:r>
            <a:endParaRPr lang="zh-CN" altLang="en-US" sz="2400" dirty="0"/>
          </a:p>
          <a:p>
            <a:pPr lvl="1"/>
            <a:r>
              <a:rPr lang="zh-CN" altLang="en-US" sz="2400" dirty="0" smtClean="0"/>
              <a:t>阅读附件中流速计算程序的说明文件。</a:t>
            </a:r>
            <a:endParaRPr lang="en-US" altLang="zh-CN" sz="2400" dirty="0" smtClean="0"/>
          </a:p>
          <a:p>
            <a:pPr lvl="1"/>
            <a:r>
              <a:rPr lang="zh-CN" altLang="en-US" sz="2400" dirty="0" smtClean="0"/>
              <a:t>芯片结构确定后，请集成流速计算程序，求得芯片的三个输出管道的流速，并将结果显示在界面上（保留</a:t>
            </a:r>
            <a:r>
              <a:rPr lang="en-US" altLang="zh-CN" sz="2400" dirty="0" smtClean="0"/>
              <a:t>3</a:t>
            </a:r>
            <a:r>
              <a:rPr lang="zh-CN" altLang="en-US" sz="2400" dirty="0" smtClean="0"/>
              <a:t>位有效数字）。芯片两个输入端口的流速相同，左侧输入端口的液体浓度为</a:t>
            </a:r>
            <a:r>
              <a:rPr lang="en-US" altLang="zh-CN" sz="2400" dirty="0" smtClean="0"/>
              <a:t>1</a:t>
            </a:r>
            <a:r>
              <a:rPr lang="zh-CN" altLang="en-US" sz="2400" dirty="0" smtClean="0"/>
              <a:t>，右侧输入端口的液体浓度为</a:t>
            </a:r>
            <a:r>
              <a:rPr lang="en-US" altLang="zh-CN" sz="2400" dirty="0" smtClean="0"/>
              <a:t>0</a:t>
            </a:r>
            <a:r>
              <a:rPr lang="zh-CN" altLang="en-US" sz="2400" dirty="0" smtClean="0"/>
              <a:t>。</a:t>
            </a:r>
            <a:endParaRPr lang="en-US" altLang="zh-CN" sz="2400" dirty="0" smtClean="0"/>
          </a:p>
          <a:p>
            <a:pPr lvl="1"/>
            <a:r>
              <a:rPr lang="zh-CN" altLang="en-US" sz="2400" dirty="0" smtClean="0"/>
              <a:t>流速计算程序的原理见附录</a:t>
            </a:r>
            <a:r>
              <a:rPr lang="en-US" altLang="zh-CN" sz="2400" dirty="0" smtClean="0"/>
              <a:t>1</a:t>
            </a:r>
            <a:r>
              <a:rPr lang="zh-CN" altLang="en-US" sz="2400" dirty="0" smtClean="0"/>
              <a:t>。</a:t>
            </a:r>
            <a:endParaRPr lang="en-US" altLang="zh-CN" sz="2400" dirty="0" smtClean="0"/>
          </a:p>
          <a:p>
            <a:pPr lvl="1"/>
            <a:r>
              <a:rPr lang="zh-CN" altLang="en-US" sz="2400" dirty="0" smtClean="0">
                <a:solidFill>
                  <a:srgbClr val="FF0000"/>
                </a:solidFill>
              </a:rPr>
              <a:t>注意：该流速计算程序为实验室学生开发，未经许可，请勿外传。</a:t>
            </a:r>
            <a:endParaRPr lang="en-US" altLang="zh-CN" sz="2400" dirty="0" smtClean="0">
              <a:solidFill>
                <a:srgbClr val="FF0000"/>
              </a:solidFill>
            </a:endParaRPr>
          </a:p>
          <a:p>
            <a:pPr marL="914400" lvl="2" indent="0">
              <a:buNone/>
            </a:pPr>
            <a:endParaRPr lang="en-US" altLang="zh-CN" sz="2000" dirty="0"/>
          </a:p>
        </p:txBody>
      </p:sp>
      <p:sp>
        <p:nvSpPr>
          <p:cNvPr id="512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67F476-E323-490F-ABCF-F6324B669A4E}" type="slidenum">
              <a:rPr lang="en-US" altLang="zh-CN"/>
              <a:pPr eaLnBrk="1" hangingPunct="1"/>
              <a:t>12</a:t>
            </a:fld>
            <a:endParaRPr lang="en-US" altLang="zh-CN"/>
          </a:p>
        </p:txBody>
      </p:sp>
      <p:sp>
        <p:nvSpPr>
          <p:cNvPr id="5" name="标题 1"/>
          <p:cNvSpPr>
            <a:spLocks noGrp="1"/>
          </p:cNvSpPr>
          <p:nvPr>
            <p:ph type="title"/>
          </p:nvPr>
        </p:nvSpPr>
        <p:spPr>
          <a:xfrm>
            <a:off x="899592" y="116558"/>
            <a:ext cx="5040039" cy="792162"/>
          </a:xfrm>
        </p:spPr>
        <p:txBody>
          <a:bodyPr/>
          <a:lstStyle/>
          <a:p>
            <a:r>
              <a:rPr lang="zh-CN" altLang="en-US" dirty="0" smtClean="0"/>
              <a:t>用户界面系统基本功能要求</a:t>
            </a:r>
            <a:endParaRPr lang="en-US" altLang="zh-CN" dirty="0" smtClean="0"/>
          </a:p>
        </p:txBody>
      </p:sp>
    </p:spTree>
    <p:extLst>
      <p:ext uri="{BB962C8B-B14F-4D97-AF65-F5344CB8AC3E}">
        <p14:creationId xmlns:p14="http://schemas.microsoft.com/office/powerpoint/2010/main" val="3159344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smtClean="0"/>
              <a:t>加分项一</a:t>
            </a:r>
            <a:endParaRPr lang="en-US" altLang="zh-CN" dirty="0" smtClean="0"/>
          </a:p>
        </p:txBody>
      </p:sp>
      <p:sp>
        <p:nvSpPr>
          <p:cNvPr id="5123" name="内容占位符 2"/>
          <p:cNvSpPr>
            <a:spLocks noGrp="1"/>
          </p:cNvSpPr>
          <p:nvPr>
            <p:ph idx="1"/>
          </p:nvPr>
        </p:nvSpPr>
        <p:spPr>
          <a:xfrm>
            <a:off x="395288" y="1125538"/>
            <a:ext cx="8353176" cy="5256212"/>
          </a:xfrm>
        </p:spPr>
        <p:txBody>
          <a:bodyPr/>
          <a:lstStyle/>
          <a:p>
            <a:pPr>
              <a:spcBef>
                <a:spcPts val="1200"/>
              </a:spcBef>
              <a:spcAft>
                <a:spcPts val="1200"/>
              </a:spcAft>
            </a:pPr>
            <a:r>
              <a:rPr lang="zh-CN" altLang="en-US" sz="2400" dirty="0" smtClean="0"/>
              <a:t>管道宽度变化与流速计算程序修改；</a:t>
            </a:r>
            <a:endParaRPr lang="zh-CN" altLang="en-US" sz="2400" dirty="0"/>
          </a:p>
          <a:p>
            <a:pPr lvl="1"/>
            <a:r>
              <a:rPr lang="zh-CN" altLang="en-US" sz="2400" dirty="0" smtClean="0"/>
              <a:t>对于芯片中任意管道，可以修改管道的宽度，并在界面中绘制修改后的图形。如，双击管道可以弹出窗口，修改管道的宽度。</a:t>
            </a:r>
            <a:endParaRPr lang="en-US" altLang="zh-CN" sz="2400" dirty="0" smtClean="0"/>
          </a:p>
          <a:p>
            <a:pPr lvl="1"/>
            <a:r>
              <a:rPr lang="zh-CN" altLang="en-US" sz="2400" dirty="0" smtClean="0"/>
              <a:t>修改流速计算程序，使其可以计算宽度修改后的流速。</a:t>
            </a:r>
            <a:endParaRPr lang="en-US" altLang="zh-CN" sz="2400" dirty="0" smtClean="0"/>
          </a:p>
          <a:p>
            <a:pPr lvl="1"/>
            <a:r>
              <a:rPr lang="zh-CN" altLang="en-US" sz="2400" dirty="0" smtClean="0"/>
              <a:t>约束：</a:t>
            </a:r>
            <a:endParaRPr lang="en-US" altLang="zh-CN" sz="2400" dirty="0" smtClean="0"/>
          </a:p>
          <a:p>
            <a:pPr lvl="2"/>
            <a:r>
              <a:rPr lang="zh-CN" altLang="en-US" sz="2000" dirty="0" smtClean="0"/>
              <a:t>通道的最小宽度为</a:t>
            </a:r>
            <a:r>
              <a:rPr lang="en-US" altLang="zh-CN" sz="2000" dirty="0" smtClean="0"/>
              <a:t>20um</a:t>
            </a:r>
            <a:r>
              <a:rPr lang="zh-CN" altLang="en-US" sz="2000" dirty="0" smtClean="0"/>
              <a:t>，宽度值应为整数</a:t>
            </a:r>
            <a:endParaRPr lang="en-US" altLang="zh-CN" sz="2000" dirty="0" smtClean="0"/>
          </a:p>
          <a:p>
            <a:pPr lvl="2"/>
            <a:r>
              <a:rPr lang="zh-CN" altLang="en-US" sz="2000" dirty="0" smtClean="0"/>
              <a:t>对于</a:t>
            </a:r>
            <a:r>
              <a:rPr lang="zh-CN" altLang="en-US" sz="2000" dirty="0" smtClean="0"/>
              <a:t>同一行的管道，任意相邻管道之间的距离不能小于初始时管道的宽度（</a:t>
            </a:r>
            <a:r>
              <a:rPr lang="en-US" altLang="zh-CN" sz="2000" dirty="0" smtClean="0">
                <a:solidFill>
                  <a:srgbClr val="FF0000"/>
                </a:solidFill>
              </a:rPr>
              <a:t>200um</a:t>
            </a:r>
            <a:r>
              <a:rPr lang="zh-CN" altLang="en-US" sz="2000" dirty="0" smtClean="0"/>
              <a:t>）。若修改后，管道间距不符合要求，弹出提醒，并拒绝操作。</a:t>
            </a:r>
            <a:endParaRPr lang="en-US" altLang="zh-CN" sz="2000" dirty="0" smtClean="0"/>
          </a:p>
          <a:p>
            <a:pPr lvl="2"/>
            <a:r>
              <a:rPr lang="zh-CN" altLang="en-US" sz="2000" dirty="0"/>
              <a:t>对于同</a:t>
            </a:r>
            <a:r>
              <a:rPr lang="zh-CN" altLang="en-US" sz="2000" dirty="0" smtClean="0"/>
              <a:t>一列的</a:t>
            </a:r>
            <a:r>
              <a:rPr lang="zh-CN" altLang="en-US" sz="2000" dirty="0"/>
              <a:t>管道，任意相邻管道之间的距离不能小于初始时管道的宽度。若修改后，管道间距不符合要求，弹出提醒，并拒绝操作。</a:t>
            </a:r>
            <a:endParaRPr lang="en-US" altLang="zh-CN" sz="2000" dirty="0"/>
          </a:p>
          <a:p>
            <a:pPr lvl="2"/>
            <a:r>
              <a:rPr lang="zh-CN" altLang="en-US" sz="2000" dirty="0" smtClean="0"/>
              <a:t>不同行列之间的管道没有影响。</a:t>
            </a:r>
            <a:endParaRPr lang="en-US" altLang="zh-CN" sz="2000" dirty="0" smtClean="0"/>
          </a:p>
          <a:p>
            <a:pPr marL="914400" lvl="2" indent="0">
              <a:buNone/>
            </a:pPr>
            <a:endParaRPr lang="en-US" altLang="zh-CN" sz="2000" dirty="0"/>
          </a:p>
        </p:txBody>
      </p:sp>
      <p:sp>
        <p:nvSpPr>
          <p:cNvPr id="512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67F476-E323-490F-ABCF-F6324B669A4E}" type="slidenum">
              <a:rPr lang="en-US" altLang="zh-CN"/>
              <a:pPr eaLnBrk="1" hangingPunct="1"/>
              <a:t>13</a:t>
            </a:fld>
            <a:endParaRPr lang="en-US" altLang="zh-CN"/>
          </a:p>
        </p:txBody>
      </p:sp>
    </p:spTree>
    <p:extLst>
      <p:ext uri="{BB962C8B-B14F-4D97-AF65-F5344CB8AC3E}">
        <p14:creationId xmlns:p14="http://schemas.microsoft.com/office/powerpoint/2010/main" val="35123118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smtClean="0"/>
              <a:t>加分项二</a:t>
            </a:r>
            <a:endParaRPr lang="en-US" altLang="zh-CN" dirty="0" smtClean="0"/>
          </a:p>
        </p:txBody>
      </p:sp>
      <p:sp>
        <p:nvSpPr>
          <p:cNvPr id="5123" name="内容占位符 2"/>
          <p:cNvSpPr>
            <a:spLocks noGrp="1"/>
          </p:cNvSpPr>
          <p:nvPr>
            <p:ph idx="1"/>
          </p:nvPr>
        </p:nvSpPr>
        <p:spPr>
          <a:xfrm>
            <a:off x="395288" y="1125538"/>
            <a:ext cx="8353176" cy="5256212"/>
          </a:xfrm>
        </p:spPr>
        <p:txBody>
          <a:bodyPr/>
          <a:lstStyle/>
          <a:p>
            <a:pPr>
              <a:spcBef>
                <a:spcPts val="1200"/>
              </a:spcBef>
              <a:spcAft>
                <a:spcPts val="1200"/>
              </a:spcAft>
            </a:pPr>
            <a:r>
              <a:rPr lang="zh-CN" altLang="en-US" sz="2400" dirty="0" smtClean="0"/>
              <a:t>液体浓度计算程序；</a:t>
            </a:r>
            <a:endParaRPr lang="zh-CN" altLang="en-US" sz="2400" dirty="0"/>
          </a:p>
          <a:p>
            <a:pPr lvl="1"/>
            <a:r>
              <a:rPr lang="zh-CN" altLang="en-US" sz="2400" dirty="0" smtClean="0"/>
              <a:t>根据附录</a:t>
            </a:r>
            <a:r>
              <a:rPr lang="en-US" altLang="zh-CN" sz="2400" dirty="0" smtClean="0"/>
              <a:t>2</a:t>
            </a:r>
            <a:r>
              <a:rPr lang="zh-CN" altLang="en-US" sz="2400" dirty="0" smtClean="0"/>
              <a:t>中的介绍的方法，修改流速计算程序，使程序可以得到芯片的输出浓度并在界面中显示。（保留</a:t>
            </a:r>
            <a:r>
              <a:rPr lang="en-US" altLang="zh-CN" sz="2400" dirty="0" smtClean="0"/>
              <a:t>3</a:t>
            </a:r>
            <a:r>
              <a:rPr lang="zh-CN" altLang="en-US" sz="2400" dirty="0" smtClean="0"/>
              <a:t>位有效数字）</a:t>
            </a:r>
            <a:endParaRPr lang="en-US" altLang="zh-CN" sz="2400" dirty="0" smtClean="0">
              <a:solidFill>
                <a:srgbClr val="FF0000"/>
              </a:solidFill>
            </a:endParaRPr>
          </a:p>
          <a:p>
            <a:pPr lvl="1"/>
            <a:endParaRPr lang="en-US" altLang="zh-CN" sz="2400" dirty="0" smtClean="0"/>
          </a:p>
          <a:p>
            <a:pPr marL="914400" lvl="2" indent="0">
              <a:buNone/>
            </a:pPr>
            <a:endParaRPr lang="en-US" altLang="zh-CN" sz="2000" dirty="0"/>
          </a:p>
        </p:txBody>
      </p:sp>
      <p:sp>
        <p:nvSpPr>
          <p:cNvPr id="512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67F476-E323-490F-ABCF-F6324B669A4E}" type="slidenum">
              <a:rPr lang="en-US" altLang="zh-CN"/>
              <a:pPr eaLnBrk="1" hangingPunct="1"/>
              <a:t>14</a:t>
            </a:fld>
            <a:endParaRPr lang="en-US" altLang="zh-CN"/>
          </a:p>
        </p:txBody>
      </p:sp>
    </p:spTree>
    <p:extLst>
      <p:ext uri="{BB962C8B-B14F-4D97-AF65-F5344CB8AC3E}">
        <p14:creationId xmlns:p14="http://schemas.microsoft.com/office/powerpoint/2010/main" val="661701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smtClean="0"/>
              <a:t>加分项三</a:t>
            </a:r>
            <a:endParaRPr lang="en-US" altLang="zh-CN" dirty="0" smtClean="0"/>
          </a:p>
        </p:txBody>
      </p:sp>
      <p:sp>
        <p:nvSpPr>
          <p:cNvPr id="5123" name="内容占位符 2"/>
          <p:cNvSpPr>
            <a:spLocks noGrp="1"/>
          </p:cNvSpPr>
          <p:nvPr>
            <p:ph idx="1"/>
          </p:nvPr>
        </p:nvSpPr>
        <p:spPr>
          <a:xfrm>
            <a:off x="395288" y="1125538"/>
            <a:ext cx="8353176" cy="5256212"/>
          </a:xfrm>
        </p:spPr>
        <p:txBody>
          <a:bodyPr/>
          <a:lstStyle/>
          <a:p>
            <a:pPr>
              <a:spcBef>
                <a:spcPts val="1200"/>
              </a:spcBef>
              <a:spcAft>
                <a:spcPts val="1200"/>
              </a:spcAft>
            </a:pPr>
            <a:r>
              <a:rPr lang="zh-CN" altLang="en-US" sz="2400" dirty="0" smtClean="0"/>
              <a:t>微通道网络自动设计；</a:t>
            </a:r>
            <a:endParaRPr lang="zh-CN" altLang="en-US" sz="2400" dirty="0"/>
          </a:p>
          <a:p>
            <a:pPr lvl="1"/>
            <a:r>
              <a:rPr lang="zh-CN" altLang="en-US" sz="2000" dirty="0" smtClean="0"/>
              <a:t>添加流速修改功能：芯片结构确定后，使用流速计算程序可以得到芯片流速。在该芯片结构的基础上，添加功能，允许用户修改芯片的某个输出端口的输出流速数值，并自动修改适合的芯片结构，修改方式包括添加或删除通道，以及增大或缩小某个通道的宽度。</a:t>
            </a:r>
            <a:endParaRPr lang="en-US" altLang="zh-CN" sz="2000" dirty="0" smtClean="0"/>
          </a:p>
          <a:p>
            <a:pPr lvl="1"/>
            <a:r>
              <a:rPr lang="zh-CN" altLang="en-US" sz="2000" dirty="0" smtClean="0"/>
              <a:t>具体要求：设计后台的自动化修改程序，使得用户</a:t>
            </a:r>
            <a:r>
              <a:rPr lang="zh-CN" altLang="en-US" sz="2000" dirty="0"/>
              <a:t>修改芯片的输出</a:t>
            </a:r>
            <a:r>
              <a:rPr lang="zh-CN" altLang="en-US" sz="2000" dirty="0" smtClean="0"/>
              <a:t>流速（或浓度）数值后，芯片的内部结构能够自动调整，使得调整后芯片的输出端口流速（或浓度）与用户</a:t>
            </a:r>
            <a:r>
              <a:rPr lang="zh-CN" altLang="en-US" sz="2000" dirty="0"/>
              <a:t>指定</a:t>
            </a:r>
            <a:r>
              <a:rPr lang="zh-CN" altLang="en-US" sz="2000" dirty="0" smtClean="0"/>
              <a:t>的数值相同或误差极小。</a:t>
            </a:r>
            <a:endParaRPr lang="en-US" altLang="zh-CN" sz="2000" dirty="0"/>
          </a:p>
        </p:txBody>
      </p:sp>
      <p:sp>
        <p:nvSpPr>
          <p:cNvPr id="512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67F476-E323-490F-ABCF-F6324B669A4E}" type="slidenum">
              <a:rPr lang="en-US" altLang="zh-CN"/>
              <a:pPr eaLnBrk="1" hangingPunct="1"/>
              <a:t>15</a:t>
            </a:fld>
            <a:endParaRPr lang="en-US" altLang="zh-CN"/>
          </a:p>
        </p:txBody>
      </p:sp>
    </p:spTree>
    <p:extLst>
      <p:ext uri="{BB962C8B-B14F-4D97-AF65-F5344CB8AC3E}">
        <p14:creationId xmlns:p14="http://schemas.microsoft.com/office/powerpoint/2010/main" val="34659415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zh-CN" altLang="en-US" smtClean="0"/>
              <a:t>大作业功能要求</a:t>
            </a:r>
            <a:endParaRPr lang="en-US" altLang="zh-CN" smtClean="0"/>
          </a:p>
        </p:txBody>
      </p:sp>
      <p:sp>
        <p:nvSpPr>
          <p:cNvPr id="23555" name="内容占位符 2"/>
          <p:cNvSpPr>
            <a:spLocks noGrp="1"/>
          </p:cNvSpPr>
          <p:nvPr>
            <p:ph idx="1"/>
          </p:nvPr>
        </p:nvSpPr>
        <p:spPr>
          <a:xfrm>
            <a:off x="323850" y="1125538"/>
            <a:ext cx="8569325" cy="5256212"/>
          </a:xfrm>
        </p:spPr>
        <p:txBody>
          <a:bodyPr/>
          <a:lstStyle/>
          <a:p>
            <a:pPr eaLnBrk="1" hangingPunct="1">
              <a:defRPr/>
            </a:pPr>
            <a:r>
              <a:rPr lang="zh-CN" altLang="en-US" sz="2400" dirty="0" smtClean="0"/>
              <a:t>实现基于</a:t>
            </a:r>
            <a:r>
              <a:rPr lang="en-US" altLang="zh-CN" sz="2400" dirty="0" err="1" smtClean="0"/>
              <a:t>Qt</a:t>
            </a:r>
            <a:r>
              <a:rPr lang="zh-CN" altLang="en-US" sz="2400" dirty="0" smtClean="0"/>
              <a:t>的</a:t>
            </a:r>
            <a:r>
              <a:rPr lang="en-US" altLang="zh-CN" sz="2400" dirty="0"/>
              <a:t>Microfluidic Chip </a:t>
            </a:r>
            <a:r>
              <a:rPr lang="en-US" altLang="zh-CN" sz="2400" dirty="0" smtClean="0"/>
              <a:t>Simulation</a:t>
            </a:r>
            <a:r>
              <a:rPr lang="zh-CN" altLang="en-US" sz="2400" dirty="0" smtClean="0"/>
              <a:t>用户界面系统</a:t>
            </a:r>
            <a:endParaRPr lang="en-US" altLang="zh-CN" sz="2400" dirty="0" smtClean="0"/>
          </a:p>
          <a:p>
            <a:pPr lvl="1" eaLnBrk="1" hangingPunct="1">
              <a:defRPr/>
            </a:pPr>
            <a:r>
              <a:rPr lang="zh-CN" altLang="en-US" sz="2000" dirty="0" smtClean="0"/>
              <a:t>基于</a:t>
            </a:r>
            <a:r>
              <a:rPr lang="en-US" altLang="zh-CN" sz="2000" dirty="0" err="1" smtClean="0"/>
              <a:t>QMainWindow</a:t>
            </a:r>
            <a:r>
              <a:rPr lang="zh-CN" altLang="en-US" sz="2000" dirty="0" smtClean="0"/>
              <a:t>，带有菜单栏和工具栏；</a:t>
            </a:r>
            <a:endParaRPr lang="en-US" altLang="zh-CN" sz="2000" dirty="0" smtClean="0"/>
          </a:p>
          <a:p>
            <a:pPr lvl="1" eaLnBrk="1" hangingPunct="1">
              <a:defRPr/>
            </a:pPr>
            <a:r>
              <a:rPr lang="zh-CN" altLang="en-US" sz="2000" dirty="0"/>
              <a:t>基于</a:t>
            </a:r>
            <a:r>
              <a:rPr lang="zh-CN" altLang="en-US" sz="2000" dirty="0" smtClean="0"/>
              <a:t>鼠标和键盘事件实现</a:t>
            </a:r>
            <a:r>
              <a:rPr lang="zh-CN" altLang="en-US" sz="2000" dirty="0"/>
              <a:t>芯片</a:t>
            </a:r>
            <a:r>
              <a:rPr lang="zh-CN" altLang="en-US" sz="2000" dirty="0" smtClean="0"/>
              <a:t>的手工设计</a:t>
            </a:r>
            <a:r>
              <a:rPr lang="zh-CN" altLang="en-US" sz="2000" dirty="0"/>
              <a:t>；</a:t>
            </a:r>
          </a:p>
          <a:p>
            <a:pPr lvl="1" eaLnBrk="1" hangingPunct="1">
              <a:defRPr/>
            </a:pPr>
            <a:r>
              <a:rPr lang="zh-CN" altLang="en-US" sz="2000" dirty="0" smtClean="0"/>
              <a:t>集成流速计算算法。</a:t>
            </a:r>
            <a:endParaRPr lang="en-US" altLang="zh-CN" sz="2000" dirty="0" smtClean="0"/>
          </a:p>
          <a:p>
            <a:pPr eaLnBrk="1" hangingPunct="1">
              <a:defRPr/>
            </a:pPr>
            <a:r>
              <a:rPr lang="zh-CN" altLang="en-US" sz="2400" dirty="0" smtClean="0"/>
              <a:t>加分项（共</a:t>
            </a:r>
            <a:r>
              <a:rPr lang="en-US" altLang="zh-CN" sz="2400" dirty="0" smtClean="0"/>
              <a:t>5</a:t>
            </a:r>
            <a:r>
              <a:rPr lang="zh-CN" altLang="en-US" sz="2400" dirty="0" smtClean="0"/>
              <a:t>分，加分与难度系数相关）</a:t>
            </a:r>
            <a:endParaRPr lang="en-US" altLang="zh-CN" sz="2400" dirty="0" smtClean="0"/>
          </a:p>
          <a:p>
            <a:pPr lvl="1" eaLnBrk="1" hangingPunct="1">
              <a:defRPr/>
            </a:pPr>
            <a:r>
              <a:rPr lang="zh-CN" altLang="en-US" sz="2000" dirty="0"/>
              <a:t>管道宽度</a:t>
            </a:r>
            <a:r>
              <a:rPr lang="zh-CN" altLang="en-US" sz="2000" dirty="0" smtClean="0"/>
              <a:t>变化（</a:t>
            </a:r>
            <a:r>
              <a:rPr lang="zh-CN" altLang="en-US" sz="2000" dirty="0"/>
              <a:t>难度： </a:t>
            </a:r>
            <a:r>
              <a:rPr lang="zh-CN" altLang="en-US" sz="2000" dirty="0" smtClean="0"/>
              <a:t>）与</a:t>
            </a:r>
            <a:r>
              <a:rPr lang="zh-CN" altLang="en-US" sz="2000" dirty="0"/>
              <a:t>流速计算程序</a:t>
            </a:r>
            <a:r>
              <a:rPr lang="zh-CN" altLang="en-US" sz="2000" dirty="0" smtClean="0"/>
              <a:t>修改</a:t>
            </a:r>
            <a:r>
              <a:rPr lang="zh-CN" altLang="en-US" sz="2000" dirty="0"/>
              <a:t>（难度： </a:t>
            </a:r>
            <a:r>
              <a:rPr lang="zh-CN" altLang="en-US" sz="2000" dirty="0" smtClean="0"/>
              <a:t>       ） ；</a:t>
            </a:r>
            <a:endParaRPr lang="en-US" altLang="zh-CN" sz="2000" dirty="0" smtClean="0"/>
          </a:p>
          <a:p>
            <a:pPr lvl="1" eaLnBrk="1" hangingPunct="1">
              <a:defRPr/>
            </a:pPr>
            <a:r>
              <a:rPr lang="zh-CN" altLang="en-US" sz="2000" dirty="0"/>
              <a:t>浓度计算</a:t>
            </a:r>
            <a:r>
              <a:rPr lang="zh-CN" altLang="en-US" sz="2000" dirty="0" smtClean="0"/>
              <a:t>程序；</a:t>
            </a:r>
            <a:r>
              <a:rPr lang="zh-CN" altLang="en-US" sz="2000" dirty="0"/>
              <a:t>难度：</a:t>
            </a:r>
            <a:endParaRPr lang="en-US" altLang="zh-CN" sz="2000" dirty="0" smtClean="0"/>
          </a:p>
          <a:p>
            <a:pPr lvl="1" eaLnBrk="1" hangingPunct="1">
              <a:defRPr/>
            </a:pPr>
            <a:r>
              <a:rPr lang="zh-CN" altLang="en-US" sz="2000" dirty="0"/>
              <a:t>特色的扩展</a:t>
            </a:r>
            <a:r>
              <a:rPr lang="zh-CN" altLang="en-US" sz="2000" dirty="0" smtClean="0"/>
              <a:t>功能；</a:t>
            </a:r>
            <a:r>
              <a:rPr lang="zh-CN" altLang="en-US" sz="2000" dirty="0"/>
              <a:t>难度：</a:t>
            </a:r>
            <a:endParaRPr lang="en-US" altLang="zh-CN" sz="2000" dirty="0" smtClean="0"/>
          </a:p>
          <a:p>
            <a:pPr lvl="1" eaLnBrk="1" hangingPunct="1">
              <a:defRPr/>
            </a:pPr>
            <a:r>
              <a:rPr lang="zh-CN" altLang="en-US" sz="2000" dirty="0"/>
              <a:t>微通道网络自动</a:t>
            </a:r>
            <a:r>
              <a:rPr lang="zh-CN" altLang="en-US" sz="2000" dirty="0" smtClean="0"/>
              <a:t>设计：难度：</a:t>
            </a:r>
            <a:endParaRPr lang="en-US" altLang="zh-CN" sz="2000" dirty="0" smtClean="0"/>
          </a:p>
          <a:p>
            <a:pPr lvl="1" eaLnBrk="1" hangingPunct="1">
              <a:defRPr/>
            </a:pPr>
            <a:endParaRPr lang="en-US" altLang="zh-CN" sz="2000" dirty="0"/>
          </a:p>
          <a:p>
            <a:pPr lvl="1" eaLnBrk="1" hangingPunct="1">
              <a:defRPr/>
            </a:pPr>
            <a:endParaRPr lang="en-US" altLang="zh-CN" sz="2000" dirty="0" smtClean="0"/>
          </a:p>
        </p:txBody>
      </p:sp>
      <p:sp>
        <p:nvSpPr>
          <p:cNvPr id="1536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5"/>
              </a:buBlip>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95F5AB4-414D-43E8-8549-4F0B7EC0E0C8}" type="slidenum">
              <a:rPr lang="en-US" altLang="zh-CN" sz="1400"/>
              <a:pPr>
                <a:spcBef>
                  <a:spcPct val="0"/>
                </a:spcBef>
                <a:buFontTx/>
                <a:buNone/>
              </a:pPr>
              <a:t>16</a:t>
            </a:fld>
            <a:endParaRPr lang="en-US" altLang="zh-CN" sz="1400"/>
          </a:p>
        </p:txBody>
      </p:sp>
      <p:sp>
        <p:nvSpPr>
          <p:cNvPr id="2" name="五角星 1"/>
          <p:cNvSpPr/>
          <p:nvPr/>
        </p:nvSpPr>
        <p:spPr>
          <a:xfrm>
            <a:off x="4499992" y="4293096"/>
            <a:ext cx="144016" cy="144016"/>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五角星 5"/>
          <p:cNvSpPr/>
          <p:nvPr/>
        </p:nvSpPr>
        <p:spPr>
          <a:xfrm>
            <a:off x="4788024" y="4293096"/>
            <a:ext cx="144016" cy="144016"/>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五角星 6"/>
          <p:cNvSpPr/>
          <p:nvPr/>
        </p:nvSpPr>
        <p:spPr>
          <a:xfrm>
            <a:off x="5076056" y="4293096"/>
            <a:ext cx="144016" cy="144016"/>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五角星 7"/>
          <p:cNvSpPr/>
          <p:nvPr/>
        </p:nvSpPr>
        <p:spPr>
          <a:xfrm>
            <a:off x="5364088" y="4293096"/>
            <a:ext cx="144016" cy="144016"/>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五角星 8"/>
          <p:cNvSpPr/>
          <p:nvPr/>
        </p:nvSpPr>
        <p:spPr>
          <a:xfrm>
            <a:off x="5652120" y="4293096"/>
            <a:ext cx="144016" cy="144016"/>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 name="五角星 9"/>
          <p:cNvSpPr/>
          <p:nvPr/>
        </p:nvSpPr>
        <p:spPr>
          <a:xfrm>
            <a:off x="3940304" y="3933056"/>
            <a:ext cx="144016" cy="144016"/>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五角星 10"/>
          <p:cNvSpPr/>
          <p:nvPr/>
        </p:nvSpPr>
        <p:spPr>
          <a:xfrm>
            <a:off x="3940304" y="3573016"/>
            <a:ext cx="144016" cy="144016"/>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 name="五角星 11"/>
          <p:cNvSpPr/>
          <p:nvPr/>
        </p:nvSpPr>
        <p:spPr>
          <a:xfrm>
            <a:off x="7308304" y="3212976"/>
            <a:ext cx="144016" cy="144016"/>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五角星 14"/>
          <p:cNvSpPr/>
          <p:nvPr/>
        </p:nvSpPr>
        <p:spPr>
          <a:xfrm>
            <a:off x="3635896" y="3212976"/>
            <a:ext cx="144016" cy="144016"/>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五角星 15"/>
          <p:cNvSpPr/>
          <p:nvPr/>
        </p:nvSpPr>
        <p:spPr>
          <a:xfrm>
            <a:off x="7628164" y="3212976"/>
            <a:ext cx="144016" cy="144016"/>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 name="五角星 16"/>
          <p:cNvSpPr/>
          <p:nvPr/>
        </p:nvSpPr>
        <p:spPr>
          <a:xfrm>
            <a:off x="4211960" y="3573016"/>
            <a:ext cx="144016" cy="144016"/>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66936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pPr eaLnBrk="1" hangingPunct="1"/>
            <a:r>
              <a:rPr lang="zh-CN" altLang="en-US" smtClean="0"/>
              <a:t>评分考核指标</a:t>
            </a:r>
          </a:p>
        </p:txBody>
      </p:sp>
      <p:sp>
        <p:nvSpPr>
          <p:cNvPr id="25603" name="内容占位符 2"/>
          <p:cNvSpPr>
            <a:spLocks noGrp="1"/>
          </p:cNvSpPr>
          <p:nvPr>
            <p:ph idx="1"/>
          </p:nvPr>
        </p:nvSpPr>
        <p:spPr>
          <a:xfrm>
            <a:off x="611188" y="1125538"/>
            <a:ext cx="7993062" cy="5256212"/>
          </a:xfrm>
        </p:spPr>
        <p:txBody>
          <a:bodyPr/>
          <a:lstStyle/>
          <a:p>
            <a:pPr eaLnBrk="1" hangingPunct="1"/>
            <a:r>
              <a:rPr lang="zh-CN" altLang="en-US" dirty="0" smtClean="0"/>
              <a:t>要求</a:t>
            </a:r>
            <a:endParaRPr lang="en-US" altLang="zh-CN" dirty="0" smtClean="0"/>
          </a:p>
          <a:p>
            <a:pPr lvl="1" eaLnBrk="1" hangingPunct="1"/>
            <a:r>
              <a:rPr lang="zh-CN" altLang="en-US" dirty="0" smtClean="0"/>
              <a:t>完成图形界面要求的基本功能</a:t>
            </a:r>
            <a:endParaRPr lang="en-US" altLang="zh-CN" dirty="0" smtClean="0"/>
          </a:p>
          <a:p>
            <a:pPr lvl="1" eaLnBrk="1" hangingPunct="1"/>
            <a:r>
              <a:rPr lang="zh-CN" altLang="en-US" dirty="0" smtClean="0"/>
              <a:t>详细设计文档（</a:t>
            </a:r>
            <a:r>
              <a:rPr lang="en-US" altLang="zh-CN" dirty="0" smtClean="0"/>
              <a:t>doc</a:t>
            </a:r>
            <a:r>
              <a:rPr lang="zh-CN" altLang="en-US" dirty="0" smtClean="0"/>
              <a:t>）</a:t>
            </a:r>
            <a:endParaRPr lang="en-US" altLang="zh-CN" dirty="0" smtClean="0"/>
          </a:p>
          <a:p>
            <a:pPr eaLnBrk="1" hangingPunct="1"/>
            <a:r>
              <a:rPr lang="zh-CN" altLang="en-US" dirty="0" smtClean="0"/>
              <a:t>加分</a:t>
            </a:r>
            <a:endParaRPr lang="en-US" altLang="zh-CN" dirty="0" smtClean="0"/>
          </a:p>
          <a:p>
            <a:pPr lvl="1" eaLnBrk="1" hangingPunct="1"/>
            <a:r>
              <a:rPr lang="zh-CN" altLang="en-US" dirty="0" smtClean="0"/>
              <a:t>实现加分项中指定的功能或其他有特色的扩展功能</a:t>
            </a:r>
            <a:endParaRPr lang="en-US" altLang="zh-CN" dirty="0" smtClean="0"/>
          </a:p>
          <a:p>
            <a:pPr lvl="1" eaLnBrk="1" hangingPunct="1"/>
            <a:r>
              <a:rPr lang="zh-CN" altLang="en-US" dirty="0" smtClean="0"/>
              <a:t>完成的加分项难度越大，给予加分更多。</a:t>
            </a:r>
            <a:endParaRPr lang="en-US" altLang="zh-CN" dirty="0" smtClean="0"/>
          </a:p>
        </p:txBody>
      </p:sp>
      <p:sp>
        <p:nvSpPr>
          <p:cNvPr id="2560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A0B0D6D-CDA9-4D4B-948E-AF59692AA4AB}" type="slidenum">
              <a:rPr lang="en-US" altLang="zh-CN"/>
              <a:pPr eaLnBrk="1" hangingPunct="1"/>
              <a:t>17</a:t>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常见问题提示</a:t>
            </a:r>
            <a:endParaRPr lang="en-US" altLang="zh-CN" smtClean="0"/>
          </a:p>
        </p:txBody>
      </p:sp>
      <p:sp>
        <p:nvSpPr>
          <p:cNvPr id="26627" name="内容占位符 2"/>
          <p:cNvSpPr>
            <a:spLocks noGrp="1"/>
          </p:cNvSpPr>
          <p:nvPr>
            <p:ph idx="1"/>
          </p:nvPr>
        </p:nvSpPr>
        <p:spPr>
          <a:xfrm>
            <a:off x="395288" y="1125538"/>
            <a:ext cx="8497887" cy="5256212"/>
          </a:xfrm>
        </p:spPr>
        <p:txBody>
          <a:bodyPr/>
          <a:lstStyle/>
          <a:p>
            <a:pPr>
              <a:spcBef>
                <a:spcPts val="600"/>
              </a:spcBef>
              <a:spcAft>
                <a:spcPts val="600"/>
              </a:spcAft>
            </a:pPr>
            <a:r>
              <a:rPr lang="en-US" altLang="zh-CN" sz="2400" dirty="0" err="1" smtClean="0">
                <a:solidFill>
                  <a:srgbClr val="FF0000"/>
                </a:solidFill>
              </a:rPr>
              <a:t>qt</a:t>
            </a:r>
            <a:r>
              <a:rPr lang="zh-CN" altLang="en-US" sz="2400" dirty="0" smtClean="0">
                <a:solidFill>
                  <a:srgbClr val="FF0000"/>
                </a:solidFill>
              </a:rPr>
              <a:t>工程所在文件夹不要用中文路径和文件名</a:t>
            </a:r>
            <a:endParaRPr lang="en-US" altLang="zh-CN" sz="2400" dirty="0" smtClean="0">
              <a:solidFill>
                <a:srgbClr val="FF0000"/>
              </a:solidFill>
            </a:endParaRPr>
          </a:p>
          <a:p>
            <a:pPr>
              <a:spcBef>
                <a:spcPts val="600"/>
              </a:spcBef>
              <a:spcAft>
                <a:spcPts val="600"/>
              </a:spcAft>
            </a:pPr>
            <a:r>
              <a:rPr lang="zh-CN" altLang="en-US" sz="2400" dirty="0" smtClean="0"/>
              <a:t>缺省情况下，</a:t>
            </a:r>
            <a:r>
              <a:rPr lang="en-US" altLang="zh-CN" sz="2400" dirty="0" err="1" smtClean="0"/>
              <a:t>ui</a:t>
            </a:r>
            <a:r>
              <a:rPr lang="zh-CN" altLang="en-US" sz="2400" dirty="0" smtClean="0"/>
              <a:t>文件编译后所得文件（如</a:t>
            </a:r>
            <a:r>
              <a:rPr lang="en-US" altLang="zh-CN" sz="2400" dirty="0" err="1" smtClean="0"/>
              <a:t>ui_mainwindow.h</a:t>
            </a:r>
            <a:r>
              <a:rPr lang="zh-CN" altLang="en-US" sz="2400" dirty="0" smtClean="0"/>
              <a:t>）位于</a:t>
            </a:r>
            <a:r>
              <a:rPr lang="en-US" altLang="zh-CN" sz="2400" dirty="0" smtClean="0"/>
              <a:t>build</a:t>
            </a:r>
            <a:r>
              <a:rPr lang="zh-CN" altLang="en-US" sz="2400" dirty="0" smtClean="0"/>
              <a:t>文件夹中</a:t>
            </a:r>
            <a:endParaRPr lang="en-US" altLang="zh-CN" sz="2400" dirty="0" smtClean="0"/>
          </a:p>
          <a:p>
            <a:pPr>
              <a:spcBef>
                <a:spcPts val="600"/>
              </a:spcBef>
              <a:spcAft>
                <a:spcPts val="600"/>
              </a:spcAft>
            </a:pPr>
            <a:r>
              <a:rPr lang="zh-CN" altLang="en-US" sz="2400" dirty="0" smtClean="0"/>
              <a:t>连续的</a:t>
            </a:r>
            <a:r>
              <a:rPr lang="en-US" altLang="zh-CN" sz="2400" dirty="0" smtClean="0"/>
              <a:t>update</a:t>
            </a:r>
            <a:r>
              <a:rPr lang="zh-CN" altLang="en-US" sz="2400" dirty="0" smtClean="0"/>
              <a:t>函数调用可能被合并，而无法实时改变显示结果，此时应该用</a:t>
            </a:r>
            <a:r>
              <a:rPr lang="en-US" altLang="zh-CN" sz="2400" dirty="0" smtClean="0"/>
              <a:t>repaint</a:t>
            </a:r>
            <a:r>
              <a:rPr lang="zh-CN" altLang="en-US" sz="2400" dirty="0" smtClean="0"/>
              <a:t>函数</a:t>
            </a:r>
            <a:endParaRPr lang="en-US" altLang="zh-CN" sz="2400" dirty="0" smtClean="0"/>
          </a:p>
        </p:txBody>
      </p:sp>
      <p:sp>
        <p:nvSpPr>
          <p:cNvPr id="2662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AA44654-696E-4E47-AF6E-9C50F0C8A71A}" type="slidenum">
              <a:rPr lang="en-US" altLang="zh-CN"/>
              <a:pPr eaLnBrk="1" hangingPunct="1"/>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123728" y="2996952"/>
            <a:ext cx="5327650" cy="792162"/>
          </a:xfrm>
        </p:spPr>
        <p:txBody>
          <a:bodyPr/>
          <a:lstStyle/>
          <a:p>
            <a:r>
              <a:rPr lang="zh-CN" altLang="en-US" dirty="0" smtClean="0"/>
              <a:t>附录一：流速模拟原理</a:t>
            </a:r>
            <a:endParaRPr lang="en-US" altLang="zh-CN" dirty="0" smtClean="0"/>
          </a:p>
        </p:txBody>
      </p:sp>
      <p:sp>
        <p:nvSpPr>
          <p:cNvPr id="512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67F476-E323-490F-ABCF-F6324B669A4E}" type="slidenum">
              <a:rPr lang="en-US" altLang="zh-CN"/>
              <a:pPr eaLnBrk="1" hangingPunct="1"/>
              <a:t>19</a:t>
            </a:fld>
            <a:endParaRPr lang="en-US" altLang="zh-CN"/>
          </a:p>
        </p:txBody>
      </p:sp>
    </p:spTree>
    <p:extLst>
      <p:ext uri="{BB962C8B-B14F-4D97-AF65-F5344CB8AC3E}">
        <p14:creationId xmlns:p14="http://schemas.microsoft.com/office/powerpoint/2010/main" val="3874075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3131840" y="2852936"/>
            <a:ext cx="5327650" cy="792162"/>
          </a:xfrm>
        </p:spPr>
        <p:txBody>
          <a:bodyPr/>
          <a:lstStyle/>
          <a:p>
            <a:r>
              <a:rPr lang="zh-CN" altLang="en-US" dirty="0" smtClean="0"/>
              <a:t>问题背景</a:t>
            </a:r>
            <a:endParaRPr lang="en-US" altLang="zh-CN" dirty="0" smtClean="0"/>
          </a:p>
        </p:txBody>
      </p:sp>
      <p:sp>
        <p:nvSpPr>
          <p:cNvPr id="512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67F476-E323-490F-ABCF-F6324B669A4E}" type="slidenum">
              <a:rPr lang="en-US" altLang="zh-CN"/>
              <a:pPr eaLnBrk="1" hangingPunct="1"/>
              <a:t>2</a:t>
            </a:fld>
            <a:endParaRPr lang="en-US" altLang="zh-CN"/>
          </a:p>
        </p:txBody>
      </p:sp>
    </p:spTree>
    <p:extLst>
      <p:ext uri="{BB962C8B-B14F-4D97-AF65-F5344CB8AC3E}">
        <p14:creationId xmlns:p14="http://schemas.microsoft.com/office/powerpoint/2010/main" val="41669820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395288" y="1125538"/>
            <a:ext cx="8785225" cy="5256212"/>
          </a:xfrm>
        </p:spPr>
        <p:txBody>
          <a:bodyPr/>
          <a:lstStyle/>
          <a:p>
            <a:pPr>
              <a:defRPr/>
            </a:pPr>
            <a:r>
              <a:rPr lang="zh-CN" altLang="en-US" sz="2800" dirty="0"/>
              <a:t>芯片流体问题类比为电路问题：</a:t>
            </a:r>
          </a:p>
          <a:p>
            <a:pPr lvl="1">
              <a:defRPr/>
            </a:pPr>
            <a:r>
              <a:rPr lang="zh-CN" altLang="en-US" sz="2400" dirty="0"/>
              <a:t>管道类比为电阻，电阻大小与管道的长度成正比。</a:t>
            </a:r>
          </a:p>
          <a:p>
            <a:pPr lvl="1">
              <a:defRPr/>
            </a:pPr>
            <a:r>
              <a:rPr lang="zh-CN" altLang="en-US" sz="2400" dirty="0"/>
              <a:t>管道中液体的流速类比为电流。</a:t>
            </a:r>
          </a:p>
          <a:p>
            <a:pPr lvl="1">
              <a:defRPr/>
            </a:pPr>
            <a:r>
              <a:rPr lang="zh-CN" altLang="en-US" sz="2400" dirty="0"/>
              <a:t>恒定流速的输入类比为恒流源。</a:t>
            </a:r>
          </a:p>
          <a:p>
            <a:pPr lvl="1">
              <a:defRPr/>
            </a:pPr>
            <a:r>
              <a:rPr lang="zh-CN" altLang="en-US" sz="2400" dirty="0"/>
              <a:t>由于输出端口与外界相通，可以类比到电压相同。</a:t>
            </a:r>
          </a:p>
        </p:txBody>
      </p:sp>
      <p:sp>
        <p:nvSpPr>
          <p:cNvPr id="717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5"/>
              </a:buBlip>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20CFFB6-B2FC-442C-A74A-B2ACF16AFDAA}" type="slidenum">
              <a:rPr lang="en-US" altLang="zh-CN" sz="1400"/>
              <a:pPr>
                <a:spcBef>
                  <a:spcPct val="0"/>
                </a:spcBef>
                <a:buFontTx/>
                <a:buNone/>
              </a:pPr>
              <a:t>20</a:t>
            </a:fld>
            <a:endParaRPr lang="en-US" altLang="zh-CN" sz="1400"/>
          </a:p>
        </p:txBody>
      </p:sp>
      <p:pic>
        <p:nvPicPr>
          <p:cNvPr id="7173" name="图片 4" descr="C:\Users\123\AppData\Local\Microsoft\Windows\INetCache\Content.Word\微信图片_20180524161719.png"/>
          <p:cNvPicPr>
            <a:picLocks noChangeAspect="1" noChangeArrowheads="1"/>
          </p:cNvPicPr>
          <p:nvPr/>
        </p:nvPicPr>
        <p:blipFill>
          <a:blip r:embed="rId6">
            <a:extLst>
              <a:ext uri="{28A0092B-C50C-407E-A947-70E740481C1C}">
                <a14:useLocalDpi xmlns:a14="http://schemas.microsoft.com/office/drawing/2010/main" val="0"/>
              </a:ext>
            </a:extLst>
          </a:blip>
          <a:srcRect t="2789"/>
          <a:stretch>
            <a:fillRect/>
          </a:stretch>
        </p:blipFill>
        <p:spPr bwMode="auto">
          <a:xfrm>
            <a:off x="755576" y="3789040"/>
            <a:ext cx="3748087"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图片 5" descr="C:\Users\123\AppData\Local\Microsoft\Windows\INetCache\Content.Word\微信图片_2018052416165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00220" y="3775545"/>
            <a:ext cx="3725863"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41795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71" name="内容占位符 2"/>
              <p:cNvSpPr>
                <a:spLocks noGrp="1"/>
              </p:cNvSpPr>
              <p:nvPr>
                <p:ph idx="1"/>
              </p:nvPr>
            </p:nvSpPr>
            <p:spPr>
              <a:xfrm>
                <a:off x="395288" y="1125538"/>
                <a:ext cx="8785225" cy="5256212"/>
              </a:xfrm>
            </p:spPr>
            <p:txBody>
              <a:bodyPr/>
              <a:lstStyle/>
              <a:p>
                <a:pPr>
                  <a:lnSpc>
                    <a:spcPct val="200000"/>
                  </a:lnSpc>
                </a:pPr>
                <a:r>
                  <a:rPr lang="zh-CN" altLang="en-US" sz="2400" dirty="0">
                    <a:solidFill>
                      <a:schemeClr val="bg2">
                        <a:lumMod val="50000"/>
                      </a:schemeClr>
                    </a:solidFill>
                    <a:latin typeface="+mn-ea"/>
                  </a:rPr>
                  <a:t>根据基尔霍夫电路定律</a:t>
                </a:r>
                <a:r>
                  <a:rPr lang="en-US" altLang="zh-CN" sz="2400" dirty="0">
                    <a:solidFill>
                      <a:schemeClr val="bg2">
                        <a:lumMod val="50000"/>
                      </a:schemeClr>
                    </a:solidFill>
                    <a:latin typeface="+mn-ea"/>
                  </a:rPr>
                  <a:t>:</a:t>
                </a:r>
              </a:p>
              <a:p>
                <a:pPr lvl="1" algn="ctr">
                  <a:lnSpc>
                    <a:spcPct val="200000"/>
                  </a:lnSpc>
                </a:pPr>
                <a:r>
                  <a:rPr lang="zh-CN" altLang="en-US" sz="2000" dirty="0">
                    <a:solidFill>
                      <a:schemeClr val="bg2">
                        <a:lumMod val="50000"/>
                      </a:schemeClr>
                    </a:solidFill>
                    <a:latin typeface="+mn-ea"/>
                  </a:rPr>
                  <a:t>所有进入某节点的电流的总和等于所有离开这节点的电流的总和。</a:t>
                </a:r>
                <a:endParaRPr lang="en-US" altLang="zh-CN" sz="2000" dirty="0">
                  <a:solidFill>
                    <a:schemeClr val="bg2">
                      <a:lumMod val="50000"/>
                    </a:schemeClr>
                  </a:solidFill>
                  <a:latin typeface="+mn-ea"/>
                </a:endParaRPr>
              </a:p>
              <a:p>
                <a:pPr lvl="0">
                  <a:lnSpc>
                    <a:spcPct val="150000"/>
                  </a:lnSpc>
                  <a:spcBef>
                    <a:spcPct val="0"/>
                  </a:spcBef>
                  <a:buFont typeface="Arial" panose="020B0604020202020204" pitchFamily="34" charset="0"/>
                  <a:buChar char="•"/>
                </a:pPr>
                <a:r>
                  <a:rPr lang="zh-CN" altLang="en-US" sz="2400" dirty="0">
                    <a:solidFill>
                      <a:schemeClr val="bg2">
                        <a:lumMod val="50000"/>
                      </a:schemeClr>
                    </a:solidFill>
                    <a:latin typeface="+mn-ea"/>
                  </a:rPr>
                  <a:t>对芯片的</a:t>
                </a:r>
                <a14:m>
                  <m:oMath xmlns:m="http://schemas.openxmlformats.org/officeDocument/2006/math">
                    <m:r>
                      <a:rPr lang="zh-CN" altLang="en-US" sz="2400" b="1" i="1" dirty="0">
                        <a:solidFill>
                          <a:schemeClr val="bg2">
                            <a:lumMod val="50000"/>
                          </a:schemeClr>
                        </a:solidFill>
                        <a:latin typeface="Cambria Math" panose="02040503050406030204" pitchFamily="18" charset="0"/>
                      </a:rPr>
                      <m:t>任意节点</m:t>
                    </m:r>
                    <m:sSub>
                      <m:sSubPr>
                        <m:ctrlPr>
                          <a:rPr lang="en-US" altLang="zh-CN" sz="2400" i="1">
                            <a:solidFill>
                              <a:schemeClr val="bg2">
                                <a:lumMod val="50000"/>
                              </a:schemeClr>
                            </a:solidFill>
                            <a:latin typeface="Cambria Math" panose="02040503050406030204" pitchFamily="18" charset="0"/>
                          </a:rPr>
                        </m:ctrlPr>
                      </m:sSubPr>
                      <m:e>
                        <m:r>
                          <a:rPr lang="en-US" altLang="zh-CN" sz="2400" b="1" i="1">
                            <a:solidFill>
                              <a:schemeClr val="bg2">
                                <a:lumMod val="50000"/>
                              </a:schemeClr>
                            </a:solidFill>
                            <a:latin typeface="Cambria Math" panose="02040503050406030204" pitchFamily="18" charset="0"/>
                          </a:rPr>
                          <m:t>𝒑</m:t>
                        </m:r>
                      </m:e>
                      <m:sub>
                        <m:r>
                          <a:rPr lang="en-US" altLang="zh-CN" sz="2400" b="1" i="1">
                            <a:solidFill>
                              <a:schemeClr val="bg2">
                                <a:lumMod val="50000"/>
                              </a:schemeClr>
                            </a:solidFill>
                            <a:latin typeface="Cambria Math" panose="02040503050406030204" pitchFamily="18" charset="0"/>
                          </a:rPr>
                          <m:t>𝒊</m:t>
                        </m:r>
                      </m:sub>
                    </m:sSub>
                    <m:r>
                      <a:rPr lang="en-US" altLang="zh-CN" sz="2400" b="1">
                        <a:solidFill>
                          <a:schemeClr val="bg2">
                            <a:lumMod val="50000"/>
                          </a:schemeClr>
                        </a:solidFill>
                        <a:latin typeface="Cambria Math" panose="02040503050406030204" pitchFamily="18" charset="0"/>
                      </a:rPr>
                      <m:t>:  </m:t>
                    </m:r>
                  </m:oMath>
                </a14:m>
                <a:endParaRPr lang="en-US" altLang="zh-CN" sz="2400" dirty="0">
                  <a:solidFill>
                    <a:schemeClr val="bg2">
                      <a:lumMod val="50000"/>
                    </a:schemeClr>
                  </a:solidFill>
                  <a:latin typeface="+mn-ea"/>
                </a:endParaRPr>
              </a:p>
              <a:p>
                <a:pPr lvl="0">
                  <a:lnSpc>
                    <a:spcPct val="150000"/>
                  </a:lnSpc>
                  <a:spcBef>
                    <a:spcPct val="0"/>
                  </a:spcBef>
                </a:pPr>
                <a14:m>
                  <m:oMath xmlns:m="http://schemas.openxmlformats.org/officeDocument/2006/math">
                    <m:r>
                      <a:rPr lang="en-US" altLang="zh-CN" sz="2000" b="1">
                        <a:solidFill>
                          <a:schemeClr val="bg2">
                            <a:lumMod val="50000"/>
                          </a:schemeClr>
                        </a:solidFill>
                        <a:latin typeface="Cambria Math" panose="02040503050406030204" pitchFamily="18" charset="0"/>
                      </a:rPr>
                      <m:t> </m:t>
                    </m:r>
                    <m:nary>
                      <m:naryPr>
                        <m:chr m:val="∑"/>
                        <m:limLoc m:val="subSup"/>
                        <m:supHide m:val="on"/>
                        <m:ctrlPr>
                          <a:rPr lang="en-US" altLang="zh-CN" sz="2000" i="1">
                            <a:solidFill>
                              <a:schemeClr val="bg2">
                                <a:lumMod val="50000"/>
                              </a:schemeClr>
                            </a:solidFill>
                            <a:latin typeface="Cambria Math" panose="02040503050406030204" pitchFamily="18" charset="0"/>
                          </a:rPr>
                        </m:ctrlPr>
                      </m:naryPr>
                      <m:sub>
                        <m:r>
                          <m:rPr>
                            <m:brk m:alnAt="7"/>
                          </m:rPr>
                          <a:rPr lang="en-US" altLang="zh-CN" sz="2000" b="1" i="1">
                            <a:solidFill>
                              <a:schemeClr val="bg2">
                                <a:lumMod val="50000"/>
                              </a:schemeClr>
                            </a:solidFill>
                            <a:latin typeface="Cambria Math" panose="02040503050406030204" pitchFamily="18" charset="0"/>
                          </a:rPr>
                          <m:t>𝒋</m:t>
                        </m:r>
                        <m:r>
                          <a:rPr lang="en-US" altLang="zh-CN" sz="2000" b="1">
                            <a:solidFill>
                              <a:schemeClr val="bg2">
                                <a:lumMod val="50000"/>
                              </a:schemeClr>
                            </a:solidFill>
                            <a:latin typeface="Cambria Math" panose="02040503050406030204" pitchFamily="18" charset="0"/>
                          </a:rPr>
                          <m:t>∈</m:t>
                        </m:r>
                        <m:sSub>
                          <m:sSubPr>
                            <m:ctrlPr>
                              <a:rPr lang="en-US" altLang="zh-CN" sz="2000" i="1">
                                <a:solidFill>
                                  <a:schemeClr val="bg2">
                                    <a:lumMod val="50000"/>
                                  </a:schemeClr>
                                </a:solidFill>
                                <a:latin typeface="Cambria Math" panose="02040503050406030204" pitchFamily="18" charset="0"/>
                              </a:rPr>
                            </m:ctrlPr>
                          </m:sSubPr>
                          <m:e>
                            <m:r>
                              <a:rPr lang="en-US" altLang="zh-CN" sz="2000" b="1" i="1">
                                <a:solidFill>
                                  <a:schemeClr val="bg2">
                                    <a:lumMod val="50000"/>
                                  </a:schemeClr>
                                </a:solidFill>
                                <a:latin typeface="Cambria Math" panose="02040503050406030204" pitchFamily="18" charset="0"/>
                              </a:rPr>
                              <m:t>𝑺𝒆𝒕</m:t>
                            </m:r>
                          </m:e>
                          <m:sub>
                            <m:r>
                              <a:rPr lang="en-US" altLang="zh-CN" sz="2000" b="1" i="1">
                                <a:solidFill>
                                  <a:schemeClr val="bg2">
                                    <a:lumMod val="50000"/>
                                  </a:schemeClr>
                                </a:solidFill>
                                <a:latin typeface="Cambria Math" panose="02040503050406030204" pitchFamily="18" charset="0"/>
                              </a:rPr>
                              <m:t>𝒊</m:t>
                            </m:r>
                          </m:sub>
                        </m:sSub>
                      </m:sub>
                      <m:sup/>
                      <m:e>
                        <m:sSub>
                          <m:sSubPr>
                            <m:ctrlPr>
                              <a:rPr lang="en-US" altLang="zh-CN" sz="2000" i="1">
                                <a:solidFill>
                                  <a:schemeClr val="bg2">
                                    <a:lumMod val="50000"/>
                                  </a:schemeClr>
                                </a:solidFill>
                                <a:latin typeface="Cambria Math" panose="02040503050406030204" pitchFamily="18" charset="0"/>
                              </a:rPr>
                            </m:ctrlPr>
                          </m:sSubPr>
                          <m:e>
                            <m:r>
                              <a:rPr lang="en-US" altLang="zh-CN" sz="2000" b="1" i="1">
                                <a:solidFill>
                                  <a:schemeClr val="bg2">
                                    <a:lumMod val="50000"/>
                                  </a:schemeClr>
                                </a:solidFill>
                                <a:latin typeface="Cambria Math" panose="02040503050406030204" pitchFamily="18" charset="0"/>
                              </a:rPr>
                              <m:t>𝒗</m:t>
                            </m:r>
                          </m:e>
                          <m:sub>
                            <m:r>
                              <a:rPr lang="en-US" altLang="zh-CN" sz="2000" b="1" i="1">
                                <a:solidFill>
                                  <a:schemeClr val="bg2">
                                    <a:lumMod val="50000"/>
                                  </a:schemeClr>
                                </a:solidFill>
                                <a:latin typeface="Cambria Math" panose="02040503050406030204" pitchFamily="18" charset="0"/>
                              </a:rPr>
                              <m:t>𝒋</m:t>
                            </m:r>
                          </m:sub>
                        </m:sSub>
                      </m:e>
                    </m:nary>
                    <m:r>
                      <a:rPr lang="en-US" altLang="zh-CN" sz="2000" b="1">
                        <a:solidFill>
                          <a:schemeClr val="bg2">
                            <a:lumMod val="50000"/>
                          </a:schemeClr>
                        </a:solidFill>
                        <a:latin typeface="Cambria Math" panose="02040503050406030204" pitchFamily="18" charset="0"/>
                      </a:rPr>
                      <m:t>=</m:t>
                    </m:r>
                    <m:r>
                      <a:rPr lang="en-US" altLang="zh-CN" sz="2000" b="1" i="1">
                        <a:solidFill>
                          <a:schemeClr val="bg2">
                            <a:lumMod val="50000"/>
                          </a:schemeClr>
                        </a:solidFill>
                        <a:latin typeface="Cambria Math" panose="02040503050406030204" pitchFamily="18" charset="0"/>
                      </a:rPr>
                      <m:t>𝟎</m:t>
                    </m:r>
                  </m:oMath>
                </a14:m>
                <a:endParaRPr lang="en-US" altLang="zh-CN" sz="2000" dirty="0">
                  <a:solidFill>
                    <a:schemeClr val="bg2">
                      <a:lumMod val="50000"/>
                    </a:schemeClr>
                  </a:solidFill>
                  <a:latin typeface="+mn-ea"/>
                </a:endParaRPr>
              </a:p>
              <a:p>
                <a:pPr lvl="0">
                  <a:lnSpc>
                    <a:spcPct val="150000"/>
                  </a:lnSpc>
                  <a:spcBef>
                    <a:spcPct val="0"/>
                  </a:spcBef>
                  <a:buFont typeface="Arial" panose="020B0604020202020204" pitchFamily="34" charset="0"/>
                  <a:buChar char="•"/>
                </a:pPr>
                <a14:m>
                  <m:oMath xmlns:m="http://schemas.openxmlformats.org/officeDocument/2006/math">
                    <m:sSub>
                      <m:sSubPr>
                        <m:ctrlPr>
                          <a:rPr lang="en-US" altLang="zh-CN" sz="2400" i="1">
                            <a:solidFill>
                              <a:schemeClr val="bg2">
                                <a:lumMod val="50000"/>
                              </a:schemeClr>
                            </a:solidFill>
                            <a:latin typeface="Cambria Math" panose="02040503050406030204" pitchFamily="18" charset="0"/>
                          </a:rPr>
                        </m:ctrlPr>
                      </m:sSubPr>
                      <m:e>
                        <m:sSub>
                          <m:sSubPr>
                            <m:ctrlPr>
                              <a:rPr lang="en-US" altLang="zh-CN" sz="2400" i="1">
                                <a:solidFill>
                                  <a:schemeClr val="bg2">
                                    <a:lumMod val="50000"/>
                                  </a:schemeClr>
                                </a:solidFill>
                                <a:latin typeface="Cambria Math" panose="02040503050406030204" pitchFamily="18" charset="0"/>
                              </a:rPr>
                            </m:ctrlPr>
                          </m:sSubPr>
                          <m:e>
                            <m:r>
                              <a:rPr lang="en-US" altLang="zh-CN" sz="2400" b="1" i="1">
                                <a:solidFill>
                                  <a:schemeClr val="bg2">
                                    <a:lumMod val="50000"/>
                                  </a:schemeClr>
                                </a:solidFill>
                                <a:latin typeface="Cambria Math" panose="02040503050406030204" pitchFamily="18" charset="0"/>
                              </a:rPr>
                              <m:t>𝑺𝒆𝒕</m:t>
                            </m:r>
                          </m:e>
                          <m:sub>
                            <m:r>
                              <a:rPr lang="en-US" altLang="zh-CN" sz="2400" b="1" i="1">
                                <a:solidFill>
                                  <a:schemeClr val="bg2">
                                    <a:lumMod val="50000"/>
                                  </a:schemeClr>
                                </a:solidFill>
                                <a:latin typeface="Cambria Math" panose="02040503050406030204" pitchFamily="18" charset="0"/>
                              </a:rPr>
                              <m:t>𝒊</m:t>
                            </m:r>
                          </m:sub>
                        </m:sSub>
                        <m:r>
                          <m:rPr>
                            <m:nor/>
                          </m:rPr>
                          <a:rPr lang="zh-CN" altLang="en-US" sz="2400" dirty="0">
                            <a:solidFill>
                              <a:schemeClr val="bg2">
                                <a:lumMod val="50000"/>
                              </a:schemeClr>
                            </a:solidFill>
                            <a:latin typeface="+mn-ea"/>
                          </a:rPr>
                          <m:t>是与</m:t>
                        </m:r>
                        <m:r>
                          <a:rPr lang="zh-CN" altLang="en-US" sz="2400" b="1" i="1" dirty="0">
                            <a:solidFill>
                              <a:schemeClr val="bg2">
                                <a:lumMod val="50000"/>
                              </a:schemeClr>
                            </a:solidFill>
                            <a:latin typeface="Cambria Math" panose="02040503050406030204" pitchFamily="18" charset="0"/>
                          </a:rPr>
                          <m:t>节点</m:t>
                        </m:r>
                        <m:sSub>
                          <m:sSubPr>
                            <m:ctrlPr>
                              <a:rPr lang="en-US" altLang="zh-CN" sz="2400" i="1">
                                <a:solidFill>
                                  <a:schemeClr val="bg2">
                                    <a:lumMod val="50000"/>
                                  </a:schemeClr>
                                </a:solidFill>
                                <a:latin typeface="Cambria Math" panose="02040503050406030204" pitchFamily="18" charset="0"/>
                              </a:rPr>
                            </m:ctrlPr>
                          </m:sSubPr>
                          <m:e>
                            <m:r>
                              <a:rPr lang="en-US" altLang="zh-CN" sz="2400" b="1" i="1">
                                <a:solidFill>
                                  <a:schemeClr val="bg2">
                                    <a:lumMod val="50000"/>
                                  </a:schemeClr>
                                </a:solidFill>
                                <a:latin typeface="Cambria Math" panose="02040503050406030204" pitchFamily="18" charset="0"/>
                              </a:rPr>
                              <m:t>𝒑</m:t>
                            </m:r>
                          </m:e>
                          <m:sub>
                            <m:r>
                              <a:rPr lang="en-US" altLang="zh-CN" sz="2400" b="1" i="1">
                                <a:solidFill>
                                  <a:schemeClr val="bg2">
                                    <a:lumMod val="50000"/>
                                  </a:schemeClr>
                                </a:solidFill>
                                <a:latin typeface="Cambria Math" panose="02040503050406030204" pitchFamily="18" charset="0"/>
                              </a:rPr>
                              <m:t>𝒊</m:t>
                            </m:r>
                          </m:sub>
                        </m:sSub>
                        <m:r>
                          <m:rPr>
                            <m:nor/>
                          </m:rPr>
                          <a:rPr lang="zh-CN" altLang="en-US" sz="2400" dirty="0">
                            <a:solidFill>
                              <a:schemeClr val="bg2">
                                <a:lumMod val="50000"/>
                              </a:schemeClr>
                            </a:solidFill>
                            <a:latin typeface="+mn-ea"/>
                          </a:rPr>
                          <m:t>相连的管道集合</m:t>
                        </m:r>
                        <m:r>
                          <a:rPr lang="zh-CN" altLang="en-US" sz="2400" b="1" i="1" dirty="0">
                            <a:solidFill>
                              <a:schemeClr val="bg2">
                                <a:lumMod val="50000"/>
                              </a:schemeClr>
                            </a:solidFill>
                            <a:latin typeface="Cambria Math" panose="02040503050406030204" pitchFamily="18" charset="0"/>
                          </a:rPr>
                          <m:t>，</m:t>
                        </m:r>
                        <m:r>
                          <a:rPr lang="en-US" altLang="zh-CN" sz="2400" b="1" i="1">
                            <a:solidFill>
                              <a:schemeClr val="bg2">
                                <a:lumMod val="50000"/>
                              </a:schemeClr>
                            </a:solidFill>
                            <a:latin typeface="Cambria Math" panose="02040503050406030204" pitchFamily="18" charset="0"/>
                          </a:rPr>
                          <m:t>𝒗</m:t>
                        </m:r>
                      </m:e>
                      <m:sub>
                        <m:r>
                          <a:rPr lang="en-US" altLang="zh-CN" sz="2400" b="1" i="1">
                            <a:solidFill>
                              <a:schemeClr val="bg2">
                                <a:lumMod val="50000"/>
                              </a:schemeClr>
                            </a:solidFill>
                            <a:latin typeface="Cambria Math" panose="02040503050406030204" pitchFamily="18" charset="0"/>
                          </a:rPr>
                          <m:t>𝒋</m:t>
                        </m:r>
                      </m:sub>
                    </m:sSub>
                  </m:oMath>
                </a14:m>
                <a:r>
                  <a:rPr lang="zh-CN" altLang="en-US" sz="2400" dirty="0">
                    <a:solidFill>
                      <a:schemeClr val="bg2">
                        <a:lumMod val="50000"/>
                      </a:schemeClr>
                    </a:solidFill>
                    <a:latin typeface="+mn-ea"/>
                  </a:rPr>
                  <a:t>为第</a:t>
                </a:r>
                <a:r>
                  <a:rPr lang="en-US" altLang="zh-CN" sz="2400" dirty="0">
                    <a:solidFill>
                      <a:schemeClr val="bg2">
                        <a:lumMod val="50000"/>
                      </a:schemeClr>
                    </a:solidFill>
                    <a:latin typeface="+mn-ea"/>
                  </a:rPr>
                  <a:t>j</a:t>
                </a:r>
                <a:r>
                  <a:rPr lang="zh-CN" altLang="en-US" sz="2400" dirty="0">
                    <a:solidFill>
                      <a:schemeClr val="bg2">
                        <a:lumMod val="50000"/>
                      </a:schemeClr>
                    </a:solidFill>
                    <a:latin typeface="+mn-ea"/>
                  </a:rPr>
                  <a:t>个管道中的液体流速，。</a:t>
                </a:r>
                <a:endParaRPr lang="en-US" altLang="zh-CN" sz="2400" dirty="0">
                  <a:solidFill>
                    <a:schemeClr val="bg2">
                      <a:lumMod val="50000"/>
                    </a:schemeClr>
                  </a:solidFill>
                  <a:latin typeface="+mn-ea"/>
                </a:endParaRPr>
              </a:p>
              <a:p>
                <a:pPr marL="0" lvl="0" indent="0">
                  <a:lnSpc>
                    <a:spcPct val="150000"/>
                  </a:lnSpc>
                  <a:spcBef>
                    <a:spcPct val="0"/>
                  </a:spcBef>
                  <a:buNone/>
                </a:pPr>
                <a:endParaRPr lang="en-US" altLang="zh-CN" sz="2400" dirty="0">
                  <a:solidFill>
                    <a:schemeClr val="bg2">
                      <a:lumMod val="50000"/>
                    </a:schemeClr>
                  </a:solidFill>
                  <a:latin typeface="+mn-ea"/>
                </a:endParaRPr>
              </a:p>
            </p:txBody>
          </p:sp>
        </mc:Choice>
        <mc:Fallback xmlns="">
          <p:sp>
            <p:nvSpPr>
              <p:cNvPr id="7171" name="内容占位符 2"/>
              <p:cNvSpPr>
                <a:spLocks noGrp="1" noRot="1" noChangeAspect="1" noMove="1" noResize="1" noEditPoints="1" noAdjustHandles="1" noChangeArrowheads="1" noChangeShapeType="1" noTextEdit="1"/>
              </p:cNvSpPr>
              <p:nvPr>
                <p:ph idx="1"/>
              </p:nvPr>
            </p:nvSpPr>
            <p:spPr>
              <a:xfrm>
                <a:off x="395288" y="1125538"/>
                <a:ext cx="8785225" cy="5256212"/>
              </a:xfrm>
              <a:blipFill>
                <a:blip r:embed="rId2"/>
                <a:stretch>
                  <a:fillRect l="-972"/>
                </a:stretch>
              </a:blipFill>
            </p:spPr>
            <p:txBody>
              <a:bodyPr/>
              <a:lstStyle/>
              <a:p>
                <a:r>
                  <a:rPr lang="zh-CN" altLang="en-US">
                    <a:noFill/>
                  </a:rPr>
                  <a:t> </a:t>
                </a:r>
              </a:p>
            </p:txBody>
          </p:sp>
        </mc:Fallback>
      </mc:AlternateContent>
      <p:sp>
        <p:nvSpPr>
          <p:cNvPr id="717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Blip>
                <a:blip r:embed="rId4"/>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Blip>
                <a:blip r:embed="rId5"/>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Blip>
                <a:blip r:embed="rId6"/>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Blip>
                <a:blip r:embed="rId6"/>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6"/>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6"/>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6"/>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6"/>
              </a:buBlip>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20CFFB6-B2FC-442C-A74A-B2ACF16AFDAA}" type="slidenum">
              <a:rPr lang="en-US" altLang="zh-CN" sz="1400"/>
              <a:pPr>
                <a:spcBef>
                  <a:spcPct val="0"/>
                </a:spcBef>
                <a:buFontTx/>
                <a:buNone/>
              </a:pPr>
              <a:t>21</a:t>
            </a:fld>
            <a:endParaRPr lang="en-US" altLang="zh-CN" sz="1400"/>
          </a:p>
        </p:txBody>
      </p:sp>
    </p:spTree>
    <p:extLst>
      <p:ext uri="{BB962C8B-B14F-4D97-AF65-F5344CB8AC3E}">
        <p14:creationId xmlns:p14="http://schemas.microsoft.com/office/powerpoint/2010/main" val="2640044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71" name="内容占位符 2"/>
              <p:cNvSpPr>
                <a:spLocks noGrp="1"/>
              </p:cNvSpPr>
              <p:nvPr>
                <p:ph idx="1"/>
              </p:nvPr>
            </p:nvSpPr>
            <p:spPr>
              <a:xfrm>
                <a:off x="395289" y="1125538"/>
                <a:ext cx="8137152" cy="5256212"/>
              </a:xfrm>
            </p:spPr>
            <p:txBody>
              <a:bodyPr/>
              <a:lstStyle/>
              <a:p>
                <a:pPr>
                  <a:lnSpc>
                    <a:spcPct val="200000"/>
                  </a:lnSpc>
                </a:pPr>
                <a:r>
                  <a:rPr lang="zh-CN" altLang="en-US" sz="2400" dirty="0">
                    <a:solidFill>
                      <a:schemeClr val="bg2">
                        <a:lumMod val="50000"/>
                      </a:schemeClr>
                    </a:solidFill>
                    <a:latin typeface="微软雅黑" panose="020B0503020204020204" pitchFamily="34" charset="-122"/>
                  </a:rPr>
                  <a:t>根据基尔霍夫电压定律</a:t>
                </a:r>
                <a:r>
                  <a:rPr lang="en-US" altLang="zh-CN" sz="2400" dirty="0">
                    <a:solidFill>
                      <a:schemeClr val="bg2">
                        <a:lumMod val="50000"/>
                      </a:schemeClr>
                    </a:solidFill>
                    <a:latin typeface="微软雅黑" panose="020B0503020204020204" pitchFamily="34" charset="-122"/>
                  </a:rPr>
                  <a:t>:</a:t>
                </a:r>
              </a:p>
              <a:p>
                <a:pPr lvl="1" algn="ctr">
                  <a:lnSpc>
                    <a:spcPct val="200000"/>
                  </a:lnSpc>
                </a:pPr>
                <a:r>
                  <a:rPr lang="zh-CN" altLang="en-US" sz="2000" dirty="0">
                    <a:solidFill>
                      <a:schemeClr val="bg2">
                        <a:lumMod val="50000"/>
                      </a:schemeClr>
                    </a:solidFill>
                    <a:latin typeface="微软雅黑" panose="020B0503020204020204" pitchFamily="34" charset="-122"/>
                  </a:rPr>
                  <a:t>沿着闭合回路所有元件两端的电势差（电压）的代数和等于零。</a:t>
                </a:r>
                <a:endParaRPr lang="en-US" altLang="zh-CN" sz="2000" dirty="0">
                  <a:solidFill>
                    <a:schemeClr val="bg2">
                      <a:lumMod val="50000"/>
                    </a:schemeClr>
                  </a:solidFill>
                  <a:latin typeface="微软雅黑" panose="020B0503020204020204" pitchFamily="34" charset="-122"/>
                </a:endParaRPr>
              </a:p>
              <a:p>
                <a:pPr lvl="0">
                  <a:lnSpc>
                    <a:spcPct val="150000"/>
                  </a:lnSpc>
                  <a:spcBef>
                    <a:spcPct val="0"/>
                  </a:spcBef>
                  <a:buFont typeface="Arial" panose="020B0604020202020204" pitchFamily="34" charset="0"/>
                  <a:buChar char="•"/>
                </a:pPr>
                <a:r>
                  <a:rPr lang="zh-CN" altLang="en-US" sz="2400" dirty="0">
                    <a:solidFill>
                      <a:schemeClr val="bg2">
                        <a:lumMod val="50000"/>
                      </a:schemeClr>
                    </a:solidFill>
                    <a:latin typeface="微软雅黑" panose="020B0503020204020204" pitchFamily="34" charset="-122"/>
                  </a:rPr>
                  <a:t>对任意</a:t>
                </a:r>
                <a14:m>
                  <m:oMath xmlns:m="http://schemas.openxmlformats.org/officeDocument/2006/math">
                    <m:r>
                      <a:rPr lang="zh-CN" altLang="en-US" sz="2400" dirty="0">
                        <a:solidFill>
                          <a:schemeClr val="bg2">
                            <a:lumMod val="50000"/>
                          </a:schemeClr>
                        </a:solidFill>
                        <a:latin typeface="Cambria Math" panose="02040503050406030204" pitchFamily="18" charset="0"/>
                      </a:rPr>
                      <m:t>闭环路径</m:t>
                    </m:r>
                    <m:sSub>
                      <m:sSubPr>
                        <m:ctrlPr>
                          <a:rPr lang="en-US" altLang="zh-CN" sz="2400" i="1">
                            <a:solidFill>
                              <a:schemeClr val="bg2">
                                <a:lumMod val="50000"/>
                              </a:schemeClr>
                            </a:solidFill>
                            <a:latin typeface="Cambria Math" panose="02040503050406030204" pitchFamily="18" charset="0"/>
                          </a:rPr>
                        </m:ctrlPr>
                      </m:sSubPr>
                      <m:e>
                        <m:r>
                          <a:rPr lang="en-US" altLang="zh-CN" sz="2400">
                            <a:solidFill>
                              <a:schemeClr val="bg2">
                                <a:lumMod val="50000"/>
                              </a:schemeClr>
                            </a:solidFill>
                            <a:latin typeface="Cambria Math" panose="02040503050406030204" pitchFamily="18" charset="0"/>
                          </a:rPr>
                          <m:t>𝑹</m:t>
                        </m:r>
                      </m:e>
                      <m:sub>
                        <m:r>
                          <a:rPr lang="en-US" altLang="zh-CN" sz="2400">
                            <a:solidFill>
                              <a:schemeClr val="bg2">
                                <a:lumMod val="50000"/>
                              </a:schemeClr>
                            </a:solidFill>
                            <a:latin typeface="Cambria Math" panose="02040503050406030204" pitchFamily="18" charset="0"/>
                          </a:rPr>
                          <m:t>𝒊𝒊</m:t>
                        </m:r>
                      </m:sub>
                    </m:sSub>
                    <m:r>
                      <a:rPr lang="en-US" altLang="zh-CN" sz="2400">
                        <a:solidFill>
                          <a:schemeClr val="bg2">
                            <a:lumMod val="50000"/>
                          </a:schemeClr>
                        </a:solidFill>
                        <a:latin typeface="Cambria Math" panose="02040503050406030204" pitchFamily="18" charset="0"/>
                      </a:rPr>
                      <m:t>:</m:t>
                    </m:r>
                  </m:oMath>
                </a14:m>
                <a:endParaRPr lang="en-US" altLang="zh-CN" sz="2400" dirty="0">
                  <a:solidFill>
                    <a:schemeClr val="bg2">
                      <a:lumMod val="50000"/>
                    </a:schemeClr>
                  </a:solidFill>
                  <a:latin typeface="微软雅黑" panose="020B0503020204020204" pitchFamily="34" charset="-122"/>
                </a:endParaRPr>
              </a:p>
              <a:p>
                <a:pPr lvl="0">
                  <a:lnSpc>
                    <a:spcPct val="150000"/>
                  </a:lnSpc>
                  <a:spcBef>
                    <a:spcPct val="0"/>
                  </a:spcBef>
                </a:pPr>
                <a14:m>
                  <m:oMath xmlns:m="http://schemas.openxmlformats.org/officeDocument/2006/math">
                    <m:nary>
                      <m:naryPr>
                        <m:chr m:val="∑"/>
                        <m:limLoc m:val="subSup"/>
                        <m:supHide m:val="on"/>
                        <m:ctrlPr>
                          <a:rPr lang="en-US" altLang="zh-CN" sz="2000" i="1">
                            <a:solidFill>
                              <a:schemeClr val="bg2">
                                <a:lumMod val="50000"/>
                              </a:schemeClr>
                            </a:solidFill>
                            <a:latin typeface="Cambria Math" panose="02040503050406030204" pitchFamily="18" charset="0"/>
                          </a:rPr>
                        </m:ctrlPr>
                      </m:naryPr>
                      <m:sub>
                        <m:r>
                          <m:rPr>
                            <m:brk m:alnAt="7"/>
                          </m:rPr>
                          <a:rPr lang="en-US" altLang="zh-CN" sz="2000">
                            <a:solidFill>
                              <a:schemeClr val="bg2">
                                <a:lumMod val="50000"/>
                              </a:schemeClr>
                            </a:solidFill>
                            <a:latin typeface="Cambria Math" panose="02040503050406030204" pitchFamily="18" charset="0"/>
                          </a:rPr>
                          <m:t>𝒋</m:t>
                        </m:r>
                        <m:r>
                          <a:rPr lang="en-US" altLang="zh-CN" sz="2000">
                            <a:solidFill>
                              <a:schemeClr val="bg2">
                                <a:lumMod val="50000"/>
                              </a:schemeClr>
                            </a:solidFill>
                            <a:latin typeface="Cambria Math" panose="02040503050406030204" pitchFamily="18" charset="0"/>
                          </a:rPr>
                          <m:t>∈</m:t>
                        </m:r>
                        <m:sSub>
                          <m:sSubPr>
                            <m:ctrlPr>
                              <a:rPr lang="en-US" altLang="zh-CN" sz="2000" i="1">
                                <a:solidFill>
                                  <a:schemeClr val="bg2">
                                    <a:lumMod val="50000"/>
                                  </a:schemeClr>
                                </a:solidFill>
                                <a:latin typeface="Cambria Math" panose="02040503050406030204" pitchFamily="18" charset="0"/>
                              </a:rPr>
                            </m:ctrlPr>
                          </m:sSubPr>
                          <m:e>
                            <m:r>
                              <a:rPr lang="en-US" altLang="zh-CN" sz="2000">
                                <a:solidFill>
                                  <a:schemeClr val="bg2">
                                    <a:lumMod val="50000"/>
                                  </a:schemeClr>
                                </a:solidFill>
                                <a:latin typeface="Cambria Math" panose="02040503050406030204" pitchFamily="18" charset="0"/>
                              </a:rPr>
                              <m:t>𝑹</m:t>
                            </m:r>
                          </m:e>
                          <m:sub>
                            <m:r>
                              <a:rPr lang="en-US" altLang="zh-CN" sz="2000">
                                <a:solidFill>
                                  <a:schemeClr val="bg2">
                                    <a:lumMod val="50000"/>
                                  </a:schemeClr>
                                </a:solidFill>
                                <a:latin typeface="Cambria Math" panose="02040503050406030204" pitchFamily="18" charset="0"/>
                              </a:rPr>
                              <m:t>𝒊𝒊</m:t>
                            </m:r>
                          </m:sub>
                        </m:sSub>
                      </m:sub>
                      <m:sup/>
                      <m:e>
                        <m:sSub>
                          <m:sSubPr>
                            <m:ctrlPr>
                              <a:rPr lang="en-US" altLang="zh-CN" sz="2000" i="1">
                                <a:solidFill>
                                  <a:schemeClr val="bg2">
                                    <a:lumMod val="50000"/>
                                  </a:schemeClr>
                                </a:solidFill>
                                <a:latin typeface="Cambria Math" panose="02040503050406030204" pitchFamily="18" charset="0"/>
                              </a:rPr>
                            </m:ctrlPr>
                          </m:sSubPr>
                          <m:e>
                            <m:r>
                              <a:rPr lang="en-US" altLang="zh-CN" sz="2000">
                                <a:solidFill>
                                  <a:schemeClr val="bg2">
                                    <a:lumMod val="50000"/>
                                  </a:schemeClr>
                                </a:solidFill>
                                <a:latin typeface="Cambria Math" panose="02040503050406030204" pitchFamily="18" charset="0"/>
                              </a:rPr>
                              <m:t>𝒗</m:t>
                            </m:r>
                          </m:e>
                          <m:sub>
                            <m:r>
                              <a:rPr lang="en-US" altLang="zh-CN" sz="2000">
                                <a:solidFill>
                                  <a:schemeClr val="bg2">
                                    <a:lumMod val="50000"/>
                                  </a:schemeClr>
                                </a:solidFill>
                                <a:latin typeface="Cambria Math" panose="02040503050406030204" pitchFamily="18" charset="0"/>
                              </a:rPr>
                              <m:t>𝒋</m:t>
                            </m:r>
                          </m:sub>
                        </m:sSub>
                        <m:sSub>
                          <m:sSubPr>
                            <m:ctrlPr>
                              <a:rPr lang="en-US" altLang="zh-CN" sz="2000" i="1">
                                <a:solidFill>
                                  <a:schemeClr val="bg2">
                                    <a:lumMod val="50000"/>
                                  </a:schemeClr>
                                </a:solidFill>
                                <a:latin typeface="Cambria Math" panose="02040503050406030204" pitchFamily="18" charset="0"/>
                              </a:rPr>
                            </m:ctrlPr>
                          </m:sSubPr>
                          <m:e>
                            <m:r>
                              <a:rPr lang="en-US" altLang="zh-CN" sz="2000">
                                <a:solidFill>
                                  <a:schemeClr val="bg2">
                                    <a:lumMod val="50000"/>
                                  </a:schemeClr>
                                </a:solidFill>
                                <a:latin typeface="Cambria Math" panose="02040503050406030204" pitchFamily="18" charset="0"/>
                              </a:rPr>
                              <m:t>𝒍</m:t>
                            </m:r>
                          </m:e>
                          <m:sub>
                            <m:r>
                              <a:rPr lang="en-US" altLang="zh-CN" sz="2000">
                                <a:solidFill>
                                  <a:schemeClr val="bg2">
                                    <a:lumMod val="50000"/>
                                  </a:schemeClr>
                                </a:solidFill>
                                <a:latin typeface="Cambria Math" panose="02040503050406030204" pitchFamily="18" charset="0"/>
                              </a:rPr>
                              <m:t>𝒋</m:t>
                            </m:r>
                          </m:sub>
                        </m:sSub>
                      </m:e>
                    </m:nary>
                    <m:r>
                      <a:rPr lang="en-US" altLang="zh-CN" sz="2000">
                        <a:solidFill>
                          <a:schemeClr val="bg2">
                            <a:lumMod val="50000"/>
                          </a:schemeClr>
                        </a:solidFill>
                        <a:latin typeface="Cambria Math" panose="02040503050406030204" pitchFamily="18" charset="0"/>
                      </a:rPr>
                      <m:t>=</m:t>
                    </m:r>
                    <m:r>
                      <a:rPr lang="en-US" altLang="zh-CN" sz="2000">
                        <a:solidFill>
                          <a:schemeClr val="bg2">
                            <a:lumMod val="50000"/>
                          </a:schemeClr>
                        </a:solidFill>
                        <a:latin typeface="Cambria Math" panose="02040503050406030204" pitchFamily="18" charset="0"/>
                      </a:rPr>
                      <m:t>𝟎</m:t>
                    </m:r>
                  </m:oMath>
                </a14:m>
                <a:endParaRPr lang="en-US" altLang="zh-CN" sz="2000" dirty="0">
                  <a:solidFill>
                    <a:schemeClr val="bg2">
                      <a:lumMod val="50000"/>
                    </a:schemeClr>
                  </a:solidFill>
                  <a:latin typeface="微软雅黑" panose="020B0503020204020204" pitchFamily="34" charset="-122"/>
                </a:endParaRPr>
              </a:p>
              <a:p>
                <a:pPr>
                  <a:lnSpc>
                    <a:spcPct val="150000"/>
                  </a:lnSpc>
                  <a:spcBef>
                    <a:spcPct val="0"/>
                  </a:spcBef>
                  <a:buFont typeface="Arial" panose="020B0604020202020204" pitchFamily="34" charset="0"/>
                  <a:buChar char="•"/>
                </a:pPr>
                <a14:m>
                  <m:oMath xmlns:m="http://schemas.openxmlformats.org/officeDocument/2006/math">
                    <m:sSub>
                      <m:sSubPr>
                        <m:ctrlPr>
                          <a:rPr lang="en-US" altLang="zh-CN" sz="2400" i="1">
                            <a:solidFill>
                              <a:schemeClr val="bg2">
                                <a:lumMod val="50000"/>
                              </a:schemeClr>
                            </a:solidFill>
                            <a:latin typeface="Cambria Math" panose="02040503050406030204" pitchFamily="18" charset="0"/>
                          </a:rPr>
                        </m:ctrlPr>
                      </m:sSubPr>
                      <m:e>
                        <m:r>
                          <a:rPr lang="en-US" altLang="zh-CN" sz="2400">
                            <a:solidFill>
                              <a:schemeClr val="bg2">
                                <a:lumMod val="50000"/>
                              </a:schemeClr>
                            </a:solidFill>
                            <a:latin typeface="Cambria Math" panose="02040503050406030204" pitchFamily="18" charset="0"/>
                          </a:rPr>
                          <m:t>𝒗</m:t>
                        </m:r>
                      </m:e>
                      <m:sub>
                        <m:r>
                          <a:rPr lang="en-US" altLang="zh-CN" sz="2400">
                            <a:solidFill>
                              <a:schemeClr val="bg2">
                                <a:lumMod val="50000"/>
                              </a:schemeClr>
                            </a:solidFill>
                            <a:latin typeface="Cambria Math" panose="02040503050406030204" pitchFamily="18" charset="0"/>
                          </a:rPr>
                          <m:t>𝒋</m:t>
                        </m:r>
                      </m:sub>
                    </m:sSub>
                  </m:oMath>
                </a14:m>
                <a:r>
                  <a:rPr lang="zh-CN" altLang="en-US" sz="2400" dirty="0">
                    <a:solidFill>
                      <a:schemeClr val="bg2">
                        <a:lumMod val="50000"/>
                      </a:schemeClr>
                    </a:solidFill>
                    <a:latin typeface="微软雅黑" panose="020B0503020204020204" pitchFamily="34" charset="-122"/>
                  </a:rPr>
                  <a:t>为第</a:t>
                </a:r>
                <a:r>
                  <a:rPr lang="en-US" altLang="zh-CN" sz="2400" dirty="0">
                    <a:solidFill>
                      <a:schemeClr val="bg2">
                        <a:lumMod val="50000"/>
                      </a:schemeClr>
                    </a:solidFill>
                    <a:latin typeface="微软雅黑" panose="020B0503020204020204" pitchFamily="34" charset="-122"/>
                  </a:rPr>
                  <a:t>j</a:t>
                </a:r>
                <a:r>
                  <a:rPr lang="zh-CN" altLang="en-US" sz="2400" dirty="0">
                    <a:solidFill>
                      <a:schemeClr val="bg2">
                        <a:lumMod val="50000"/>
                      </a:schemeClr>
                    </a:solidFill>
                    <a:latin typeface="微软雅黑" panose="020B0503020204020204" pitchFamily="34" charset="-122"/>
                  </a:rPr>
                  <a:t>个管道中的液体流速，</a:t>
                </a:r>
                <a14:m>
                  <m:oMath xmlns:m="http://schemas.openxmlformats.org/officeDocument/2006/math">
                    <m:sSub>
                      <m:sSubPr>
                        <m:ctrlPr>
                          <a:rPr lang="en-US" altLang="zh-CN" sz="2400" i="1">
                            <a:solidFill>
                              <a:schemeClr val="bg2">
                                <a:lumMod val="50000"/>
                              </a:schemeClr>
                            </a:solidFill>
                            <a:latin typeface="Cambria Math" panose="02040503050406030204" pitchFamily="18" charset="0"/>
                          </a:rPr>
                        </m:ctrlPr>
                      </m:sSubPr>
                      <m:e>
                        <m:r>
                          <a:rPr lang="en-US" altLang="zh-CN" sz="2400" b="0" i="1">
                            <a:solidFill>
                              <a:schemeClr val="bg2">
                                <a:lumMod val="50000"/>
                              </a:schemeClr>
                            </a:solidFill>
                            <a:latin typeface="Cambria Math" panose="02040503050406030204" pitchFamily="18" charset="0"/>
                          </a:rPr>
                          <m:t>𝑙</m:t>
                        </m:r>
                      </m:e>
                      <m:sub>
                        <m:r>
                          <a:rPr lang="en-US" altLang="zh-CN" sz="2400">
                            <a:solidFill>
                              <a:schemeClr val="bg2">
                                <a:lumMod val="50000"/>
                              </a:schemeClr>
                            </a:solidFill>
                            <a:latin typeface="Cambria Math" panose="02040503050406030204" pitchFamily="18" charset="0"/>
                          </a:rPr>
                          <m:t>𝒋</m:t>
                        </m:r>
                      </m:sub>
                    </m:sSub>
                  </m:oMath>
                </a14:m>
                <a:r>
                  <a:rPr lang="zh-CN" altLang="en-US" sz="2400" dirty="0">
                    <a:solidFill>
                      <a:schemeClr val="bg2">
                        <a:lumMod val="50000"/>
                      </a:schemeClr>
                    </a:solidFill>
                    <a:latin typeface="微软雅黑" panose="020B0503020204020204" pitchFamily="34" charset="-122"/>
                  </a:rPr>
                  <a:t>为第</a:t>
                </a:r>
                <a:r>
                  <a:rPr lang="en-US" altLang="zh-CN" sz="2400" dirty="0">
                    <a:solidFill>
                      <a:schemeClr val="bg2">
                        <a:lumMod val="50000"/>
                      </a:schemeClr>
                    </a:solidFill>
                    <a:latin typeface="微软雅黑" panose="020B0503020204020204" pitchFamily="34" charset="-122"/>
                  </a:rPr>
                  <a:t>j</a:t>
                </a:r>
                <a:r>
                  <a:rPr lang="zh-CN" altLang="en-US" sz="2400" dirty="0">
                    <a:solidFill>
                      <a:schemeClr val="bg2">
                        <a:lumMod val="50000"/>
                      </a:schemeClr>
                    </a:solidFill>
                    <a:latin typeface="微软雅黑" panose="020B0503020204020204" pitchFamily="34" charset="-122"/>
                  </a:rPr>
                  <a:t>个管道的管道长度</a:t>
                </a:r>
                <a:endParaRPr lang="en-US" altLang="zh-CN" sz="2400" dirty="0">
                  <a:solidFill>
                    <a:schemeClr val="bg2">
                      <a:lumMod val="50000"/>
                    </a:schemeClr>
                  </a:solidFill>
                  <a:latin typeface="微软雅黑" panose="020B0503020204020204" pitchFamily="34" charset="-122"/>
                </a:endParaRPr>
              </a:p>
              <a:p>
                <a:pPr lvl="0">
                  <a:lnSpc>
                    <a:spcPct val="150000"/>
                  </a:lnSpc>
                  <a:spcBef>
                    <a:spcPct val="0"/>
                  </a:spcBef>
                  <a:buFont typeface="Arial" panose="020B0604020202020204" pitchFamily="34" charset="0"/>
                  <a:buChar char="•"/>
                </a:pPr>
                <a:endParaRPr lang="en-US" altLang="zh-CN" sz="2400" dirty="0">
                  <a:solidFill>
                    <a:schemeClr val="bg2">
                      <a:lumMod val="50000"/>
                    </a:schemeClr>
                  </a:solidFill>
                  <a:latin typeface="微软雅黑" panose="020B0503020204020204" pitchFamily="34" charset="-122"/>
                </a:endParaRPr>
              </a:p>
              <a:p>
                <a:pPr lvl="0">
                  <a:lnSpc>
                    <a:spcPct val="150000"/>
                  </a:lnSpc>
                  <a:spcBef>
                    <a:spcPct val="0"/>
                  </a:spcBef>
                  <a:buFont typeface="Arial" panose="020B0604020202020204" pitchFamily="34" charset="0"/>
                  <a:buChar char="•"/>
                </a:pPr>
                <a:endParaRPr lang="en-US" altLang="zh-CN" sz="2400" dirty="0">
                  <a:solidFill>
                    <a:schemeClr val="bg2">
                      <a:lumMod val="50000"/>
                    </a:schemeClr>
                  </a:solidFill>
                  <a:latin typeface="微软雅黑" panose="020B0503020204020204" pitchFamily="34" charset="-122"/>
                </a:endParaRPr>
              </a:p>
              <a:p>
                <a:pPr lvl="0">
                  <a:lnSpc>
                    <a:spcPct val="150000"/>
                  </a:lnSpc>
                  <a:spcBef>
                    <a:spcPct val="0"/>
                  </a:spcBef>
                </a:pPr>
                <a:endParaRPr lang="en-US" altLang="zh-CN" sz="2400" dirty="0">
                  <a:solidFill>
                    <a:srgbClr val="000000"/>
                  </a:solidFill>
                  <a:latin typeface="Arial" panose="020B0604020202020204" pitchFamily="34" charset="0"/>
                  <a:ea typeface="宋体" panose="02010600030101010101" pitchFamily="2" charset="-122"/>
                </a:endParaRPr>
              </a:p>
              <a:p>
                <a:pPr marL="285750" indent="-285750">
                  <a:lnSpc>
                    <a:spcPct val="200000"/>
                  </a:lnSpc>
                  <a:buFont typeface="Arial" panose="020B0604020202020204" pitchFamily="34" charset="0"/>
                  <a:buChar char="•"/>
                </a:pPr>
                <a:endParaRPr lang="zh-CN" altLang="en-US" sz="2000" dirty="0">
                  <a:solidFill>
                    <a:schemeClr val="bg2">
                      <a:lumMod val="50000"/>
                    </a:schemeClr>
                  </a:solidFill>
                  <a:latin typeface="微软雅黑" panose="020B0503020204020204" pitchFamily="34" charset="-122"/>
                </a:endParaRPr>
              </a:p>
            </p:txBody>
          </p:sp>
        </mc:Choice>
        <mc:Fallback xmlns="">
          <p:sp>
            <p:nvSpPr>
              <p:cNvPr id="7171" name="内容占位符 2"/>
              <p:cNvSpPr>
                <a:spLocks noGrp="1" noRot="1" noChangeAspect="1" noMove="1" noResize="1" noEditPoints="1" noAdjustHandles="1" noChangeArrowheads="1" noChangeShapeType="1" noTextEdit="1"/>
              </p:cNvSpPr>
              <p:nvPr>
                <p:ph idx="1"/>
              </p:nvPr>
            </p:nvSpPr>
            <p:spPr>
              <a:xfrm>
                <a:off x="395289" y="1125538"/>
                <a:ext cx="8137152" cy="5256212"/>
              </a:xfrm>
              <a:blipFill>
                <a:blip r:embed="rId2"/>
                <a:stretch>
                  <a:fillRect l="-1049" r="-524"/>
                </a:stretch>
              </a:blipFill>
            </p:spPr>
            <p:txBody>
              <a:bodyPr/>
              <a:lstStyle/>
              <a:p>
                <a:r>
                  <a:rPr lang="zh-CN" altLang="en-US">
                    <a:noFill/>
                  </a:rPr>
                  <a:t> </a:t>
                </a:r>
              </a:p>
            </p:txBody>
          </p:sp>
        </mc:Fallback>
      </mc:AlternateContent>
      <p:sp>
        <p:nvSpPr>
          <p:cNvPr id="717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Blip>
                <a:blip r:embed="rId4"/>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Blip>
                <a:blip r:embed="rId5"/>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Blip>
                <a:blip r:embed="rId6"/>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Blip>
                <a:blip r:embed="rId6"/>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6"/>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6"/>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6"/>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6"/>
              </a:buBlip>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20CFFB6-B2FC-442C-A74A-B2ACF16AFDAA}" type="slidenum">
              <a:rPr lang="en-US" altLang="zh-CN" sz="1400"/>
              <a:pPr>
                <a:spcBef>
                  <a:spcPct val="0"/>
                </a:spcBef>
                <a:buFontTx/>
                <a:buNone/>
              </a:pPr>
              <a:t>22</a:t>
            </a:fld>
            <a:endParaRPr lang="en-US" altLang="zh-CN" sz="1400"/>
          </a:p>
        </p:txBody>
      </p:sp>
    </p:spTree>
    <p:extLst>
      <p:ext uri="{BB962C8B-B14F-4D97-AF65-F5344CB8AC3E}">
        <p14:creationId xmlns:p14="http://schemas.microsoft.com/office/powerpoint/2010/main" val="3584540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71" name="内容占位符 2"/>
              <p:cNvSpPr>
                <a:spLocks noGrp="1"/>
              </p:cNvSpPr>
              <p:nvPr>
                <p:ph idx="1"/>
              </p:nvPr>
            </p:nvSpPr>
            <p:spPr>
              <a:xfrm>
                <a:off x="395288" y="1125538"/>
                <a:ext cx="8785225" cy="5256212"/>
              </a:xfrm>
            </p:spPr>
            <p:txBody>
              <a:bodyPr/>
              <a:lstStyle/>
              <a:p>
                <a:pPr>
                  <a:lnSpc>
                    <a:spcPct val="200000"/>
                  </a:lnSpc>
                </a:pPr>
                <a:r>
                  <a:rPr lang="zh-CN" altLang="en-US" sz="2400" dirty="0" smtClean="0">
                    <a:solidFill>
                      <a:schemeClr val="bg2">
                        <a:lumMod val="50000"/>
                      </a:schemeClr>
                    </a:solidFill>
                    <a:latin typeface="微软雅黑" panose="020B0503020204020204" pitchFamily="34" charset="-122"/>
                  </a:rPr>
                  <a:t>根据电压的定义</a:t>
                </a:r>
                <a:r>
                  <a:rPr lang="en-US" altLang="zh-CN" sz="2400" dirty="0" smtClean="0">
                    <a:solidFill>
                      <a:schemeClr val="bg2">
                        <a:lumMod val="50000"/>
                      </a:schemeClr>
                    </a:solidFill>
                    <a:latin typeface="微软雅黑" panose="020B0503020204020204" pitchFamily="34" charset="-122"/>
                  </a:rPr>
                  <a:t>:</a:t>
                </a:r>
              </a:p>
              <a:p>
                <a:pPr marL="742950" lvl="2" indent="-342900">
                  <a:lnSpc>
                    <a:spcPct val="200000"/>
                  </a:lnSpc>
                  <a:buBlip>
                    <a:blip r:embed="rId2"/>
                  </a:buBlip>
                </a:pPr>
                <a:r>
                  <a:rPr lang="zh-CN" altLang="en-US" sz="1600" dirty="0">
                    <a:solidFill>
                      <a:schemeClr val="bg2">
                        <a:lumMod val="50000"/>
                      </a:schemeClr>
                    </a:solidFill>
                    <a:latin typeface="微软雅黑" panose="020B0503020204020204" pitchFamily="34" charset="-122"/>
                  </a:rPr>
                  <a:t>电压相同的两点电势差为</a:t>
                </a:r>
                <a:r>
                  <a:rPr lang="en-US" altLang="zh-CN" sz="1600" dirty="0">
                    <a:solidFill>
                      <a:schemeClr val="bg2">
                        <a:lumMod val="50000"/>
                      </a:schemeClr>
                    </a:solidFill>
                    <a:latin typeface="微软雅黑" panose="020B0503020204020204" pitchFamily="34" charset="-122"/>
                  </a:rPr>
                  <a:t>0</a:t>
                </a:r>
                <a:r>
                  <a:rPr lang="zh-CN" altLang="en-US" sz="1600" dirty="0" smtClean="0">
                    <a:solidFill>
                      <a:schemeClr val="bg2">
                        <a:lumMod val="50000"/>
                      </a:schemeClr>
                    </a:solidFill>
                    <a:latin typeface="微软雅黑" panose="020B0503020204020204" pitchFamily="34" charset="-122"/>
                  </a:rPr>
                  <a:t>。</a:t>
                </a:r>
                <a:endParaRPr lang="en-US" altLang="zh-CN" sz="2400" dirty="0">
                  <a:solidFill>
                    <a:schemeClr val="bg2">
                      <a:lumMod val="50000"/>
                    </a:schemeClr>
                  </a:solidFill>
                  <a:latin typeface="微软雅黑" panose="020B0503020204020204" pitchFamily="34" charset="-122"/>
                </a:endParaRPr>
              </a:p>
              <a:p>
                <a:pPr lvl="0">
                  <a:lnSpc>
                    <a:spcPct val="150000"/>
                  </a:lnSpc>
                  <a:spcBef>
                    <a:spcPct val="0"/>
                  </a:spcBef>
                  <a:buFont typeface="Arial" panose="020B0604020202020204" pitchFamily="34" charset="0"/>
                  <a:buChar char="•"/>
                </a:pPr>
                <a:r>
                  <a:rPr lang="zh-CN" altLang="en-US" sz="2400" dirty="0" smtClean="0">
                    <a:solidFill>
                      <a:schemeClr val="bg2">
                        <a:lumMod val="50000"/>
                      </a:schemeClr>
                    </a:solidFill>
                    <a:latin typeface="微软雅黑" panose="020B0503020204020204" pitchFamily="34" charset="-122"/>
                  </a:rPr>
                  <a:t>对</a:t>
                </a:r>
                <a:r>
                  <a:rPr lang="zh-CN" altLang="en-US" sz="2400" dirty="0">
                    <a:solidFill>
                      <a:schemeClr val="bg2">
                        <a:lumMod val="50000"/>
                      </a:schemeClr>
                    </a:solidFill>
                    <a:latin typeface="微软雅黑" panose="020B0503020204020204" pitchFamily="34" charset="-122"/>
                  </a:rPr>
                  <a:t>输出</a:t>
                </a:r>
                <a14:m>
                  <m:oMath xmlns:m="http://schemas.openxmlformats.org/officeDocument/2006/math">
                    <m:r>
                      <a:rPr lang="zh-CN" altLang="en-US" sz="2400" dirty="0">
                        <a:solidFill>
                          <a:schemeClr val="bg2">
                            <a:lumMod val="50000"/>
                          </a:schemeClr>
                        </a:solidFill>
                        <a:latin typeface="Cambria Math" panose="02040503050406030204" pitchFamily="18" charset="0"/>
                      </a:rPr>
                      <m:t>端口</m:t>
                    </m:r>
                    <m:sSub>
                      <m:sSubPr>
                        <m:ctrlPr>
                          <a:rPr lang="en-US" altLang="zh-CN" sz="2400" i="1">
                            <a:solidFill>
                              <a:schemeClr val="bg2">
                                <a:lumMod val="50000"/>
                              </a:schemeClr>
                            </a:solidFill>
                            <a:latin typeface="Cambria Math" panose="02040503050406030204" pitchFamily="18" charset="0"/>
                          </a:rPr>
                        </m:ctrlPr>
                      </m:sSubPr>
                      <m:e>
                        <m:r>
                          <a:rPr lang="en-US" altLang="zh-CN" sz="2400">
                            <a:solidFill>
                              <a:schemeClr val="bg2">
                                <a:lumMod val="50000"/>
                              </a:schemeClr>
                            </a:solidFill>
                            <a:latin typeface="Cambria Math" panose="02040503050406030204" pitchFamily="18" charset="0"/>
                          </a:rPr>
                          <m:t>𝒑</m:t>
                        </m:r>
                      </m:e>
                      <m:sub>
                        <m:r>
                          <m:rPr>
                            <m:sty m:val="p"/>
                          </m:rPr>
                          <a:rPr lang="en-US" altLang="zh-CN" sz="2400" i="1">
                            <a:solidFill>
                              <a:schemeClr val="bg2">
                                <a:lumMod val="50000"/>
                              </a:schemeClr>
                            </a:solidFill>
                            <a:latin typeface="Cambria Math" panose="02040503050406030204" pitchFamily="18" charset="0"/>
                          </a:rPr>
                          <m:t>o</m:t>
                        </m:r>
                        <m:r>
                          <a:rPr lang="en-US" altLang="zh-CN" sz="2400">
                            <a:solidFill>
                              <a:schemeClr val="bg2">
                                <a:lumMod val="50000"/>
                              </a:schemeClr>
                            </a:solidFill>
                            <a:latin typeface="Cambria Math" panose="02040503050406030204" pitchFamily="18" charset="0"/>
                          </a:rPr>
                          <m:t>𝟏</m:t>
                        </m:r>
                      </m:sub>
                    </m:sSub>
                    <m:r>
                      <a:rPr lang="en-US" altLang="zh-CN" sz="2400">
                        <a:solidFill>
                          <a:schemeClr val="bg2">
                            <a:lumMod val="50000"/>
                          </a:schemeClr>
                        </a:solidFill>
                        <a:latin typeface="Cambria Math" panose="02040503050406030204" pitchFamily="18" charset="0"/>
                      </a:rPr>
                      <m:t>,</m:t>
                    </m:r>
                    <m:sSub>
                      <m:sSubPr>
                        <m:ctrlPr>
                          <a:rPr lang="en-US" altLang="zh-CN" sz="2400" i="1">
                            <a:solidFill>
                              <a:schemeClr val="bg2">
                                <a:lumMod val="50000"/>
                              </a:schemeClr>
                            </a:solidFill>
                            <a:latin typeface="Cambria Math" panose="02040503050406030204" pitchFamily="18" charset="0"/>
                          </a:rPr>
                        </m:ctrlPr>
                      </m:sSubPr>
                      <m:e>
                        <m:r>
                          <a:rPr lang="en-US" altLang="zh-CN" sz="2400">
                            <a:solidFill>
                              <a:schemeClr val="bg2">
                                <a:lumMod val="50000"/>
                              </a:schemeClr>
                            </a:solidFill>
                            <a:latin typeface="Cambria Math" panose="02040503050406030204" pitchFamily="18" charset="0"/>
                          </a:rPr>
                          <m:t>𝒑</m:t>
                        </m:r>
                      </m:e>
                      <m:sub>
                        <m:r>
                          <m:rPr>
                            <m:sty m:val="p"/>
                          </m:rPr>
                          <a:rPr lang="en-US" altLang="zh-CN" sz="2400" b="0">
                            <a:solidFill>
                              <a:schemeClr val="bg2">
                                <a:lumMod val="50000"/>
                              </a:schemeClr>
                            </a:solidFill>
                            <a:latin typeface="Cambria Math" panose="02040503050406030204" pitchFamily="18" charset="0"/>
                          </a:rPr>
                          <m:t>o</m:t>
                        </m:r>
                        <m:r>
                          <a:rPr lang="en-US" altLang="zh-CN" sz="2400">
                            <a:solidFill>
                              <a:schemeClr val="bg2">
                                <a:lumMod val="50000"/>
                              </a:schemeClr>
                            </a:solidFill>
                            <a:latin typeface="Cambria Math" panose="02040503050406030204" pitchFamily="18" charset="0"/>
                          </a:rPr>
                          <m:t>𝟐</m:t>
                        </m:r>
                      </m:sub>
                    </m:sSub>
                    <m:r>
                      <a:rPr lang="en-US" altLang="zh-CN" sz="2400">
                        <a:solidFill>
                          <a:schemeClr val="bg2">
                            <a:lumMod val="50000"/>
                          </a:schemeClr>
                        </a:solidFill>
                        <a:latin typeface="Cambria Math" panose="02040503050406030204" pitchFamily="18" charset="0"/>
                      </a:rPr>
                      <m:t>,</m:t>
                    </m:r>
                    <m:sSub>
                      <m:sSubPr>
                        <m:ctrlPr>
                          <a:rPr lang="en-US" altLang="zh-CN" sz="2400" i="1">
                            <a:solidFill>
                              <a:schemeClr val="bg2">
                                <a:lumMod val="50000"/>
                              </a:schemeClr>
                            </a:solidFill>
                            <a:latin typeface="Cambria Math" panose="02040503050406030204" pitchFamily="18" charset="0"/>
                          </a:rPr>
                        </m:ctrlPr>
                      </m:sSubPr>
                      <m:e>
                        <m:r>
                          <a:rPr lang="en-US" altLang="zh-CN" sz="2400">
                            <a:solidFill>
                              <a:schemeClr val="bg2">
                                <a:lumMod val="50000"/>
                              </a:schemeClr>
                            </a:solidFill>
                            <a:latin typeface="Cambria Math" panose="02040503050406030204" pitchFamily="18" charset="0"/>
                          </a:rPr>
                          <m:t>𝒑</m:t>
                        </m:r>
                      </m:e>
                      <m:sub>
                        <m:r>
                          <m:rPr>
                            <m:sty m:val="p"/>
                          </m:rPr>
                          <a:rPr lang="en-US" altLang="zh-CN" sz="2400" b="0">
                            <a:solidFill>
                              <a:schemeClr val="bg2">
                                <a:lumMod val="50000"/>
                              </a:schemeClr>
                            </a:solidFill>
                            <a:latin typeface="Cambria Math" panose="02040503050406030204" pitchFamily="18" charset="0"/>
                          </a:rPr>
                          <m:t>o</m:t>
                        </m:r>
                        <m:r>
                          <a:rPr lang="en-US" altLang="zh-CN" sz="2400">
                            <a:solidFill>
                              <a:schemeClr val="bg2">
                                <a:lumMod val="50000"/>
                              </a:schemeClr>
                            </a:solidFill>
                            <a:latin typeface="Cambria Math" panose="02040503050406030204" pitchFamily="18" charset="0"/>
                          </a:rPr>
                          <m:t>𝟑</m:t>
                        </m:r>
                      </m:sub>
                    </m:sSub>
                    <m:r>
                      <a:rPr lang="en-US" altLang="zh-CN" sz="2400">
                        <a:solidFill>
                          <a:schemeClr val="bg2">
                            <a:lumMod val="50000"/>
                          </a:schemeClr>
                        </a:solidFill>
                        <a:latin typeface="Cambria Math" panose="02040503050406030204" pitchFamily="18" charset="0"/>
                      </a:rPr>
                      <m:t>:</m:t>
                    </m:r>
                  </m:oMath>
                </a14:m>
                <a:endParaRPr lang="en-US" altLang="zh-CN" sz="2400" dirty="0">
                  <a:solidFill>
                    <a:schemeClr val="bg2">
                      <a:lumMod val="50000"/>
                    </a:schemeClr>
                  </a:solidFill>
                  <a:latin typeface="微软雅黑" panose="020B0503020204020204" pitchFamily="34" charset="-122"/>
                </a:endParaRPr>
              </a:p>
              <a:p>
                <a:pPr lvl="0">
                  <a:lnSpc>
                    <a:spcPct val="150000"/>
                  </a:lnSpc>
                  <a:spcBef>
                    <a:spcPct val="0"/>
                  </a:spcBef>
                </a:pPr>
                <a14:m>
                  <m:oMath xmlns:m="http://schemas.openxmlformats.org/officeDocument/2006/math">
                    <m:nary>
                      <m:naryPr>
                        <m:chr m:val="∑"/>
                        <m:limLoc m:val="subSup"/>
                        <m:supHide m:val="on"/>
                        <m:ctrlPr>
                          <a:rPr lang="en-US" altLang="zh-CN" sz="2000" i="1">
                            <a:solidFill>
                              <a:schemeClr val="bg2">
                                <a:lumMod val="50000"/>
                              </a:schemeClr>
                            </a:solidFill>
                            <a:latin typeface="Cambria Math" panose="02040503050406030204" pitchFamily="18" charset="0"/>
                          </a:rPr>
                        </m:ctrlPr>
                      </m:naryPr>
                      <m:sub>
                        <m:r>
                          <m:rPr>
                            <m:brk m:alnAt="7"/>
                          </m:rPr>
                          <a:rPr lang="en-US" altLang="zh-CN" sz="2000">
                            <a:solidFill>
                              <a:schemeClr val="bg2">
                                <a:lumMod val="50000"/>
                              </a:schemeClr>
                            </a:solidFill>
                            <a:latin typeface="Cambria Math" panose="02040503050406030204" pitchFamily="18" charset="0"/>
                          </a:rPr>
                          <m:t>𝒋</m:t>
                        </m:r>
                        <m:r>
                          <a:rPr lang="en-US" altLang="zh-CN" sz="2000">
                            <a:solidFill>
                              <a:schemeClr val="bg2">
                                <a:lumMod val="50000"/>
                              </a:schemeClr>
                            </a:solidFill>
                            <a:latin typeface="Cambria Math" panose="02040503050406030204" pitchFamily="18" charset="0"/>
                          </a:rPr>
                          <m:t>∈</m:t>
                        </m:r>
                        <m:sSub>
                          <m:sSubPr>
                            <m:ctrlPr>
                              <a:rPr lang="en-US" altLang="zh-CN" sz="2000" i="1">
                                <a:solidFill>
                                  <a:schemeClr val="bg2">
                                    <a:lumMod val="50000"/>
                                  </a:schemeClr>
                                </a:solidFill>
                                <a:latin typeface="Cambria Math" panose="02040503050406030204" pitchFamily="18" charset="0"/>
                              </a:rPr>
                            </m:ctrlPr>
                          </m:sSubPr>
                          <m:e>
                            <m:r>
                              <a:rPr lang="en-US" altLang="zh-CN" sz="2000">
                                <a:solidFill>
                                  <a:schemeClr val="bg2">
                                    <a:lumMod val="50000"/>
                                  </a:schemeClr>
                                </a:solidFill>
                                <a:latin typeface="Cambria Math" panose="02040503050406030204" pitchFamily="18" charset="0"/>
                              </a:rPr>
                              <m:t>𝑹</m:t>
                            </m:r>
                          </m:e>
                          <m:sub>
                            <m:r>
                              <a:rPr lang="en-US" altLang="zh-CN" sz="2000">
                                <a:solidFill>
                                  <a:schemeClr val="bg2">
                                    <a:lumMod val="50000"/>
                                  </a:schemeClr>
                                </a:solidFill>
                                <a:latin typeface="Cambria Math" panose="02040503050406030204" pitchFamily="18" charset="0"/>
                              </a:rPr>
                              <m:t>𝒊</m:t>
                            </m:r>
                            <m:r>
                              <a:rPr lang="en-US" altLang="zh-CN" sz="2000">
                                <a:solidFill>
                                  <a:schemeClr val="bg2">
                                    <a:lumMod val="50000"/>
                                  </a:schemeClr>
                                </a:solidFill>
                                <a:latin typeface="Cambria Math" panose="02040503050406030204" pitchFamily="18" charset="0"/>
                              </a:rPr>
                              <m:t>𝟏</m:t>
                            </m:r>
                            <m:r>
                              <a:rPr lang="en-US" altLang="zh-CN" sz="2000">
                                <a:solidFill>
                                  <a:schemeClr val="bg2">
                                    <a:lumMod val="50000"/>
                                  </a:schemeClr>
                                </a:solidFill>
                                <a:latin typeface="Cambria Math" panose="02040503050406030204" pitchFamily="18" charset="0"/>
                              </a:rPr>
                              <m:t>𝒊</m:t>
                            </m:r>
                            <m:r>
                              <a:rPr lang="en-US" altLang="zh-CN" sz="2000">
                                <a:solidFill>
                                  <a:schemeClr val="bg2">
                                    <a:lumMod val="50000"/>
                                  </a:schemeClr>
                                </a:solidFill>
                                <a:latin typeface="Cambria Math" panose="02040503050406030204" pitchFamily="18" charset="0"/>
                              </a:rPr>
                              <m:t>𝟐</m:t>
                            </m:r>
                          </m:sub>
                        </m:sSub>
                      </m:sub>
                      <m:sup/>
                      <m:e>
                        <m:sSub>
                          <m:sSubPr>
                            <m:ctrlPr>
                              <a:rPr lang="en-US" altLang="zh-CN" sz="2000" i="1">
                                <a:solidFill>
                                  <a:schemeClr val="bg2">
                                    <a:lumMod val="50000"/>
                                  </a:schemeClr>
                                </a:solidFill>
                                <a:latin typeface="Cambria Math" panose="02040503050406030204" pitchFamily="18" charset="0"/>
                              </a:rPr>
                            </m:ctrlPr>
                          </m:sSubPr>
                          <m:e>
                            <m:r>
                              <a:rPr lang="en-US" altLang="zh-CN" sz="2000">
                                <a:solidFill>
                                  <a:schemeClr val="bg2">
                                    <a:lumMod val="50000"/>
                                  </a:schemeClr>
                                </a:solidFill>
                                <a:latin typeface="Cambria Math" panose="02040503050406030204" pitchFamily="18" charset="0"/>
                              </a:rPr>
                              <m:t>𝑬𝒓𝒈</m:t>
                            </m:r>
                          </m:e>
                          <m:sub>
                            <m:r>
                              <a:rPr lang="en-US" altLang="zh-CN" sz="2000">
                                <a:solidFill>
                                  <a:schemeClr val="bg2">
                                    <a:lumMod val="50000"/>
                                  </a:schemeClr>
                                </a:solidFill>
                                <a:latin typeface="Cambria Math" panose="02040503050406030204" pitchFamily="18" charset="0"/>
                              </a:rPr>
                              <m:t>𝒋</m:t>
                            </m:r>
                          </m:sub>
                        </m:sSub>
                        <m:sSub>
                          <m:sSubPr>
                            <m:ctrlPr>
                              <a:rPr lang="en-US" altLang="zh-CN" sz="2000" i="1">
                                <a:solidFill>
                                  <a:schemeClr val="bg2">
                                    <a:lumMod val="50000"/>
                                  </a:schemeClr>
                                </a:solidFill>
                                <a:latin typeface="Cambria Math" panose="02040503050406030204" pitchFamily="18" charset="0"/>
                              </a:rPr>
                            </m:ctrlPr>
                          </m:sSubPr>
                          <m:e>
                            <m:r>
                              <a:rPr lang="en-US" altLang="zh-CN" sz="2000">
                                <a:solidFill>
                                  <a:schemeClr val="bg2">
                                    <a:lumMod val="50000"/>
                                  </a:schemeClr>
                                </a:solidFill>
                                <a:latin typeface="Cambria Math" panose="02040503050406030204" pitchFamily="18" charset="0"/>
                              </a:rPr>
                              <m:t>𝒗</m:t>
                            </m:r>
                          </m:e>
                          <m:sub>
                            <m:r>
                              <a:rPr lang="en-US" altLang="zh-CN" sz="2000">
                                <a:solidFill>
                                  <a:schemeClr val="bg2">
                                    <a:lumMod val="50000"/>
                                  </a:schemeClr>
                                </a:solidFill>
                                <a:latin typeface="Cambria Math" panose="02040503050406030204" pitchFamily="18" charset="0"/>
                              </a:rPr>
                              <m:t>𝒋</m:t>
                            </m:r>
                          </m:sub>
                        </m:sSub>
                        <m:sSub>
                          <m:sSubPr>
                            <m:ctrlPr>
                              <a:rPr lang="en-US" altLang="zh-CN" sz="2000" i="1">
                                <a:solidFill>
                                  <a:schemeClr val="bg2">
                                    <a:lumMod val="50000"/>
                                  </a:schemeClr>
                                </a:solidFill>
                                <a:latin typeface="Cambria Math" panose="02040503050406030204" pitchFamily="18" charset="0"/>
                              </a:rPr>
                            </m:ctrlPr>
                          </m:sSubPr>
                          <m:e>
                            <m:r>
                              <a:rPr lang="en-US" altLang="zh-CN" sz="2000">
                                <a:solidFill>
                                  <a:schemeClr val="bg2">
                                    <a:lumMod val="50000"/>
                                  </a:schemeClr>
                                </a:solidFill>
                                <a:latin typeface="Cambria Math" panose="02040503050406030204" pitchFamily="18" charset="0"/>
                              </a:rPr>
                              <m:t>𝒍</m:t>
                            </m:r>
                          </m:e>
                          <m:sub>
                            <m:r>
                              <a:rPr lang="en-US" altLang="zh-CN" sz="2000">
                                <a:solidFill>
                                  <a:schemeClr val="bg2">
                                    <a:lumMod val="50000"/>
                                  </a:schemeClr>
                                </a:solidFill>
                                <a:latin typeface="Cambria Math" panose="02040503050406030204" pitchFamily="18" charset="0"/>
                              </a:rPr>
                              <m:t>𝒋</m:t>
                            </m:r>
                          </m:sub>
                        </m:sSub>
                      </m:e>
                    </m:nary>
                    <m:r>
                      <a:rPr lang="en-US" altLang="zh-CN" sz="2000">
                        <a:solidFill>
                          <a:schemeClr val="bg2">
                            <a:lumMod val="50000"/>
                          </a:schemeClr>
                        </a:solidFill>
                        <a:latin typeface="Cambria Math" panose="02040503050406030204" pitchFamily="18" charset="0"/>
                      </a:rPr>
                      <m:t>=</m:t>
                    </m:r>
                    <m:r>
                      <a:rPr lang="en-US" altLang="zh-CN" sz="2000" b="1" i="0" smtClean="0">
                        <a:solidFill>
                          <a:schemeClr val="bg2">
                            <a:lumMod val="50000"/>
                          </a:schemeClr>
                        </a:solidFill>
                        <a:latin typeface="Cambria Math" panose="02040503050406030204" pitchFamily="18" charset="0"/>
                      </a:rPr>
                      <m:t>𝟎</m:t>
                    </m:r>
                    <m:r>
                      <a:rPr lang="zh-CN" altLang="en-US" sz="2000" i="1">
                        <a:solidFill>
                          <a:schemeClr val="bg2">
                            <a:lumMod val="50000"/>
                          </a:schemeClr>
                        </a:solidFill>
                        <a:latin typeface="Cambria Math" panose="02040503050406030204" pitchFamily="18" charset="0"/>
                      </a:rPr>
                      <m:t>；</m:t>
                    </m:r>
                  </m:oMath>
                </a14:m>
                <a:endParaRPr lang="en-US" altLang="zh-CN" sz="2000" i="1" dirty="0" smtClean="0">
                  <a:solidFill>
                    <a:schemeClr val="bg2">
                      <a:lumMod val="50000"/>
                    </a:schemeClr>
                  </a:solidFill>
                  <a:latin typeface="Cambria Math" panose="02040503050406030204" pitchFamily="18" charset="0"/>
                </a:endParaRPr>
              </a:p>
              <a:p>
                <a:pPr lvl="0">
                  <a:lnSpc>
                    <a:spcPct val="150000"/>
                  </a:lnSpc>
                  <a:spcBef>
                    <a:spcPct val="0"/>
                  </a:spcBef>
                </a:pPr>
                <a14:m>
                  <m:oMath xmlns:m="http://schemas.openxmlformats.org/officeDocument/2006/math">
                    <m:nary>
                      <m:naryPr>
                        <m:chr m:val="∑"/>
                        <m:limLoc m:val="subSup"/>
                        <m:supHide m:val="on"/>
                        <m:ctrlPr>
                          <a:rPr lang="en-US" altLang="zh-CN" sz="2000" i="1">
                            <a:solidFill>
                              <a:schemeClr val="bg2">
                                <a:lumMod val="50000"/>
                              </a:schemeClr>
                            </a:solidFill>
                            <a:latin typeface="Cambria Math" panose="02040503050406030204" pitchFamily="18" charset="0"/>
                          </a:rPr>
                        </m:ctrlPr>
                      </m:naryPr>
                      <m:sub>
                        <m:r>
                          <m:rPr>
                            <m:brk m:alnAt="7"/>
                          </m:rPr>
                          <a:rPr lang="en-US" altLang="zh-CN" sz="2000">
                            <a:solidFill>
                              <a:schemeClr val="bg2">
                                <a:lumMod val="50000"/>
                              </a:schemeClr>
                            </a:solidFill>
                            <a:latin typeface="Cambria Math" panose="02040503050406030204" pitchFamily="18" charset="0"/>
                          </a:rPr>
                          <m:t>𝒋</m:t>
                        </m:r>
                        <m:r>
                          <a:rPr lang="en-US" altLang="zh-CN" sz="2000">
                            <a:solidFill>
                              <a:schemeClr val="bg2">
                                <a:lumMod val="50000"/>
                              </a:schemeClr>
                            </a:solidFill>
                            <a:latin typeface="Cambria Math" panose="02040503050406030204" pitchFamily="18" charset="0"/>
                          </a:rPr>
                          <m:t>∈</m:t>
                        </m:r>
                        <m:sSub>
                          <m:sSubPr>
                            <m:ctrlPr>
                              <a:rPr lang="en-US" altLang="zh-CN" sz="2000" i="1">
                                <a:solidFill>
                                  <a:schemeClr val="bg2">
                                    <a:lumMod val="50000"/>
                                  </a:schemeClr>
                                </a:solidFill>
                                <a:latin typeface="Cambria Math" panose="02040503050406030204" pitchFamily="18" charset="0"/>
                              </a:rPr>
                            </m:ctrlPr>
                          </m:sSubPr>
                          <m:e>
                            <m:r>
                              <a:rPr lang="en-US" altLang="zh-CN" sz="2000">
                                <a:solidFill>
                                  <a:schemeClr val="bg2">
                                    <a:lumMod val="50000"/>
                                  </a:schemeClr>
                                </a:solidFill>
                                <a:latin typeface="Cambria Math" panose="02040503050406030204" pitchFamily="18" charset="0"/>
                              </a:rPr>
                              <m:t>𝑹</m:t>
                            </m:r>
                          </m:e>
                          <m:sub>
                            <m:r>
                              <a:rPr lang="en-US" altLang="zh-CN" sz="2000">
                                <a:solidFill>
                                  <a:schemeClr val="bg2">
                                    <a:lumMod val="50000"/>
                                  </a:schemeClr>
                                </a:solidFill>
                                <a:latin typeface="Cambria Math" panose="02040503050406030204" pitchFamily="18" charset="0"/>
                              </a:rPr>
                              <m:t>𝒊</m:t>
                            </m:r>
                            <m:r>
                              <a:rPr lang="en-US" altLang="zh-CN" sz="2000">
                                <a:solidFill>
                                  <a:schemeClr val="bg2">
                                    <a:lumMod val="50000"/>
                                  </a:schemeClr>
                                </a:solidFill>
                                <a:latin typeface="Cambria Math" panose="02040503050406030204" pitchFamily="18" charset="0"/>
                              </a:rPr>
                              <m:t>𝟐</m:t>
                            </m:r>
                            <m:r>
                              <a:rPr lang="en-US" altLang="zh-CN" sz="2000">
                                <a:solidFill>
                                  <a:schemeClr val="bg2">
                                    <a:lumMod val="50000"/>
                                  </a:schemeClr>
                                </a:solidFill>
                                <a:latin typeface="Cambria Math" panose="02040503050406030204" pitchFamily="18" charset="0"/>
                              </a:rPr>
                              <m:t>𝒊</m:t>
                            </m:r>
                            <m:r>
                              <a:rPr lang="en-US" altLang="zh-CN" sz="2000">
                                <a:solidFill>
                                  <a:schemeClr val="bg2">
                                    <a:lumMod val="50000"/>
                                  </a:schemeClr>
                                </a:solidFill>
                                <a:latin typeface="Cambria Math" panose="02040503050406030204" pitchFamily="18" charset="0"/>
                              </a:rPr>
                              <m:t>𝟑</m:t>
                            </m:r>
                          </m:sub>
                        </m:sSub>
                      </m:sub>
                      <m:sup/>
                      <m:e>
                        <m:sSub>
                          <m:sSubPr>
                            <m:ctrlPr>
                              <a:rPr lang="en-US" altLang="zh-CN" sz="2000" i="1">
                                <a:solidFill>
                                  <a:schemeClr val="bg2">
                                    <a:lumMod val="50000"/>
                                  </a:schemeClr>
                                </a:solidFill>
                                <a:latin typeface="Cambria Math" panose="02040503050406030204" pitchFamily="18" charset="0"/>
                              </a:rPr>
                            </m:ctrlPr>
                          </m:sSubPr>
                          <m:e>
                            <m:r>
                              <a:rPr lang="en-US" altLang="zh-CN" sz="2000">
                                <a:solidFill>
                                  <a:schemeClr val="bg2">
                                    <a:lumMod val="50000"/>
                                  </a:schemeClr>
                                </a:solidFill>
                                <a:latin typeface="Cambria Math" panose="02040503050406030204" pitchFamily="18" charset="0"/>
                              </a:rPr>
                              <m:t>𝑬𝒓𝒈</m:t>
                            </m:r>
                          </m:e>
                          <m:sub>
                            <m:r>
                              <a:rPr lang="en-US" altLang="zh-CN" sz="2000">
                                <a:solidFill>
                                  <a:schemeClr val="bg2">
                                    <a:lumMod val="50000"/>
                                  </a:schemeClr>
                                </a:solidFill>
                                <a:latin typeface="Cambria Math" panose="02040503050406030204" pitchFamily="18" charset="0"/>
                              </a:rPr>
                              <m:t>𝒋</m:t>
                            </m:r>
                          </m:sub>
                        </m:sSub>
                        <m:sSub>
                          <m:sSubPr>
                            <m:ctrlPr>
                              <a:rPr lang="en-US" altLang="zh-CN" sz="2000" i="1">
                                <a:solidFill>
                                  <a:schemeClr val="bg2">
                                    <a:lumMod val="50000"/>
                                  </a:schemeClr>
                                </a:solidFill>
                                <a:latin typeface="Cambria Math" panose="02040503050406030204" pitchFamily="18" charset="0"/>
                              </a:rPr>
                            </m:ctrlPr>
                          </m:sSubPr>
                          <m:e>
                            <m:r>
                              <a:rPr lang="en-US" altLang="zh-CN" sz="2000">
                                <a:solidFill>
                                  <a:schemeClr val="bg2">
                                    <a:lumMod val="50000"/>
                                  </a:schemeClr>
                                </a:solidFill>
                                <a:latin typeface="Cambria Math" panose="02040503050406030204" pitchFamily="18" charset="0"/>
                              </a:rPr>
                              <m:t>𝒗</m:t>
                            </m:r>
                          </m:e>
                          <m:sub>
                            <m:r>
                              <a:rPr lang="en-US" altLang="zh-CN" sz="2000">
                                <a:solidFill>
                                  <a:schemeClr val="bg2">
                                    <a:lumMod val="50000"/>
                                  </a:schemeClr>
                                </a:solidFill>
                                <a:latin typeface="Cambria Math" panose="02040503050406030204" pitchFamily="18" charset="0"/>
                              </a:rPr>
                              <m:t>𝒋</m:t>
                            </m:r>
                          </m:sub>
                        </m:sSub>
                        <m:sSub>
                          <m:sSubPr>
                            <m:ctrlPr>
                              <a:rPr lang="en-US" altLang="zh-CN" sz="2000" i="1">
                                <a:solidFill>
                                  <a:schemeClr val="bg2">
                                    <a:lumMod val="50000"/>
                                  </a:schemeClr>
                                </a:solidFill>
                                <a:latin typeface="Cambria Math" panose="02040503050406030204" pitchFamily="18" charset="0"/>
                              </a:rPr>
                            </m:ctrlPr>
                          </m:sSubPr>
                          <m:e>
                            <m:r>
                              <a:rPr lang="en-US" altLang="zh-CN" sz="2000">
                                <a:solidFill>
                                  <a:schemeClr val="bg2">
                                    <a:lumMod val="50000"/>
                                  </a:schemeClr>
                                </a:solidFill>
                                <a:latin typeface="Cambria Math" panose="02040503050406030204" pitchFamily="18" charset="0"/>
                              </a:rPr>
                              <m:t>𝒍</m:t>
                            </m:r>
                          </m:e>
                          <m:sub>
                            <m:r>
                              <a:rPr lang="en-US" altLang="zh-CN" sz="2000">
                                <a:solidFill>
                                  <a:schemeClr val="bg2">
                                    <a:lumMod val="50000"/>
                                  </a:schemeClr>
                                </a:solidFill>
                                <a:latin typeface="Cambria Math" panose="02040503050406030204" pitchFamily="18" charset="0"/>
                              </a:rPr>
                              <m:t>𝒋</m:t>
                            </m:r>
                          </m:sub>
                        </m:sSub>
                      </m:e>
                    </m:nary>
                    <m:r>
                      <a:rPr lang="en-US" altLang="zh-CN" sz="2000" i="1">
                        <a:solidFill>
                          <a:schemeClr val="bg2">
                            <a:lumMod val="50000"/>
                          </a:schemeClr>
                        </a:solidFill>
                        <a:latin typeface="Cambria Math" panose="02040503050406030204" pitchFamily="18" charset="0"/>
                      </a:rPr>
                      <m:t>=</m:t>
                    </m:r>
                    <m:r>
                      <a:rPr lang="en-US" altLang="zh-CN" sz="2000" b="1" i="1" smtClean="0">
                        <a:solidFill>
                          <a:schemeClr val="bg2">
                            <a:lumMod val="50000"/>
                          </a:schemeClr>
                        </a:solidFill>
                        <a:latin typeface="Cambria Math" panose="02040503050406030204" pitchFamily="18" charset="0"/>
                      </a:rPr>
                      <m:t>𝟎</m:t>
                    </m:r>
                    <m:r>
                      <a:rPr lang="zh-CN" altLang="en-US" sz="2000" i="1">
                        <a:solidFill>
                          <a:schemeClr val="bg2">
                            <a:lumMod val="50000"/>
                          </a:schemeClr>
                        </a:solidFill>
                        <a:latin typeface="Cambria Math" panose="02040503050406030204" pitchFamily="18" charset="0"/>
                      </a:rPr>
                      <m:t>；</m:t>
                    </m:r>
                  </m:oMath>
                </a14:m>
                <a:endParaRPr lang="en-US" altLang="zh-CN" sz="2400" dirty="0">
                  <a:solidFill>
                    <a:schemeClr val="bg2">
                      <a:lumMod val="50000"/>
                    </a:schemeClr>
                  </a:solidFill>
                  <a:latin typeface="微软雅黑" panose="020B0503020204020204" pitchFamily="34" charset="-122"/>
                </a:endParaRPr>
              </a:p>
              <a:p>
                <a:pPr>
                  <a:lnSpc>
                    <a:spcPct val="150000"/>
                  </a:lnSpc>
                  <a:spcBef>
                    <a:spcPct val="0"/>
                  </a:spcBef>
                  <a:buFont typeface="Arial" panose="020B0604020202020204" pitchFamily="34" charset="0"/>
                  <a:buChar char="•"/>
                </a:pPr>
                <a:r>
                  <a:rPr lang="en-US" altLang="zh-CN" sz="2400" dirty="0">
                    <a:solidFill>
                      <a:srgbClr val="000000"/>
                    </a:solidFill>
                    <a:latin typeface="Arial" panose="020B0604020202020204" pitchFamily="34" charset="0"/>
                    <a:ea typeface="宋体" panose="02010600030101010101" pitchFamily="2" charset="-122"/>
                  </a:rPr>
                  <a:t> </a:t>
                </a:r>
                <a14:m>
                  <m:oMath xmlns:m="http://schemas.openxmlformats.org/officeDocument/2006/math">
                    <m:sSub>
                      <m:sSubPr>
                        <m:ctrlPr>
                          <a:rPr lang="en-US" altLang="zh-CN" sz="2400" i="1">
                            <a:solidFill>
                              <a:schemeClr val="bg2">
                                <a:lumMod val="50000"/>
                              </a:schemeClr>
                            </a:solidFill>
                            <a:latin typeface="Cambria Math" panose="02040503050406030204" pitchFamily="18" charset="0"/>
                          </a:rPr>
                        </m:ctrlPr>
                      </m:sSubPr>
                      <m:e>
                        <m:r>
                          <a:rPr lang="en-US" altLang="zh-CN" sz="2400">
                            <a:solidFill>
                              <a:schemeClr val="bg2">
                                <a:lumMod val="50000"/>
                              </a:schemeClr>
                            </a:solidFill>
                            <a:latin typeface="Cambria Math" panose="02040503050406030204" pitchFamily="18" charset="0"/>
                          </a:rPr>
                          <m:t>𝒗</m:t>
                        </m:r>
                      </m:e>
                      <m:sub>
                        <m:r>
                          <a:rPr lang="en-US" altLang="zh-CN" sz="2400">
                            <a:solidFill>
                              <a:schemeClr val="bg2">
                                <a:lumMod val="50000"/>
                              </a:schemeClr>
                            </a:solidFill>
                            <a:latin typeface="Cambria Math" panose="02040503050406030204" pitchFamily="18" charset="0"/>
                          </a:rPr>
                          <m:t>𝒋</m:t>
                        </m:r>
                      </m:sub>
                    </m:sSub>
                  </m:oMath>
                </a14:m>
                <a:r>
                  <a:rPr lang="zh-CN" altLang="en-US" sz="2400" dirty="0">
                    <a:solidFill>
                      <a:schemeClr val="bg2">
                        <a:lumMod val="50000"/>
                      </a:schemeClr>
                    </a:solidFill>
                    <a:latin typeface="微软雅黑" panose="020B0503020204020204" pitchFamily="34" charset="-122"/>
                  </a:rPr>
                  <a:t>为第</a:t>
                </a:r>
                <a:r>
                  <a:rPr lang="en-US" altLang="zh-CN" sz="2400" dirty="0">
                    <a:solidFill>
                      <a:schemeClr val="bg2">
                        <a:lumMod val="50000"/>
                      </a:schemeClr>
                    </a:solidFill>
                    <a:latin typeface="微软雅黑" panose="020B0503020204020204" pitchFamily="34" charset="-122"/>
                  </a:rPr>
                  <a:t>j</a:t>
                </a:r>
                <a:r>
                  <a:rPr lang="zh-CN" altLang="en-US" sz="2400" dirty="0">
                    <a:solidFill>
                      <a:schemeClr val="bg2">
                        <a:lumMod val="50000"/>
                      </a:schemeClr>
                    </a:solidFill>
                    <a:latin typeface="微软雅黑" panose="020B0503020204020204" pitchFamily="34" charset="-122"/>
                  </a:rPr>
                  <a:t>个管道中的液体流速，</a:t>
                </a:r>
                <a14:m>
                  <m:oMath xmlns:m="http://schemas.openxmlformats.org/officeDocument/2006/math">
                    <m:sSub>
                      <m:sSubPr>
                        <m:ctrlPr>
                          <a:rPr lang="en-US" altLang="zh-CN" sz="2400" i="1">
                            <a:solidFill>
                              <a:schemeClr val="bg2">
                                <a:lumMod val="50000"/>
                              </a:schemeClr>
                            </a:solidFill>
                            <a:latin typeface="Cambria Math" panose="02040503050406030204" pitchFamily="18" charset="0"/>
                          </a:rPr>
                        </m:ctrlPr>
                      </m:sSubPr>
                      <m:e>
                        <m:r>
                          <a:rPr lang="en-US" altLang="zh-CN" sz="2400" i="1">
                            <a:solidFill>
                              <a:schemeClr val="bg2">
                                <a:lumMod val="50000"/>
                              </a:schemeClr>
                            </a:solidFill>
                            <a:latin typeface="Cambria Math" panose="02040503050406030204" pitchFamily="18" charset="0"/>
                          </a:rPr>
                          <m:t>𝑙</m:t>
                        </m:r>
                      </m:e>
                      <m:sub>
                        <m:r>
                          <a:rPr lang="en-US" altLang="zh-CN" sz="2400">
                            <a:solidFill>
                              <a:schemeClr val="bg2">
                                <a:lumMod val="50000"/>
                              </a:schemeClr>
                            </a:solidFill>
                            <a:latin typeface="Cambria Math" panose="02040503050406030204" pitchFamily="18" charset="0"/>
                          </a:rPr>
                          <m:t>𝒋</m:t>
                        </m:r>
                      </m:sub>
                    </m:sSub>
                  </m:oMath>
                </a14:m>
                <a:r>
                  <a:rPr lang="zh-CN" altLang="en-US" sz="2400" dirty="0">
                    <a:solidFill>
                      <a:schemeClr val="bg2">
                        <a:lumMod val="50000"/>
                      </a:schemeClr>
                    </a:solidFill>
                    <a:latin typeface="微软雅黑" panose="020B0503020204020204" pitchFamily="34" charset="-122"/>
                  </a:rPr>
                  <a:t>为第</a:t>
                </a:r>
                <a:r>
                  <a:rPr lang="en-US" altLang="zh-CN" sz="2400" dirty="0">
                    <a:solidFill>
                      <a:schemeClr val="bg2">
                        <a:lumMod val="50000"/>
                      </a:schemeClr>
                    </a:solidFill>
                    <a:latin typeface="微软雅黑" panose="020B0503020204020204" pitchFamily="34" charset="-122"/>
                  </a:rPr>
                  <a:t>j</a:t>
                </a:r>
                <a:r>
                  <a:rPr lang="zh-CN" altLang="en-US" sz="2400" dirty="0">
                    <a:solidFill>
                      <a:schemeClr val="bg2">
                        <a:lumMod val="50000"/>
                      </a:schemeClr>
                    </a:solidFill>
                    <a:latin typeface="微软雅黑" panose="020B0503020204020204" pitchFamily="34" charset="-122"/>
                  </a:rPr>
                  <a:t>个管道的管道长度</a:t>
                </a:r>
                <a:r>
                  <a:rPr lang="en-US" altLang="zh-CN" sz="2400" dirty="0">
                    <a:solidFill>
                      <a:schemeClr val="bg2">
                        <a:lumMod val="50000"/>
                      </a:schemeClr>
                    </a:solidFill>
                    <a:latin typeface="微软雅黑" panose="020B0503020204020204" pitchFamily="34" charset="-122"/>
                  </a:rPr>
                  <a:t>,</a:t>
                </a:r>
                <a:r>
                  <a:rPr lang="en-US" altLang="zh-CN" sz="2400" dirty="0">
                    <a:solidFill>
                      <a:schemeClr val="bg2">
                        <a:lumMod val="50000"/>
                      </a:schemeClr>
                    </a:solidFill>
                  </a:rPr>
                  <a:t> </a:t>
                </a:r>
                <a14:m>
                  <m:oMath xmlns:m="http://schemas.openxmlformats.org/officeDocument/2006/math">
                    <m:sSub>
                      <m:sSubPr>
                        <m:ctrlPr>
                          <a:rPr lang="en-US" altLang="zh-CN" sz="2400" i="1">
                            <a:solidFill>
                              <a:schemeClr val="bg2">
                                <a:lumMod val="50000"/>
                              </a:schemeClr>
                            </a:solidFill>
                            <a:latin typeface="Cambria Math" panose="02040503050406030204" pitchFamily="18" charset="0"/>
                          </a:rPr>
                        </m:ctrlPr>
                      </m:sSubPr>
                      <m:e>
                        <m:r>
                          <a:rPr lang="en-US" altLang="zh-CN" sz="2400">
                            <a:solidFill>
                              <a:schemeClr val="bg2">
                                <a:lumMod val="50000"/>
                              </a:schemeClr>
                            </a:solidFill>
                            <a:latin typeface="Cambria Math" panose="02040503050406030204" pitchFamily="18" charset="0"/>
                          </a:rPr>
                          <m:t>𝑹</m:t>
                        </m:r>
                      </m:e>
                      <m:sub>
                        <m:r>
                          <a:rPr lang="en-US" altLang="zh-CN" sz="2400">
                            <a:solidFill>
                              <a:schemeClr val="bg2">
                                <a:lumMod val="50000"/>
                              </a:schemeClr>
                            </a:solidFill>
                            <a:latin typeface="Cambria Math" panose="02040503050406030204" pitchFamily="18" charset="0"/>
                          </a:rPr>
                          <m:t>𝒊</m:t>
                        </m:r>
                        <m:r>
                          <a:rPr lang="en-US" altLang="zh-CN" sz="2400" b="0" i="1">
                            <a:solidFill>
                              <a:schemeClr val="bg2">
                                <a:lumMod val="50000"/>
                              </a:schemeClr>
                            </a:solidFill>
                            <a:latin typeface="Cambria Math" panose="02040503050406030204" pitchFamily="18" charset="0"/>
                          </a:rPr>
                          <m:t>𝑗</m:t>
                        </m:r>
                      </m:sub>
                    </m:sSub>
                  </m:oMath>
                </a14:m>
                <a:r>
                  <a:rPr lang="zh-CN" altLang="en-US" sz="2400" dirty="0">
                    <a:solidFill>
                      <a:schemeClr val="bg2">
                        <a:lumMod val="50000"/>
                      </a:schemeClr>
                    </a:solidFill>
                    <a:latin typeface="微软雅黑" panose="020B0503020204020204" pitchFamily="34" charset="-122"/>
                  </a:rPr>
                  <a:t>为从点</a:t>
                </a:r>
                <a14:m>
                  <m:oMath xmlns:m="http://schemas.openxmlformats.org/officeDocument/2006/math">
                    <m:sSub>
                      <m:sSubPr>
                        <m:ctrlPr>
                          <a:rPr lang="en-US" altLang="zh-CN" sz="2400" i="1">
                            <a:solidFill>
                              <a:schemeClr val="bg2">
                                <a:lumMod val="50000"/>
                              </a:schemeClr>
                            </a:solidFill>
                            <a:latin typeface="Cambria Math" panose="02040503050406030204" pitchFamily="18" charset="0"/>
                          </a:rPr>
                        </m:ctrlPr>
                      </m:sSubPr>
                      <m:e>
                        <m:r>
                          <a:rPr lang="en-US" altLang="zh-CN" sz="2400">
                            <a:solidFill>
                              <a:schemeClr val="bg2">
                                <a:lumMod val="50000"/>
                              </a:schemeClr>
                            </a:solidFill>
                            <a:latin typeface="Cambria Math" panose="02040503050406030204" pitchFamily="18" charset="0"/>
                          </a:rPr>
                          <m:t>𝒑</m:t>
                        </m:r>
                      </m:e>
                      <m:sub>
                        <m:r>
                          <a:rPr lang="en-US" altLang="zh-CN" sz="2400" b="0" i="1">
                            <a:solidFill>
                              <a:schemeClr val="bg2">
                                <a:lumMod val="50000"/>
                              </a:schemeClr>
                            </a:solidFill>
                            <a:latin typeface="Cambria Math" panose="02040503050406030204" pitchFamily="18" charset="0"/>
                          </a:rPr>
                          <m:t>𝑖</m:t>
                        </m:r>
                      </m:sub>
                    </m:sSub>
                  </m:oMath>
                </a14:m>
                <a:r>
                  <a:rPr lang="zh-CN" altLang="en-US" sz="2400" dirty="0">
                    <a:solidFill>
                      <a:schemeClr val="bg2">
                        <a:lumMod val="50000"/>
                      </a:schemeClr>
                    </a:solidFill>
                    <a:latin typeface="微软雅黑" panose="020B0503020204020204" pitchFamily="34" charset="-122"/>
                  </a:rPr>
                  <a:t>到点</a:t>
                </a:r>
                <a14:m>
                  <m:oMath xmlns:m="http://schemas.openxmlformats.org/officeDocument/2006/math">
                    <m:sSub>
                      <m:sSubPr>
                        <m:ctrlPr>
                          <a:rPr lang="en-US" altLang="zh-CN" sz="2400" i="1">
                            <a:solidFill>
                              <a:schemeClr val="bg2">
                                <a:lumMod val="50000"/>
                              </a:schemeClr>
                            </a:solidFill>
                            <a:latin typeface="Cambria Math" panose="02040503050406030204" pitchFamily="18" charset="0"/>
                          </a:rPr>
                        </m:ctrlPr>
                      </m:sSubPr>
                      <m:e>
                        <m:r>
                          <a:rPr lang="en-US" altLang="zh-CN" sz="2400">
                            <a:solidFill>
                              <a:schemeClr val="bg2">
                                <a:lumMod val="50000"/>
                              </a:schemeClr>
                            </a:solidFill>
                            <a:latin typeface="Cambria Math" panose="02040503050406030204" pitchFamily="18" charset="0"/>
                          </a:rPr>
                          <m:t>𝒑</m:t>
                        </m:r>
                      </m:e>
                      <m:sub>
                        <m:r>
                          <a:rPr lang="en-US" altLang="zh-CN" sz="2400" b="0" i="1">
                            <a:solidFill>
                              <a:schemeClr val="bg2">
                                <a:lumMod val="50000"/>
                              </a:schemeClr>
                            </a:solidFill>
                            <a:latin typeface="Cambria Math" panose="02040503050406030204" pitchFamily="18" charset="0"/>
                          </a:rPr>
                          <m:t>𝑗</m:t>
                        </m:r>
                      </m:sub>
                    </m:sSub>
                  </m:oMath>
                </a14:m>
                <a:r>
                  <a:rPr lang="zh-CN" altLang="en-US" sz="2400" dirty="0">
                    <a:solidFill>
                      <a:schemeClr val="bg2">
                        <a:lumMod val="50000"/>
                      </a:schemeClr>
                    </a:solidFill>
                    <a:latin typeface="微软雅黑" panose="020B0503020204020204" pitchFamily="34" charset="-122"/>
                  </a:rPr>
                  <a:t>的一条路径。</a:t>
                </a:r>
                <a:endParaRPr lang="en-US" altLang="zh-CN" sz="2400" dirty="0">
                  <a:solidFill>
                    <a:schemeClr val="bg2">
                      <a:lumMod val="50000"/>
                    </a:schemeClr>
                  </a:solidFill>
                  <a:latin typeface="微软雅黑" panose="020B0503020204020204" pitchFamily="34" charset="-122"/>
                </a:endParaRPr>
              </a:p>
              <a:p>
                <a:pPr lvl="0">
                  <a:lnSpc>
                    <a:spcPct val="150000"/>
                  </a:lnSpc>
                  <a:spcBef>
                    <a:spcPct val="0"/>
                  </a:spcBef>
                </a:pPr>
                <a:endParaRPr lang="en-US" altLang="zh-CN" sz="2400" dirty="0">
                  <a:solidFill>
                    <a:srgbClr val="000000"/>
                  </a:solidFill>
                  <a:latin typeface="Arial" panose="020B0604020202020204" pitchFamily="34" charset="0"/>
                  <a:ea typeface="宋体" panose="02010600030101010101" pitchFamily="2" charset="-122"/>
                </a:endParaRPr>
              </a:p>
              <a:p>
                <a:pPr marL="285750" indent="-285750">
                  <a:lnSpc>
                    <a:spcPct val="200000"/>
                  </a:lnSpc>
                  <a:buFont typeface="Arial" panose="020B0604020202020204" pitchFamily="34" charset="0"/>
                  <a:buChar char="•"/>
                </a:pPr>
                <a:endParaRPr lang="zh-CN" altLang="en-US" sz="2000" dirty="0">
                  <a:solidFill>
                    <a:schemeClr val="bg2">
                      <a:lumMod val="50000"/>
                    </a:schemeClr>
                  </a:solidFill>
                  <a:latin typeface="微软雅黑" panose="020B0503020204020204" pitchFamily="34" charset="-122"/>
                </a:endParaRPr>
              </a:p>
            </p:txBody>
          </p:sp>
        </mc:Choice>
        <mc:Fallback xmlns="">
          <p:sp>
            <p:nvSpPr>
              <p:cNvPr id="7171" name="内容占位符 2"/>
              <p:cNvSpPr>
                <a:spLocks noGrp="1" noRot="1" noChangeAspect="1" noMove="1" noResize="1" noEditPoints="1" noAdjustHandles="1" noChangeArrowheads="1" noChangeShapeType="1" noTextEdit="1"/>
              </p:cNvSpPr>
              <p:nvPr>
                <p:ph idx="1"/>
              </p:nvPr>
            </p:nvSpPr>
            <p:spPr>
              <a:xfrm>
                <a:off x="395288" y="1125538"/>
                <a:ext cx="8785225" cy="5256212"/>
              </a:xfrm>
              <a:blipFill>
                <a:blip r:embed="rId3"/>
                <a:stretch>
                  <a:fillRect l="-972"/>
                </a:stretch>
              </a:blipFill>
            </p:spPr>
            <p:txBody>
              <a:bodyPr/>
              <a:lstStyle/>
              <a:p>
                <a:r>
                  <a:rPr lang="zh-CN" altLang="en-US">
                    <a:noFill/>
                  </a:rPr>
                  <a:t> </a:t>
                </a:r>
              </a:p>
            </p:txBody>
          </p:sp>
        </mc:Fallback>
      </mc:AlternateContent>
      <p:sp>
        <p:nvSpPr>
          <p:cNvPr id="717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Blip>
                <a:blip r:embed="rId4"/>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Blip>
                <a:blip r:embed="rId5"/>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Blip>
                <a:blip r:embed="rId6"/>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Blip>
                <a:blip r:embed="rId6"/>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6"/>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6"/>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6"/>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6"/>
              </a:buBlip>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20CFFB6-B2FC-442C-A74A-B2ACF16AFDAA}" type="slidenum">
              <a:rPr lang="en-US" altLang="zh-CN" sz="1400"/>
              <a:pPr>
                <a:spcBef>
                  <a:spcPct val="0"/>
                </a:spcBef>
                <a:buFontTx/>
                <a:buNone/>
              </a:pPr>
              <a:t>23</a:t>
            </a:fld>
            <a:endParaRPr lang="en-US" altLang="zh-CN" sz="1400"/>
          </a:p>
        </p:txBody>
      </p:sp>
    </p:spTree>
    <p:extLst>
      <p:ext uri="{BB962C8B-B14F-4D97-AF65-F5344CB8AC3E}">
        <p14:creationId xmlns:p14="http://schemas.microsoft.com/office/powerpoint/2010/main" val="13521579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395288" y="1125538"/>
            <a:ext cx="8785225" cy="5256212"/>
          </a:xfrm>
        </p:spPr>
        <p:txBody>
          <a:bodyPr/>
          <a:lstStyle/>
          <a:p>
            <a:pPr>
              <a:lnSpc>
                <a:spcPct val="200000"/>
              </a:lnSpc>
            </a:pPr>
            <a:r>
              <a:rPr lang="zh-CN" altLang="en-US" sz="2400" dirty="0" smtClean="0">
                <a:solidFill>
                  <a:schemeClr val="bg2">
                    <a:lumMod val="50000"/>
                  </a:schemeClr>
                </a:solidFill>
                <a:latin typeface="微软雅黑" panose="020B0503020204020204" pitchFamily="34" charset="-122"/>
              </a:rPr>
              <a:t>根据以上公式，在已有芯片结构中构建方程组，可以求解得到芯片的液体流速。</a:t>
            </a:r>
            <a:endParaRPr lang="en-US" altLang="zh-CN" sz="2400" dirty="0" smtClean="0">
              <a:solidFill>
                <a:schemeClr val="bg2">
                  <a:lumMod val="50000"/>
                </a:schemeClr>
              </a:solidFill>
              <a:latin typeface="微软雅黑" panose="020B0503020204020204" pitchFamily="34" charset="-122"/>
            </a:endParaRPr>
          </a:p>
          <a:p>
            <a:pPr>
              <a:lnSpc>
                <a:spcPct val="200000"/>
              </a:lnSpc>
            </a:pPr>
            <a:r>
              <a:rPr lang="zh-CN" altLang="en-US" sz="2400" dirty="0" smtClean="0">
                <a:solidFill>
                  <a:schemeClr val="bg2">
                    <a:lumMod val="50000"/>
                  </a:schemeClr>
                </a:solidFill>
                <a:latin typeface="微软雅黑" panose="020B0503020204020204" pitchFamily="34" charset="-122"/>
              </a:rPr>
              <a:t>具体程序介绍请看附件。</a:t>
            </a:r>
            <a:endParaRPr lang="zh-CN" altLang="en-US" sz="2000" dirty="0">
              <a:solidFill>
                <a:schemeClr val="bg2">
                  <a:lumMod val="50000"/>
                </a:schemeClr>
              </a:solidFill>
              <a:latin typeface="微软雅黑" panose="020B0503020204020204" pitchFamily="34" charset="-122"/>
            </a:endParaRPr>
          </a:p>
        </p:txBody>
      </p:sp>
      <p:sp>
        <p:nvSpPr>
          <p:cNvPr id="717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5"/>
              </a:buBlip>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20CFFB6-B2FC-442C-A74A-B2ACF16AFDAA}" type="slidenum">
              <a:rPr lang="en-US" altLang="zh-CN" sz="1400"/>
              <a:pPr>
                <a:spcBef>
                  <a:spcPct val="0"/>
                </a:spcBef>
                <a:buFontTx/>
                <a:buNone/>
              </a:pPr>
              <a:t>24</a:t>
            </a:fld>
            <a:endParaRPr lang="en-US" altLang="zh-CN" sz="1400"/>
          </a:p>
        </p:txBody>
      </p:sp>
    </p:spTree>
    <p:extLst>
      <p:ext uri="{BB962C8B-B14F-4D97-AF65-F5344CB8AC3E}">
        <p14:creationId xmlns:p14="http://schemas.microsoft.com/office/powerpoint/2010/main" val="8165236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123728" y="2996952"/>
            <a:ext cx="5327650" cy="792162"/>
          </a:xfrm>
        </p:spPr>
        <p:txBody>
          <a:bodyPr/>
          <a:lstStyle/>
          <a:p>
            <a:r>
              <a:rPr lang="zh-CN" altLang="en-US" dirty="0" smtClean="0"/>
              <a:t>附录二：浓度模拟原理</a:t>
            </a:r>
            <a:endParaRPr lang="en-US" altLang="zh-CN" dirty="0" smtClean="0"/>
          </a:p>
        </p:txBody>
      </p:sp>
      <p:sp>
        <p:nvSpPr>
          <p:cNvPr id="512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67F476-E323-490F-ABCF-F6324B669A4E}" type="slidenum">
              <a:rPr lang="en-US" altLang="zh-CN"/>
              <a:pPr eaLnBrk="1" hangingPunct="1"/>
              <a:t>25</a:t>
            </a:fld>
            <a:endParaRPr lang="en-US" altLang="zh-CN"/>
          </a:p>
        </p:txBody>
      </p:sp>
    </p:spTree>
    <p:extLst>
      <p:ext uri="{BB962C8B-B14F-4D97-AF65-F5344CB8AC3E}">
        <p14:creationId xmlns:p14="http://schemas.microsoft.com/office/powerpoint/2010/main" val="27897277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395289" y="1125538"/>
            <a:ext cx="8641208" cy="5256212"/>
          </a:xfrm>
        </p:spPr>
        <p:txBody>
          <a:bodyPr/>
          <a:lstStyle/>
          <a:p>
            <a:pPr>
              <a:lnSpc>
                <a:spcPct val="200000"/>
              </a:lnSpc>
            </a:pPr>
            <a:r>
              <a:rPr lang="zh-CN" altLang="en-US" sz="2400" dirty="0" smtClean="0">
                <a:solidFill>
                  <a:schemeClr val="bg2">
                    <a:lumMod val="50000"/>
                  </a:schemeClr>
                </a:solidFill>
                <a:latin typeface="微软雅黑" panose="020B0503020204020204" pitchFamily="34" charset="-122"/>
              </a:rPr>
              <a:t>芯片的流速确定后可以计算得到芯片的液体浓度。</a:t>
            </a:r>
            <a:endParaRPr lang="en-US" altLang="zh-CN" sz="2400" dirty="0" smtClean="0">
              <a:solidFill>
                <a:schemeClr val="bg2">
                  <a:lumMod val="50000"/>
                </a:schemeClr>
              </a:solidFill>
              <a:latin typeface="微软雅黑" panose="020B0503020204020204" pitchFamily="34" charset="-122"/>
            </a:endParaRPr>
          </a:p>
          <a:p>
            <a:pPr>
              <a:lnSpc>
                <a:spcPct val="200000"/>
              </a:lnSpc>
            </a:pPr>
            <a:r>
              <a:rPr lang="zh-CN" altLang="en-US" sz="2400" dirty="0" smtClean="0">
                <a:solidFill>
                  <a:schemeClr val="bg2">
                    <a:lumMod val="50000"/>
                  </a:schemeClr>
                </a:solidFill>
                <a:latin typeface="微软雅黑" panose="020B0503020204020204" pitchFamily="34" charset="-122"/>
              </a:rPr>
              <a:t>根据流量守恒原理，对于任意节点，流入节点的液体总量等于流出节点的液体总量；流入节点的溶质的物质的量也等于流出节点</a:t>
            </a:r>
            <a:r>
              <a:rPr lang="zh-CN" altLang="en-US" sz="2400" dirty="0">
                <a:solidFill>
                  <a:schemeClr val="bg2">
                    <a:lumMod val="50000"/>
                  </a:schemeClr>
                </a:solidFill>
                <a:latin typeface="微软雅黑" panose="020B0503020204020204" pitchFamily="34" charset="-122"/>
              </a:rPr>
              <a:t>的溶质的物质的</a:t>
            </a:r>
            <a:r>
              <a:rPr lang="zh-CN" altLang="en-US" sz="2400" dirty="0" smtClean="0">
                <a:solidFill>
                  <a:schemeClr val="bg2">
                    <a:lumMod val="50000"/>
                  </a:schemeClr>
                </a:solidFill>
                <a:latin typeface="微软雅黑" panose="020B0503020204020204" pitchFamily="34" charset="-122"/>
              </a:rPr>
              <a:t>量。</a:t>
            </a:r>
            <a:endParaRPr lang="en-US" altLang="zh-CN" sz="2400" dirty="0" smtClean="0">
              <a:solidFill>
                <a:schemeClr val="bg2">
                  <a:lumMod val="50000"/>
                </a:schemeClr>
              </a:solidFill>
              <a:latin typeface="微软雅黑" panose="020B0503020204020204" pitchFamily="34" charset="-122"/>
            </a:endParaRPr>
          </a:p>
          <a:p>
            <a:pPr>
              <a:lnSpc>
                <a:spcPct val="200000"/>
              </a:lnSpc>
            </a:pPr>
            <a:r>
              <a:rPr lang="zh-CN" altLang="en-US" sz="2400" dirty="0" smtClean="0">
                <a:solidFill>
                  <a:schemeClr val="bg2">
                    <a:lumMod val="50000"/>
                  </a:schemeClr>
                </a:solidFill>
                <a:latin typeface="微软雅黑" panose="020B0503020204020204" pitchFamily="34" charset="-122"/>
              </a:rPr>
              <a:t>根据第二条，对于任一节点确定所有连通管道的流速与流入节点的液体浓度后，可以计算得到输出管道的液体浓度。</a:t>
            </a:r>
            <a:endParaRPr lang="zh-CN" altLang="en-US" sz="2000" dirty="0">
              <a:solidFill>
                <a:schemeClr val="bg2">
                  <a:lumMod val="50000"/>
                </a:schemeClr>
              </a:solidFill>
              <a:latin typeface="微软雅黑" panose="020B0503020204020204" pitchFamily="34" charset="-122"/>
            </a:endParaRPr>
          </a:p>
        </p:txBody>
      </p:sp>
      <p:sp>
        <p:nvSpPr>
          <p:cNvPr id="717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5"/>
              </a:buBlip>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20CFFB6-B2FC-442C-A74A-B2ACF16AFDAA}" type="slidenum">
              <a:rPr lang="en-US" altLang="zh-CN" sz="1400"/>
              <a:pPr>
                <a:spcBef>
                  <a:spcPct val="0"/>
                </a:spcBef>
                <a:buFontTx/>
                <a:buNone/>
              </a:pPr>
              <a:t>26</a:t>
            </a:fld>
            <a:endParaRPr lang="en-US" altLang="zh-CN" sz="1400"/>
          </a:p>
        </p:txBody>
      </p:sp>
    </p:spTree>
    <p:extLst>
      <p:ext uri="{BB962C8B-B14F-4D97-AF65-F5344CB8AC3E}">
        <p14:creationId xmlns:p14="http://schemas.microsoft.com/office/powerpoint/2010/main" val="1573579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395289" y="1125538"/>
            <a:ext cx="8641208" cy="5256212"/>
          </a:xfrm>
        </p:spPr>
        <p:txBody>
          <a:bodyPr/>
          <a:lstStyle/>
          <a:p>
            <a:pPr>
              <a:spcBef>
                <a:spcPts val="600"/>
              </a:spcBef>
            </a:pPr>
            <a:r>
              <a:rPr lang="zh-CN" altLang="en-US" sz="2400" dirty="0" smtClean="0">
                <a:solidFill>
                  <a:schemeClr val="bg2">
                    <a:lumMod val="50000"/>
                  </a:schemeClr>
                </a:solidFill>
                <a:latin typeface="微软雅黑" panose="020B0503020204020204" pitchFamily="34" charset="-122"/>
              </a:rPr>
              <a:t>在本次大作业中对于任一节点存在六种情况。</a:t>
            </a:r>
            <a:endParaRPr lang="en-US" altLang="zh-CN" sz="2400" dirty="0" smtClean="0">
              <a:solidFill>
                <a:schemeClr val="bg2">
                  <a:lumMod val="50000"/>
                </a:schemeClr>
              </a:solidFill>
              <a:latin typeface="微软雅黑" panose="020B0503020204020204" pitchFamily="34" charset="-122"/>
            </a:endParaRPr>
          </a:p>
          <a:p>
            <a:pPr>
              <a:spcBef>
                <a:spcPts val="600"/>
              </a:spcBef>
            </a:pPr>
            <a:r>
              <a:rPr lang="zh-CN" altLang="en-US" sz="2400" dirty="0" smtClean="0">
                <a:solidFill>
                  <a:schemeClr val="bg2">
                    <a:lumMod val="50000"/>
                  </a:schemeClr>
                </a:solidFill>
                <a:latin typeface="微软雅黑" panose="020B0503020204020204" pitchFamily="34" charset="-122"/>
              </a:rPr>
              <a:t>除了最后一种情况，我们认为在理想情况下，液体在交点处瞬间完成混合。</a:t>
            </a:r>
            <a:endParaRPr lang="zh-CN" altLang="en-US" sz="2000" dirty="0">
              <a:solidFill>
                <a:schemeClr val="bg2">
                  <a:lumMod val="50000"/>
                </a:schemeClr>
              </a:solidFill>
              <a:latin typeface="微软雅黑" panose="020B0503020204020204" pitchFamily="34" charset="-122"/>
            </a:endParaRPr>
          </a:p>
        </p:txBody>
      </p:sp>
      <p:sp>
        <p:nvSpPr>
          <p:cNvPr id="717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Blip>
                <a:blip r:embed="rId5"/>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5"/>
              </a:buBlip>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20CFFB6-B2FC-442C-A74A-B2ACF16AFDAA}" type="slidenum">
              <a:rPr lang="en-US" altLang="zh-CN" sz="1400"/>
              <a:pPr>
                <a:spcBef>
                  <a:spcPct val="0"/>
                </a:spcBef>
                <a:buFontTx/>
                <a:buNone/>
              </a:pPr>
              <a:t>27</a:t>
            </a:fld>
            <a:endParaRPr lang="en-US" altLang="zh-CN" sz="1400"/>
          </a:p>
        </p:txBody>
      </p:sp>
      <p:pic>
        <p:nvPicPr>
          <p:cNvPr id="4" name="图片 3"/>
          <p:cNvPicPr>
            <a:picLocks noChangeAspect="1"/>
          </p:cNvPicPr>
          <p:nvPr/>
        </p:nvPicPr>
        <p:blipFill rotWithShape="1">
          <a:blip r:embed="rId6">
            <a:extLst>
              <a:ext uri="{28A0092B-C50C-407E-A947-70E740481C1C}">
                <a14:useLocalDpi xmlns:a14="http://schemas.microsoft.com/office/drawing/2010/main" val="0"/>
              </a:ext>
            </a:extLst>
          </a:blip>
          <a:srcRect b="83054"/>
          <a:stretch/>
        </p:blipFill>
        <p:spPr>
          <a:xfrm>
            <a:off x="573052" y="3089699"/>
            <a:ext cx="2661469" cy="567748"/>
          </a:xfrm>
          <a:prstGeom prst="rect">
            <a:avLst/>
          </a:prstGeom>
        </p:spPr>
      </p:pic>
      <p:pic>
        <p:nvPicPr>
          <p:cNvPr id="5" name="图片 4"/>
          <p:cNvPicPr>
            <a:picLocks noChangeAspect="1"/>
          </p:cNvPicPr>
          <p:nvPr/>
        </p:nvPicPr>
        <p:blipFill rotWithShape="1">
          <a:blip r:embed="rId7">
            <a:extLst>
              <a:ext uri="{28A0092B-C50C-407E-A947-70E740481C1C}">
                <a14:useLocalDpi xmlns:a14="http://schemas.microsoft.com/office/drawing/2010/main" val="0"/>
              </a:ext>
            </a:extLst>
          </a:blip>
          <a:srcRect t="33128" b="33993"/>
          <a:stretch/>
        </p:blipFill>
        <p:spPr>
          <a:xfrm>
            <a:off x="3419872" y="4393305"/>
            <a:ext cx="2431644" cy="2040868"/>
          </a:xfrm>
          <a:prstGeom prst="rect">
            <a:avLst/>
          </a:prstGeom>
        </p:spPr>
      </p:pic>
      <p:pic>
        <p:nvPicPr>
          <p:cNvPr id="6" name="图片 5"/>
          <p:cNvPicPr>
            <a:picLocks noChangeAspect="1"/>
          </p:cNvPicPr>
          <p:nvPr/>
        </p:nvPicPr>
        <p:blipFill rotWithShape="1">
          <a:blip r:embed="rId7">
            <a:extLst>
              <a:ext uri="{28A0092B-C50C-407E-A947-70E740481C1C}">
                <a14:useLocalDpi xmlns:a14="http://schemas.microsoft.com/office/drawing/2010/main" val="0"/>
              </a:ext>
            </a:extLst>
          </a:blip>
          <a:srcRect b="67320"/>
          <a:stretch/>
        </p:blipFill>
        <p:spPr>
          <a:xfrm>
            <a:off x="398635" y="4393305"/>
            <a:ext cx="2465385" cy="2056707"/>
          </a:xfrm>
          <a:prstGeom prst="rect">
            <a:avLst/>
          </a:prstGeom>
        </p:spPr>
      </p:pic>
      <p:pic>
        <p:nvPicPr>
          <p:cNvPr id="7" name="图片 6"/>
          <p:cNvPicPr>
            <a:picLocks noChangeAspect="1"/>
          </p:cNvPicPr>
          <p:nvPr/>
        </p:nvPicPr>
        <p:blipFill rotWithShape="1">
          <a:blip r:embed="rId7">
            <a:extLst>
              <a:ext uri="{28A0092B-C50C-407E-A947-70E740481C1C}">
                <a14:useLocalDpi xmlns:a14="http://schemas.microsoft.com/office/drawing/2010/main" val="0"/>
              </a:ext>
            </a:extLst>
          </a:blip>
          <a:srcRect t="66000"/>
          <a:stretch/>
        </p:blipFill>
        <p:spPr>
          <a:xfrm>
            <a:off x="6226787" y="4321265"/>
            <a:ext cx="2434438" cy="2112908"/>
          </a:xfrm>
          <a:prstGeom prst="rect">
            <a:avLst/>
          </a:prstGeom>
        </p:spPr>
      </p:pic>
      <p:pic>
        <p:nvPicPr>
          <p:cNvPr id="8" name="图片 7"/>
          <p:cNvPicPr>
            <a:picLocks noChangeAspect="1"/>
          </p:cNvPicPr>
          <p:nvPr/>
        </p:nvPicPr>
        <p:blipFill rotWithShape="1">
          <a:blip r:embed="rId6">
            <a:extLst>
              <a:ext uri="{28A0092B-C50C-407E-A947-70E740481C1C}">
                <a14:useLocalDpi xmlns:a14="http://schemas.microsoft.com/office/drawing/2010/main" val="0"/>
              </a:ext>
            </a:extLst>
          </a:blip>
          <a:srcRect t="17774" b="43889"/>
          <a:stretch/>
        </p:blipFill>
        <p:spPr>
          <a:xfrm>
            <a:off x="3419872" y="2780928"/>
            <a:ext cx="2661469" cy="1284474"/>
          </a:xfrm>
          <a:prstGeom prst="rect">
            <a:avLst/>
          </a:prstGeom>
        </p:spPr>
      </p:pic>
      <p:pic>
        <p:nvPicPr>
          <p:cNvPr id="9" name="图片 8"/>
          <p:cNvPicPr>
            <a:picLocks noChangeAspect="1"/>
          </p:cNvPicPr>
          <p:nvPr/>
        </p:nvPicPr>
        <p:blipFill rotWithShape="1">
          <a:blip r:embed="rId6">
            <a:extLst>
              <a:ext uri="{28A0092B-C50C-407E-A947-70E740481C1C}">
                <a14:useLocalDpi xmlns:a14="http://schemas.microsoft.com/office/drawing/2010/main" val="0"/>
              </a:ext>
            </a:extLst>
          </a:blip>
          <a:srcRect t="54901"/>
          <a:stretch/>
        </p:blipFill>
        <p:spPr>
          <a:xfrm>
            <a:off x="6239647" y="2618059"/>
            <a:ext cx="2661469" cy="1511027"/>
          </a:xfrm>
          <a:prstGeom prst="rect">
            <a:avLst/>
          </a:prstGeom>
        </p:spPr>
      </p:pic>
    </p:spTree>
    <p:extLst>
      <p:ext uri="{BB962C8B-B14F-4D97-AF65-F5344CB8AC3E}">
        <p14:creationId xmlns:p14="http://schemas.microsoft.com/office/powerpoint/2010/main" val="33595963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71" name="内容占位符 2"/>
              <p:cNvSpPr>
                <a:spLocks noGrp="1"/>
              </p:cNvSpPr>
              <p:nvPr>
                <p:ph idx="1"/>
              </p:nvPr>
            </p:nvSpPr>
            <p:spPr>
              <a:xfrm>
                <a:off x="395289" y="1125538"/>
                <a:ext cx="8641208" cy="5256212"/>
              </a:xfrm>
            </p:spPr>
            <p:txBody>
              <a:bodyPr/>
              <a:lstStyle/>
              <a:p>
                <a:pPr>
                  <a:spcBef>
                    <a:spcPts val="600"/>
                  </a:spcBef>
                </a:pPr>
                <a:r>
                  <a:rPr lang="zh-CN" altLang="en-US" sz="2800" dirty="0" smtClean="0">
                    <a:solidFill>
                      <a:schemeClr val="bg2">
                        <a:lumMod val="50000"/>
                      </a:schemeClr>
                    </a:solidFill>
                    <a:latin typeface="微软雅黑" panose="020B0503020204020204" pitchFamily="34" charset="-122"/>
                  </a:rPr>
                  <a:t>对于最后一种情况，可以通过一下公式求解。</a:t>
                </a:r>
                <a:endParaRPr lang="en-US" altLang="zh-CN" sz="2800" dirty="0" smtClean="0">
                  <a:solidFill>
                    <a:schemeClr val="bg2">
                      <a:lumMod val="50000"/>
                    </a:schemeClr>
                  </a:solidFill>
                  <a:latin typeface="微软雅黑" panose="020B0503020204020204" pitchFamily="34" charset="-122"/>
                </a:endParaRPr>
              </a:p>
              <a:p>
                <a:r>
                  <a:rPr lang="zh-CN" altLang="en-US" sz="2400" dirty="0">
                    <a:solidFill>
                      <a:schemeClr val="bg2">
                        <a:lumMod val="50000"/>
                      </a:schemeClr>
                    </a:solidFill>
                    <a:latin typeface="微软雅黑" panose="020B0503020204020204" pitchFamily="34" charset="-122"/>
                  </a:rPr>
                  <a:t>假设</a:t>
                </a:r>
                <a14:m>
                  <m:oMath xmlns:m="http://schemas.openxmlformats.org/officeDocument/2006/math">
                    <m:sSub>
                      <m:sSubPr>
                        <m:ctrlPr>
                          <a:rPr lang="en-US" altLang="zh-CN" sz="2400" i="1">
                            <a:solidFill>
                              <a:schemeClr val="bg2">
                                <a:lumMod val="50000"/>
                              </a:schemeClr>
                            </a:solidFill>
                            <a:latin typeface="Cambria Math" panose="02040503050406030204" pitchFamily="18" charset="0"/>
                          </a:rPr>
                        </m:ctrlPr>
                      </m:sSubPr>
                      <m:e>
                        <m:r>
                          <a:rPr lang="en-US" altLang="zh-CN" sz="2400">
                            <a:solidFill>
                              <a:schemeClr val="bg2">
                                <a:lumMod val="50000"/>
                              </a:schemeClr>
                            </a:solidFill>
                            <a:latin typeface="Cambria Math" panose="02040503050406030204" pitchFamily="18" charset="0"/>
                          </a:rPr>
                          <m:t>𝒗</m:t>
                        </m:r>
                      </m:e>
                      <m:sub>
                        <m:r>
                          <a:rPr lang="en-US" altLang="zh-CN" sz="2400">
                            <a:solidFill>
                              <a:schemeClr val="bg2">
                                <a:lumMod val="50000"/>
                              </a:schemeClr>
                            </a:solidFill>
                            <a:latin typeface="Cambria Math" panose="02040503050406030204" pitchFamily="18" charset="0"/>
                          </a:rPr>
                          <m:t>𝟑</m:t>
                        </m:r>
                      </m:sub>
                    </m:sSub>
                    <m:r>
                      <a:rPr lang="en-US" altLang="zh-CN" sz="2400">
                        <a:solidFill>
                          <a:schemeClr val="bg2">
                            <a:lumMod val="50000"/>
                          </a:schemeClr>
                        </a:solidFill>
                        <a:latin typeface="Cambria Math" panose="02040503050406030204" pitchFamily="18" charset="0"/>
                      </a:rPr>
                      <m:t>&gt;</m:t>
                    </m:r>
                    <m:sSub>
                      <m:sSubPr>
                        <m:ctrlPr>
                          <a:rPr lang="en-US" altLang="zh-CN" sz="2400" i="1">
                            <a:solidFill>
                              <a:schemeClr val="bg2">
                                <a:lumMod val="50000"/>
                              </a:schemeClr>
                            </a:solidFill>
                            <a:latin typeface="Cambria Math" panose="02040503050406030204" pitchFamily="18" charset="0"/>
                          </a:rPr>
                        </m:ctrlPr>
                      </m:sSubPr>
                      <m:e>
                        <m:r>
                          <a:rPr lang="en-US" altLang="zh-CN" sz="2400">
                            <a:solidFill>
                              <a:schemeClr val="bg2">
                                <a:lumMod val="50000"/>
                              </a:schemeClr>
                            </a:solidFill>
                            <a:latin typeface="Cambria Math" panose="02040503050406030204" pitchFamily="18" charset="0"/>
                          </a:rPr>
                          <m:t>𝒗</m:t>
                        </m:r>
                      </m:e>
                      <m:sub>
                        <m:r>
                          <a:rPr lang="en-US" altLang="zh-CN" sz="2400">
                            <a:solidFill>
                              <a:schemeClr val="bg2">
                                <a:lumMod val="50000"/>
                              </a:schemeClr>
                            </a:solidFill>
                            <a:latin typeface="Cambria Math" panose="02040503050406030204" pitchFamily="18" charset="0"/>
                          </a:rPr>
                          <m:t>𝟐</m:t>
                        </m:r>
                      </m:sub>
                    </m:sSub>
                  </m:oMath>
                </a14:m>
                <a:r>
                  <a:rPr lang="en-US" altLang="zh-CN" sz="2400" dirty="0">
                    <a:solidFill>
                      <a:schemeClr val="bg2">
                        <a:lumMod val="50000"/>
                      </a:schemeClr>
                    </a:solidFill>
                    <a:latin typeface="微软雅黑" panose="020B0503020204020204" pitchFamily="34" charset="-122"/>
                  </a:rPr>
                  <a:t>:</a:t>
                </a:r>
              </a:p>
              <a:p>
                <a:pPr marL="0" indent="0" algn="ctr">
                  <a:buNone/>
                </a:pPr>
                <a14:m>
                  <m:oMathPara xmlns:m="http://schemas.openxmlformats.org/officeDocument/2006/math">
                    <m:oMathParaPr>
                      <m:jc m:val="centerGroup"/>
                    </m:oMathParaPr>
                    <m:oMath xmlns:m="http://schemas.openxmlformats.org/officeDocument/2006/math">
                      <m:sSub>
                        <m:sSubPr>
                          <m:ctrlPr>
                            <a:rPr lang="en-US" altLang="zh-CN" sz="2400" i="1">
                              <a:solidFill>
                                <a:schemeClr val="bg2">
                                  <a:lumMod val="50000"/>
                                </a:schemeClr>
                              </a:solidFill>
                              <a:latin typeface="Cambria Math" panose="02040503050406030204" pitchFamily="18" charset="0"/>
                            </a:rPr>
                          </m:ctrlPr>
                        </m:sSubPr>
                        <m:e>
                          <m:r>
                            <a:rPr lang="en-US" altLang="zh-CN" sz="2400">
                              <a:solidFill>
                                <a:schemeClr val="bg2">
                                  <a:lumMod val="50000"/>
                                </a:schemeClr>
                              </a:solidFill>
                              <a:latin typeface="Cambria Math" panose="02040503050406030204" pitchFamily="18" charset="0"/>
                            </a:rPr>
                            <m:t>𝒄</m:t>
                          </m:r>
                        </m:e>
                        <m:sub>
                          <m:r>
                            <a:rPr lang="en-US" altLang="zh-CN" sz="2400">
                              <a:solidFill>
                                <a:schemeClr val="bg2">
                                  <a:lumMod val="50000"/>
                                </a:schemeClr>
                              </a:solidFill>
                              <a:latin typeface="Cambria Math" panose="02040503050406030204" pitchFamily="18" charset="0"/>
                            </a:rPr>
                            <m:t>𝟐</m:t>
                          </m:r>
                        </m:sub>
                      </m:sSub>
                      <m:r>
                        <a:rPr lang="en-US" altLang="zh-CN" sz="2400">
                          <a:solidFill>
                            <a:schemeClr val="bg2">
                              <a:lumMod val="50000"/>
                            </a:schemeClr>
                          </a:solidFill>
                          <a:latin typeface="Cambria Math" panose="02040503050406030204" pitchFamily="18" charset="0"/>
                        </a:rPr>
                        <m:t>=</m:t>
                      </m:r>
                      <m:sSub>
                        <m:sSubPr>
                          <m:ctrlPr>
                            <a:rPr lang="en-US" altLang="zh-CN" sz="2400" i="1">
                              <a:solidFill>
                                <a:schemeClr val="bg2">
                                  <a:lumMod val="50000"/>
                                </a:schemeClr>
                              </a:solidFill>
                              <a:latin typeface="Cambria Math" panose="02040503050406030204" pitchFamily="18" charset="0"/>
                            </a:rPr>
                          </m:ctrlPr>
                        </m:sSubPr>
                        <m:e>
                          <m:r>
                            <a:rPr lang="en-US" altLang="zh-CN" sz="2400">
                              <a:solidFill>
                                <a:schemeClr val="bg2">
                                  <a:lumMod val="50000"/>
                                </a:schemeClr>
                              </a:solidFill>
                              <a:latin typeface="Cambria Math" panose="02040503050406030204" pitchFamily="18" charset="0"/>
                            </a:rPr>
                            <m:t>𝒄</m:t>
                          </m:r>
                        </m:e>
                        <m:sub>
                          <m:r>
                            <a:rPr lang="en-US" altLang="zh-CN" sz="2400">
                              <a:solidFill>
                                <a:schemeClr val="bg2">
                                  <a:lumMod val="50000"/>
                                </a:schemeClr>
                              </a:solidFill>
                              <a:latin typeface="Cambria Math" panose="02040503050406030204" pitchFamily="18" charset="0"/>
                            </a:rPr>
                            <m:t>𝟑</m:t>
                          </m:r>
                        </m:sub>
                      </m:sSub>
                    </m:oMath>
                  </m:oMathPara>
                </a14:m>
                <a:endParaRPr lang="en-US" altLang="zh-CN" sz="2400" dirty="0">
                  <a:solidFill>
                    <a:schemeClr val="bg2">
                      <a:lumMod val="50000"/>
                    </a:schemeClr>
                  </a:solidFill>
                  <a:latin typeface="微软雅黑" panose="020B0503020204020204" pitchFamily="34" charset="-122"/>
                </a:endParaRPr>
              </a:p>
              <a:p>
                <a:pPr marL="0" indent="0" algn="ctr">
                  <a:buNone/>
                </a:pPr>
                <a14:m>
                  <m:oMathPara xmlns:m="http://schemas.openxmlformats.org/officeDocument/2006/math">
                    <m:oMathParaPr>
                      <m:jc m:val="centerGroup"/>
                    </m:oMathParaPr>
                    <m:oMath xmlns:m="http://schemas.openxmlformats.org/officeDocument/2006/math">
                      <m:sSub>
                        <m:sSubPr>
                          <m:ctrlPr>
                            <a:rPr lang="en-US" altLang="zh-CN" sz="2400" i="1">
                              <a:solidFill>
                                <a:schemeClr val="bg2">
                                  <a:lumMod val="50000"/>
                                </a:schemeClr>
                              </a:solidFill>
                              <a:latin typeface="Cambria Math" panose="02040503050406030204" pitchFamily="18" charset="0"/>
                            </a:rPr>
                          </m:ctrlPr>
                        </m:sSubPr>
                        <m:e>
                          <m:r>
                            <a:rPr lang="en-US" altLang="zh-CN" sz="2400">
                              <a:solidFill>
                                <a:schemeClr val="bg2">
                                  <a:lumMod val="50000"/>
                                </a:schemeClr>
                              </a:solidFill>
                              <a:latin typeface="Cambria Math" panose="02040503050406030204" pitchFamily="18" charset="0"/>
                            </a:rPr>
                            <m:t>𝒗</m:t>
                          </m:r>
                        </m:e>
                        <m:sub>
                          <m:r>
                            <a:rPr lang="en-US" altLang="zh-CN" sz="2400">
                              <a:solidFill>
                                <a:schemeClr val="bg2">
                                  <a:lumMod val="50000"/>
                                </a:schemeClr>
                              </a:solidFill>
                              <a:latin typeface="Cambria Math" panose="02040503050406030204" pitchFamily="18" charset="0"/>
                            </a:rPr>
                            <m:t>𝟏</m:t>
                          </m:r>
                        </m:sub>
                      </m:sSub>
                      <m:sSub>
                        <m:sSubPr>
                          <m:ctrlPr>
                            <a:rPr lang="en-US" altLang="zh-CN" sz="2400" i="1">
                              <a:solidFill>
                                <a:schemeClr val="bg2">
                                  <a:lumMod val="50000"/>
                                </a:schemeClr>
                              </a:solidFill>
                              <a:latin typeface="Cambria Math" panose="02040503050406030204" pitchFamily="18" charset="0"/>
                            </a:rPr>
                          </m:ctrlPr>
                        </m:sSubPr>
                        <m:e>
                          <m:r>
                            <a:rPr lang="en-US" altLang="zh-CN" sz="2400">
                              <a:solidFill>
                                <a:schemeClr val="bg2">
                                  <a:lumMod val="50000"/>
                                </a:schemeClr>
                              </a:solidFill>
                              <a:latin typeface="Cambria Math" panose="02040503050406030204" pitchFamily="18" charset="0"/>
                            </a:rPr>
                            <m:t>𝒄</m:t>
                          </m:r>
                        </m:e>
                        <m:sub>
                          <m:r>
                            <a:rPr lang="en-US" altLang="zh-CN" sz="2400">
                              <a:solidFill>
                                <a:schemeClr val="bg2">
                                  <a:lumMod val="50000"/>
                                </a:schemeClr>
                              </a:solidFill>
                              <a:latin typeface="Cambria Math" panose="02040503050406030204" pitchFamily="18" charset="0"/>
                            </a:rPr>
                            <m:t>𝟏</m:t>
                          </m:r>
                        </m:sub>
                      </m:sSub>
                      <m:r>
                        <a:rPr lang="en-US" altLang="zh-CN" sz="2400">
                          <a:solidFill>
                            <a:schemeClr val="bg2">
                              <a:lumMod val="50000"/>
                            </a:schemeClr>
                          </a:solidFill>
                          <a:latin typeface="Cambria Math" panose="02040503050406030204" pitchFamily="18" charset="0"/>
                        </a:rPr>
                        <m:t>+</m:t>
                      </m:r>
                      <m:sSub>
                        <m:sSubPr>
                          <m:ctrlPr>
                            <a:rPr lang="en-US" altLang="zh-CN" sz="2400" i="1">
                              <a:solidFill>
                                <a:schemeClr val="bg2">
                                  <a:lumMod val="50000"/>
                                </a:schemeClr>
                              </a:solidFill>
                              <a:latin typeface="Cambria Math" panose="02040503050406030204" pitchFamily="18" charset="0"/>
                            </a:rPr>
                          </m:ctrlPr>
                        </m:sSubPr>
                        <m:e>
                          <m:r>
                            <a:rPr lang="en-US" altLang="zh-CN" sz="2400">
                              <a:solidFill>
                                <a:schemeClr val="bg2">
                                  <a:lumMod val="50000"/>
                                </a:schemeClr>
                              </a:solidFill>
                              <a:latin typeface="Cambria Math" panose="02040503050406030204" pitchFamily="18" charset="0"/>
                            </a:rPr>
                            <m:t>𝒗</m:t>
                          </m:r>
                        </m:e>
                        <m:sub>
                          <m:r>
                            <a:rPr lang="en-US" altLang="zh-CN" sz="2400">
                              <a:solidFill>
                                <a:schemeClr val="bg2">
                                  <a:lumMod val="50000"/>
                                </a:schemeClr>
                              </a:solidFill>
                              <a:latin typeface="Cambria Math" panose="02040503050406030204" pitchFamily="18" charset="0"/>
                            </a:rPr>
                            <m:t>𝟑</m:t>
                          </m:r>
                        </m:sub>
                      </m:sSub>
                      <m:sSub>
                        <m:sSubPr>
                          <m:ctrlPr>
                            <a:rPr lang="en-US" altLang="zh-CN" sz="2400" i="1">
                              <a:solidFill>
                                <a:schemeClr val="bg2">
                                  <a:lumMod val="50000"/>
                                </a:schemeClr>
                              </a:solidFill>
                              <a:latin typeface="Cambria Math" panose="02040503050406030204" pitchFamily="18" charset="0"/>
                            </a:rPr>
                          </m:ctrlPr>
                        </m:sSubPr>
                        <m:e>
                          <m:r>
                            <a:rPr lang="en-US" altLang="zh-CN" sz="2400">
                              <a:solidFill>
                                <a:schemeClr val="bg2">
                                  <a:lumMod val="50000"/>
                                </a:schemeClr>
                              </a:solidFill>
                              <a:latin typeface="Cambria Math" panose="02040503050406030204" pitchFamily="18" charset="0"/>
                            </a:rPr>
                            <m:t>𝒄</m:t>
                          </m:r>
                        </m:e>
                        <m:sub>
                          <m:r>
                            <a:rPr lang="en-US" altLang="zh-CN" sz="2400">
                              <a:solidFill>
                                <a:schemeClr val="bg2">
                                  <a:lumMod val="50000"/>
                                </a:schemeClr>
                              </a:solidFill>
                              <a:latin typeface="Cambria Math" panose="02040503050406030204" pitchFamily="18" charset="0"/>
                            </a:rPr>
                            <m:t>𝟑</m:t>
                          </m:r>
                        </m:sub>
                      </m:sSub>
                      <m:r>
                        <a:rPr lang="en-US" altLang="zh-CN" sz="2400">
                          <a:solidFill>
                            <a:schemeClr val="bg2">
                              <a:lumMod val="50000"/>
                            </a:schemeClr>
                          </a:solidFill>
                          <a:latin typeface="Cambria Math" panose="02040503050406030204" pitchFamily="18" charset="0"/>
                        </a:rPr>
                        <m:t>−</m:t>
                      </m:r>
                      <m:sSub>
                        <m:sSubPr>
                          <m:ctrlPr>
                            <a:rPr lang="en-US" altLang="zh-CN" sz="2400" i="1">
                              <a:solidFill>
                                <a:schemeClr val="bg2">
                                  <a:lumMod val="50000"/>
                                </a:schemeClr>
                              </a:solidFill>
                              <a:latin typeface="Cambria Math" panose="02040503050406030204" pitchFamily="18" charset="0"/>
                            </a:rPr>
                          </m:ctrlPr>
                        </m:sSubPr>
                        <m:e>
                          <m:r>
                            <a:rPr lang="en-US" altLang="zh-CN" sz="2400">
                              <a:solidFill>
                                <a:schemeClr val="bg2">
                                  <a:lumMod val="50000"/>
                                </a:schemeClr>
                              </a:solidFill>
                              <a:latin typeface="Cambria Math" panose="02040503050406030204" pitchFamily="18" charset="0"/>
                            </a:rPr>
                            <m:t>𝒗</m:t>
                          </m:r>
                        </m:e>
                        <m:sub>
                          <m:r>
                            <a:rPr lang="en-US" altLang="zh-CN" sz="2400">
                              <a:solidFill>
                                <a:schemeClr val="bg2">
                                  <a:lumMod val="50000"/>
                                </a:schemeClr>
                              </a:solidFill>
                              <a:latin typeface="Cambria Math" panose="02040503050406030204" pitchFamily="18" charset="0"/>
                            </a:rPr>
                            <m:t>𝟐</m:t>
                          </m:r>
                        </m:sub>
                      </m:sSub>
                      <m:sSub>
                        <m:sSubPr>
                          <m:ctrlPr>
                            <a:rPr lang="en-US" altLang="zh-CN" sz="2400" i="1">
                              <a:solidFill>
                                <a:schemeClr val="bg2">
                                  <a:lumMod val="50000"/>
                                </a:schemeClr>
                              </a:solidFill>
                              <a:latin typeface="Cambria Math" panose="02040503050406030204" pitchFamily="18" charset="0"/>
                            </a:rPr>
                          </m:ctrlPr>
                        </m:sSubPr>
                        <m:e>
                          <m:r>
                            <a:rPr lang="en-US" altLang="zh-CN" sz="2400">
                              <a:solidFill>
                                <a:schemeClr val="bg2">
                                  <a:lumMod val="50000"/>
                                </a:schemeClr>
                              </a:solidFill>
                              <a:latin typeface="Cambria Math" panose="02040503050406030204" pitchFamily="18" charset="0"/>
                            </a:rPr>
                            <m:t>𝒄</m:t>
                          </m:r>
                        </m:e>
                        <m:sub>
                          <m:r>
                            <a:rPr lang="en-US" altLang="zh-CN" sz="2400">
                              <a:solidFill>
                                <a:schemeClr val="bg2">
                                  <a:lumMod val="50000"/>
                                </a:schemeClr>
                              </a:solidFill>
                              <a:latin typeface="Cambria Math" panose="02040503050406030204" pitchFamily="18" charset="0"/>
                            </a:rPr>
                            <m:t>𝟐</m:t>
                          </m:r>
                        </m:sub>
                      </m:sSub>
                      <m:r>
                        <a:rPr lang="en-US" altLang="zh-CN" sz="2400">
                          <a:solidFill>
                            <a:schemeClr val="bg2">
                              <a:lumMod val="50000"/>
                            </a:schemeClr>
                          </a:solidFill>
                          <a:latin typeface="Cambria Math" panose="02040503050406030204" pitchFamily="18" charset="0"/>
                        </a:rPr>
                        <m:t>=</m:t>
                      </m:r>
                      <m:sSub>
                        <m:sSubPr>
                          <m:ctrlPr>
                            <a:rPr lang="en-US" altLang="zh-CN" sz="2400" i="1">
                              <a:solidFill>
                                <a:schemeClr val="bg2">
                                  <a:lumMod val="50000"/>
                                </a:schemeClr>
                              </a:solidFill>
                              <a:latin typeface="Cambria Math" panose="02040503050406030204" pitchFamily="18" charset="0"/>
                            </a:rPr>
                          </m:ctrlPr>
                        </m:sSubPr>
                        <m:e>
                          <m:r>
                            <a:rPr lang="en-US" altLang="zh-CN" sz="2400">
                              <a:solidFill>
                                <a:schemeClr val="bg2">
                                  <a:lumMod val="50000"/>
                                </a:schemeClr>
                              </a:solidFill>
                              <a:latin typeface="Cambria Math" panose="02040503050406030204" pitchFamily="18" charset="0"/>
                            </a:rPr>
                            <m:t>𝒗</m:t>
                          </m:r>
                        </m:e>
                        <m:sub>
                          <m:r>
                            <a:rPr lang="en-US" altLang="zh-CN" sz="2400">
                              <a:solidFill>
                                <a:schemeClr val="bg2">
                                  <a:lumMod val="50000"/>
                                </a:schemeClr>
                              </a:solidFill>
                              <a:latin typeface="Cambria Math" panose="02040503050406030204" pitchFamily="18" charset="0"/>
                            </a:rPr>
                            <m:t>𝟒</m:t>
                          </m:r>
                        </m:sub>
                      </m:sSub>
                      <m:sSub>
                        <m:sSubPr>
                          <m:ctrlPr>
                            <a:rPr lang="en-US" altLang="zh-CN" sz="2400" i="1">
                              <a:solidFill>
                                <a:schemeClr val="bg2">
                                  <a:lumMod val="50000"/>
                                </a:schemeClr>
                              </a:solidFill>
                              <a:latin typeface="Cambria Math" panose="02040503050406030204" pitchFamily="18" charset="0"/>
                            </a:rPr>
                          </m:ctrlPr>
                        </m:sSubPr>
                        <m:e>
                          <m:r>
                            <a:rPr lang="en-US" altLang="zh-CN" sz="2400">
                              <a:solidFill>
                                <a:schemeClr val="bg2">
                                  <a:lumMod val="50000"/>
                                </a:schemeClr>
                              </a:solidFill>
                              <a:latin typeface="Cambria Math" panose="02040503050406030204" pitchFamily="18" charset="0"/>
                            </a:rPr>
                            <m:t>𝒄</m:t>
                          </m:r>
                        </m:e>
                        <m:sub>
                          <m:r>
                            <a:rPr lang="en-US" altLang="zh-CN" sz="2400">
                              <a:solidFill>
                                <a:schemeClr val="bg2">
                                  <a:lumMod val="50000"/>
                                </a:schemeClr>
                              </a:solidFill>
                              <a:latin typeface="Cambria Math" panose="02040503050406030204" pitchFamily="18" charset="0"/>
                            </a:rPr>
                            <m:t>𝟒</m:t>
                          </m:r>
                        </m:sub>
                      </m:sSub>
                    </m:oMath>
                  </m:oMathPara>
                </a14:m>
                <a:endParaRPr lang="zh-CN" altLang="en-US" sz="2400" dirty="0">
                  <a:solidFill>
                    <a:schemeClr val="bg2">
                      <a:lumMod val="50000"/>
                    </a:schemeClr>
                  </a:solidFill>
                  <a:latin typeface="微软雅黑" panose="020B0503020204020204" pitchFamily="34" charset="-122"/>
                </a:endParaRPr>
              </a:p>
              <a:p>
                <a:endParaRPr lang="zh-CN" altLang="en-US" sz="2400" dirty="0">
                  <a:solidFill>
                    <a:schemeClr val="bg2">
                      <a:lumMod val="50000"/>
                    </a:schemeClr>
                  </a:solidFill>
                  <a:latin typeface="微软雅黑" panose="020B0503020204020204" pitchFamily="34" charset="-122"/>
                </a:endParaRPr>
              </a:p>
              <a:p>
                <a:pPr>
                  <a:spcBef>
                    <a:spcPts val="600"/>
                  </a:spcBef>
                </a:pPr>
                <a:endParaRPr lang="zh-CN" altLang="en-US" sz="2400" dirty="0">
                  <a:solidFill>
                    <a:schemeClr val="bg2">
                      <a:lumMod val="50000"/>
                    </a:schemeClr>
                  </a:solidFill>
                  <a:latin typeface="微软雅黑" panose="020B0503020204020204" pitchFamily="34" charset="-122"/>
                </a:endParaRPr>
              </a:p>
            </p:txBody>
          </p:sp>
        </mc:Choice>
        <mc:Fallback xmlns="">
          <p:sp>
            <p:nvSpPr>
              <p:cNvPr id="7171" name="内容占位符 2"/>
              <p:cNvSpPr>
                <a:spLocks noGrp="1" noRot="1" noChangeAspect="1" noMove="1" noResize="1" noEditPoints="1" noAdjustHandles="1" noChangeArrowheads="1" noChangeShapeType="1" noTextEdit="1"/>
              </p:cNvSpPr>
              <p:nvPr>
                <p:ph idx="1"/>
              </p:nvPr>
            </p:nvSpPr>
            <p:spPr>
              <a:xfrm>
                <a:off x="395289" y="1125538"/>
                <a:ext cx="8641208" cy="5256212"/>
              </a:xfrm>
              <a:blipFill>
                <a:blip r:embed="rId2"/>
                <a:stretch>
                  <a:fillRect t="-1624"/>
                </a:stretch>
              </a:blipFill>
            </p:spPr>
            <p:txBody>
              <a:bodyPr/>
              <a:lstStyle/>
              <a:p>
                <a:r>
                  <a:rPr lang="zh-CN" altLang="en-US">
                    <a:noFill/>
                  </a:rPr>
                  <a:t> </a:t>
                </a:r>
              </a:p>
            </p:txBody>
          </p:sp>
        </mc:Fallback>
      </mc:AlternateContent>
      <p:sp>
        <p:nvSpPr>
          <p:cNvPr id="717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Blip>
                <a:blip r:embed="rId4"/>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Blip>
                <a:blip r:embed="rId5"/>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Blip>
                <a:blip r:embed="rId6"/>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Blip>
                <a:blip r:embed="rId6"/>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6"/>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6"/>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6"/>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6"/>
              </a:buBlip>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20CFFB6-B2FC-442C-A74A-B2ACF16AFDAA}" type="slidenum">
              <a:rPr lang="en-US" altLang="zh-CN" sz="1400"/>
              <a:pPr>
                <a:spcBef>
                  <a:spcPct val="0"/>
                </a:spcBef>
                <a:buFontTx/>
                <a:buNone/>
              </a:pPr>
              <a:t>28</a:t>
            </a:fld>
            <a:endParaRPr lang="en-US" altLang="zh-CN" sz="1400"/>
          </a:p>
        </p:txBody>
      </p:sp>
      <p:pic>
        <p:nvPicPr>
          <p:cNvPr id="7" name="图片 6"/>
          <p:cNvPicPr>
            <a:picLocks noChangeAspect="1"/>
          </p:cNvPicPr>
          <p:nvPr/>
        </p:nvPicPr>
        <p:blipFill rotWithShape="1">
          <a:blip r:embed="rId7">
            <a:extLst>
              <a:ext uri="{28A0092B-C50C-407E-A947-70E740481C1C}">
                <a14:useLocalDpi xmlns:a14="http://schemas.microsoft.com/office/drawing/2010/main" val="0"/>
              </a:ext>
            </a:extLst>
          </a:blip>
          <a:srcRect t="66000"/>
          <a:stretch/>
        </p:blipFill>
        <p:spPr>
          <a:xfrm>
            <a:off x="3347864" y="3501008"/>
            <a:ext cx="2434438" cy="2112908"/>
          </a:xfrm>
          <a:prstGeom prst="rect">
            <a:avLst/>
          </a:prstGeom>
        </p:spPr>
      </p:pic>
    </p:spTree>
    <p:extLst>
      <p:ext uri="{BB962C8B-B14F-4D97-AF65-F5344CB8AC3E}">
        <p14:creationId xmlns:p14="http://schemas.microsoft.com/office/powerpoint/2010/main" val="19038864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323528" y="2564904"/>
            <a:ext cx="8568952" cy="1224210"/>
          </a:xfrm>
        </p:spPr>
        <p:txBody>
          <a:bodyPr/>
          <a:lstStyle/>
          <a:p>
            <a:r>
              <a:rPr lang="zh-CN" altLang="en-US" dirty="0" smtClean="0"/>
              <a:t>流体模拟相关的问题，请</a:t>
            </a:r>
            <a:r>
              <a:rPr lang="zh-CN" altLang="en-US" dirty="0"/>
              <a:t>与</a:t>
            </a:r>
            <a:r>
              <a:rPr lang="zh-CN" altLang="en-US" dirty="0" smtClean="0"/>
              <a:t>助教联系：</a:t>
            </a:r>
            <a:r>
              <a:rPr lang="en-US" altLang="zh-CN" dirty="0" smtClean="0"/>
              <a:t/>
            </a:r>
            <a:br>
              <a:rPr lang="en-US" altLang="zh-CN" dirty="0" smtClean="0"/>
            </a:br>
            <a:r>
              <a:rPr lang="en-US" altLang="zh-CN" dirty="0" smtClean="0"/>
              <a:t/>
            </a:r>
            <a:br>
              <a:rPr lang="en-US" altLang="zh-CN" dirty="0" smtClean="0"/>
            </a:br>
            <a:r>
              <a:rPr lang="zh-CN" altLang="en-US" dirty="0"/>
              <a:t>冀伟清：</a:t>
            </a:r>
            <a:br>
              <a:rPr lang="zh-CN" altLang="en-US" dirty="0"/>
            </a:br>
            <a:r>
              <a:rPr lang="en-US" altLang="zh-CN" dirty="0"/>
              <a:t>Email: jwq18@mails.tsinghua.edu.cn</a:t>
            </a:r>
            <a:br>
              <a:rPr lang="en-US" altLang="zh-CN" dirty="0"/>
            </a:br>
            <a:r>
              <a:rPr lang="zh-CN" altLang="en-US" dirty="0"/>
              <a:t>电话：</a:t>
            </a:r>
            <a:r>
              <a:rPr lang="en-US" altLang="zh-CN" dirty="0"/>
              <a:t>17801050047</a:t>
            </a:r>
            <a:br>
              <a:rPr lang="en-US" altLang="zh-CN" dirty="0"/>
            </a:br>
            <a:r>
              <a:rPr lang="zh-CN" altLang="en-US" dirty="0"/>
              <a:t>实验室：东主楼</a:t>
            </a:r>
            <a:r>
              <a:rPr lang="en-US" altLang="zh-CN" dirty="0"/>
              <a:t>8</a:t>
            </a:r>
            <a:r>
              <a:rPr lang="zh-CN" altLang="en-US" dirty="0"/>
              <a:t>区</a:t>
            </a:r>
            <a:r>
              <a:rPr lang="en-US" altLang="zh-CN" dirty="0" smtClean="0"/>
              <a:t>408</a:t>
            </a:r>
          </a:p>
        </p:txBody>
      </p:sp>
      <p:sp>
        <p:nvSpPr>
          <p:cNvPr id="512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67F476-E323-490F-ABCF-F6324B669A4E}" type="slidenum">
              <a:rPr lang="en-US" altLang="zh-CN"/>
              <a:pPr eaLnBrk="1" hangingPunct="1"/>
              <a:t>29</a:t>
            </a:fld>
            <a:endParaRPr lang="en-US" altLang="zh-CN"/>
          </a:p>
        </p:txBody>
      </p:sp>
    </p:spTree>
    <p:extLst>
      <p:ext uri="{BB962C8B-B14F-4D97-AF65-F5344CB8AC3E}">
        <p14:creationId xmlns:p14="http://schemas.microsoft.com/office/powerpoint/2010/main" val="2732715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微流</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控生物芯片</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技术</a:t>
            </a:r>
            <a:endParaRPr lang="en-US" altLang="zh-CN" dirty="0" smtClean="0"/>
          </a:p>
        </p:txBody>
      </p:sp>
      <p:sp>
        <p:nvSpPr>
          <p:cNvPr id="5123" name="内容占位符 2"/>
          <p:cNvSpPr>
            <a:spLocks noGrp="1"/>
          </p:cNvSpPr>
          <p:nvPr>
            <p:ph idx="1"/>
          </p:nvPr>
        </p:nvSpPr>
        <p:spPr>
          <a:xfrm>
            <a:off x="395288" y="1125538"/>
            <a:ext cx="8618612" cy="5256212"/>
          </a:xfrm>
        </p:spPr>
        <p:txBody>
          <a:bodyPr/>
          <a:lstStyle/>
          <a:p>
            <a:pPr marL="285750" indent="-285750" eaLnBrk="1" hangingPunct="1">
              <a:lnSpc>
                <a:spcPct val="150000"/>
              </a:lnSpc>
              <a:spcBef>
                <a:spcPct val="0"/>
              </a:spcBef>
              <a:defRPr/>
            </a:pPr>
            <a:r>
              <a:rPr lang="zh-CN" altLang="en-US" sz="2400" dirty="0">
                <a:latin typeface="微软雅黑" panose="020B0503020204020204" pitchFamily="34" charset="-122"/>
                <a:ea typeface="微软雅黑" panose="020B0503020204020204" pitchFamily="34" charset="-122"/>
                <a:sym typeface="微软雅黑" panose="020B0503020204020204" pitchFamily="34" charset="-122"/>
              </a:rPr>
              <a:t>微流</a:t>
            </a:r>
            <a:r>
              <a:rPr lang="zh-CN" altLang="en-US" sz="2400" dirty="0" smtClean="0">
                <a:latin typeface="微软雅黑" panose="020B0503020204020204" pitchFamily="34" charset="-122"/>
                <a:ea typeface="微软雅黑" panose="020B0503020204020204" pitchFamily="34" charset="-122"/>
                <a:sym typeface="微软雅黑" panose="020B0503020204020204" pitchFamily="34" charset="-122"/>
              </a:rPr>
              <a:t>控生物芯片是</a:t>
            </a:r>
            <a:r>
              <a:rPr lang="zh-CN" altLang="en-US" sz="2400" dirty="0">
                <a:latin typeface="微软雅黑" panose="020B0503020204020204" pitchFamily="34" charset="-122"/>
                <a:ea typeface="微软雅黑" panose="020B0503020204020204" pitchFamily="34" charset="-122"/>
                <a:sym typeface="微软雅黑" panose="020B0503020204020204" pitchFamily="34" charset="-122"/>
              </a:rPr>
              <a:t>把生物、化学、医学分析过程的样品制备、反应、分离、检测等基本操作单元集成到一块微米尺度的芯片上， 自动完成分析全过程。</a:t>
            </a:r>
            <a:endParaRPr lang="en-US" altLang="zh-CN" sz="2400" dirty="0">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defRPr/>
            </a:pPr>
            <a:endParaRPr lang="en-US" altLang="zh-CN"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67F476-E323-490F-ABCF-F6324B669A4E}" type="slidenum">
              <a:rPr lang="en-US" altLang="zh-CN"/>
              <a:pPr eaLnBrk="1" hangingPunct="1"/>
              <a:t>3</a:t>
            </a:fld>
            <a:endParaRPr lang="en-US" altLang="zh-CN"/>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2996952"/>
            <a:ext cx="5603098" cy="3189619"/>
          </a:xfrm>
          <a:prstGeom prst="rect">
            <a:avLst/>
          </a:prstGeom>
        </p:spPr>
      </p:pic>
    </p:spTree>
    <p:extLst>
      <p:ext uri="{BB962C8B-B14F-4D97-AF65-F5344CB8AC3E}">
        <p14:creationId xmlns:p14="http://schemas.microsoft.com/office/powerpoint/2010/main" val="2913282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smtClean="0"/>
              <a:t>随机化</a:t>
            </a:r>
            <a:r>
              <a:rPr lang="zh-CN" altLang="en-US" dirty="0"/>
              <a:t>芯片设计</a:t>
            </a:r>
            <a:endParaRPr lang="en-US" altLang="zh-CN" dirty="0" smtClean="0"/>
          </a:p>
        </p:txBody>
      </p:sp>
      <p:sp>
        <p:nvSpPr>
          <p:cNvPr id="5123" name="内容占位符 2"/>
          <p:cNvSpPr>
            <a:spLocks noGrp="1"/>
          </p:cNvSpPr>
          <p:nvPr>
            <p:ph idx="1"/>
          </p:nvPr>
        </p:nvSpPr>
        <p:spPr>
          <a:xfrm>
            <a:off x="251520" y="1125538"/>
            <a:ext cx="8568952" cy="5256212"/>
          </a:xfrm>
        </p:spPr>
        <p:txBody>
          <a:bodyPr/>
          <a:lstStyle/>
          <a:p>
            <a:pPr>
              <a:spcBef>
                <a:spcPts val="1200"/>
              </a:spcBef>
              <a:spcAft>
                <a:spcPts val="1200"/>
              </a:spcAft>
            </a:pPr>
            <a:r>
              <a:rPr lang="en-US" altLang="zh-CN" sz="2400" dirty="0"/>
              <a:t>J. Wang</a:t>
            </a:r>
            <a:r>
              <a:rPr lang="zh-CN" altLang="en-US" sz="2400" dirty="0"/>
              <a:t>等人提出了一种随机化的芯片设计方法 </a:t>
            </a:r>
            <a:r>
              <a:rPr lang="en-US" altLang="zh-CN" sz="2400" baseline="30000" dirty="0" smtClean="0"/>
              <a:t>[</a:t>
            </a:r>
            <a:r>
              <a:rPr lang="en-US" altLang="zh-CN" sz="2400" baseline="30000" dirty="0"/>
              <a:t>1</a:t>
            </a:r>
            <a:r>
              <a:rPr lang="en-US" altLang="zh-CN" sz="2400" baseline="30000" dirty="0" smtClean="0"/>
              <a:t>]</a:t>
            </a:r>
            <a:r>
              <a:rPr lang="zh-CN" altLang="en-US" sz="2400" dirty="0" smtClean="0"/>
              <a:t>。</a:t>
            </a:r>
            <a:endParaRPr lang="en-US" altLang="zh-CN" sz="2400" dirty="0" smtClean="0"/>
          </a:p>
          <a:p>
            <a:pPr>
              <a:spcBef>
                <a:spcPts val="1200"/>
              </a:spcBef>
              <a:spcAft>
                <a:spcPts val="1200"/>
              </a:spcAft>
            </a:pPr>
            <a:r>
              <a:rPr lang="zh-CN" altLang="en-US" sz="2400" dirty="0" smtClean="0"/>
              <a:t>在</a:t>
            </a:r>
            <a:r>
              <a:rPr lang="en-US" altLang="zh-CN" sz="2400" dirty="0"/>
              <a:t>8X8</a:t>
            </a:r>
            <a:r>
              <a:rPr lang="zh-CN" altLang="en-US" sz="2400" dirty="0" smtClean="0"/>
              <a:t>的芯片结构中，存在</a:t>
            </a:r>
            <a:r>
              <a:rPr lang="en-US" altLang="zh-CN" sz="2400" dirty="0" smtClean="0"/>
              <a:t>8</a:t>
            </a:r>
            <a:r>
              <a:rPr lang="zh-CN" altLang="en-US" sz="2400" dirty="0" smtClean="0"/>
              <a:t>行</a:t>
            </a:r>
            <a:r>
              <a:rPr lang="en-US" altLang="zh-CN" sz="2400" dirty="0" smtClean="0"/>
              <a:t>8</a:t>
            </a:r>
            <a:r>
              <a:rPr lang="zh-CN" altLang="en-US" sz="2400" dirty="0" smtClean="0"/>
              <a:t>列的微通道网络，</a:t>
            </a:r>
            <a:r>
              <a:rPr lang="en-US" altLang="zh-CN" sz="2400" dirty="0" smtClean="0"/>
              <a:t>112</a:t>
            </a:r>
            <a:r>
              <a:rPr lang="zh-CN" altLang="en-US" sz="2400" dirty="0" smtClean="0"/>
              <a:t>条微通道（不包含输入输出）。设定每条管道出现的概率为</a:t>
            </a:r>
            <a:r>
              <a:rPr lang="en-US" altLang="zh-CN" sz="2400" dirty="0" smtClean="0"/>
              <a:t>90%</a:t>
            </a:r>
            <a:r>
              <a:rPr lang="zh-CN" altLang="en-US" sz="2400" dirty="0" smtClean="0"/>
              <a:t>，随机生成一万个芯片结构。</a:t>
            </a:r>
            <a:endParaRPr lang="en-US" altLang="zh-CN" sz="2400" dirty="0" smtClean="0"/>
          </a:p>
          <a:p>
            <a:pPr>
              <a:spcBef>
                <a:spcPts val="1200"/>
              </a:spcBef>
              <a:spcAft>
                <a:spcPts val="1200"/>
              </a:spcAft>
            </a:pPr>
            <a:endParaRPr lang="en-US" altLang="zh-CN" sz="2400" dirty="0" smtClean="0"/>
          </a:p>
          <a:p>
            <a:pPr>
              <a:spcBef>
                <a:spcPts val="1200"/>
              </a:spcBef>
              <a:spcAft>
                <a:spcPts val="1200"/>
              </a:spcAft>
            </a:pPr>
            <a:endParaRPr lang="zh-CN" altLang="en-US" sz="2400" dirty="0" smtClean="0"/>
          </a:p>
        </p:txBody>
      </p:sp>
      <p:sp>
        <p:nvSpPr>
          <p:cNvPr id="512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67F476-E323-490F-ABCF-F6324B669A4E}" type="slidenum">
              <a:rPr lang="en-US" altLang="zh-CN"/>
              <a:pPr eaLnBrk="1" hangingPunct="1"/>
              <a:t>4</a:t>
            </a:fld>
            <a:endParaRPr lang="en-US" altLang="zh-CN"/>
          </a:p>
        </p:txBody>
      </p:sp>
      <p:sp>
        <p:nvSpPr>
          <p:cNvPr id="6" name="矩形 1"/>
          <p:cNvSpPr>
            <a:spLocks noChangeArrowheads="1"/>
          </p:cNvSpPr>
          <p:nvPr/>
        </p:nvSpPr>
        <p:spPr bwMode="auto">
          <a:xfrm>
            <a:off x="683568" y="6039532"/>
            <a:ext cx="78660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800100">
              <a:defRPr>
                <a:solidFill>
                  <a:schemeClr val="tx1"/>
                </a:solidFill>
                <a:latin typeface="Arial" panose="020B0604020202020204" pitchFamily="34" charset="0"/>
                <a:ea typeface="宋体" panose="02010600030101010101" pitchFamily="2" charset="-122"/>
              </a:defRPr>
            </a:lvl1pPr>
            <a:lvl2pPr defTabSz="800100">
              <a:defRPr>
                <a:solidFill>
                  <a:schemeClr val="tx1"/>
                </a:solidFill>
                <a:latin typeface="Arial" panose="020B0604020202020204" pitchFamily="34" charset="0"/>
                <a:ea typeface="宋体" panose="02010600030101010101" pitchFamily="2" charset="-122"/>
              </a:defRPr>
            </a:lvl2pPr>
            <a:lvl3pPr marL="1143000" indent="-228600" defTabSz="800100">
              <a:defRPr>
                <a:solidFill>
                  <a:schemeClr val="tx1"/>
                </a:solidFill>
                <a:latin typeface="Arial" panose="020B0604020202020204" pitchFamily="34" charset="0"/>
                <a:ea typeface="宋体" panose="02010600030101010101" pitchFamily="2" charset="-122"/>
              </a:defRPr>
            </a:lvl3pPr>
            <a:lvl4pPr marL="1600200" indent="-228600" defTabSz="800100">
              <a:defRPr>
                <a:solidFill>
                  <a:schemeClr val="tx1"/>
                </a:solidFill>
                <a:latin typeface="Arial" panose="020B0604020202020204" pitchFamily="34" charset="0"/>
                <a:ea typeface="宋体" panose="02010600030101010101" pitchFamily="2" charset="-122"/>
              </a:defRPr>
            </a:lvl4pPr>
            <a:lvl5pPr marL="2057400" indent="-228600" defTabSz="800100">
              <a:defRPr>
                <a:solidFill>
                  <a:schemeClr val="tx1"/>
                </a:solidFill>
                <a:latin typeface="Arial" panose="020B0604020202020204" pitchFamily="34" charset="0"/>
                <a:ea typeface="宋体" panose="02010600030101010101" pitchFamily="2" charset="-122"/>
              </a:defRPr>
            </a:lvl5pPr>
            <a:lvl6pPr marL="2514600" indent="-228600" defTabSz="8001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01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01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01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lnSpc>
                <a:spcPct val="90000"/>
              </a:lnSpc>
              <a:spcAft>
                <a:spcPct val="15000"/>
              </a:spcAft>
            </a:pPr>
            <a:r>
              <a:rPr lang="en-US" altLang="zh-CN" sz="1100" b="1" dirty="0" smtClean="0"/>
              <a:t>[1]  </a:t>
            </a:r>
            <a:r>
              <a:rPr lang="en-US" altLang="zh-CN" sz="1100" b="1" dirty="0"/>
              <a:t>J. Wang, P. Brisk, and W. H. </a:t>
            </a:r>
            <a:r>
              <a:rPr lang="en-US" altLang="zh-CN" sz="1100" b="1" dirty="0" err="1"/>
              <a:t>Grover,“Random</a:t>
            </a:r>
            <a:r>
              <a:rPr lang="en-US" altLang="zh-CN" sz="1100" b="1" dirty="0"/>
              <a:t> design of </a:t>
            </a:r>
            <a:r>
              <a:rPr lang="en-US" altLang="zh-CN" sz="1100" b="1" dirty="0" err="1"/>
              <a:t>microfluidics”,Lab</a:t>
            </a:r>
            <a:r>
              <a:rPr lang="en-US" altLang="zh-CN" sz="1100" b="1" dirty="0"/>
              <a:t> Chip, 2016, 16, pp. 4212-4219.</a:t>
            </a:r>
            <a:endParaRPr lang="zh-CN" altLang="en-US" sz="1100" b="1"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054" y="3081386"/>
            <a:ext cx="2732170" cy="2703827"/>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1594" y="3079858"/>
            <a:ext cx="2728798" cy="2688670"/>
          </a:xfrm>
          <a:prstGeom prst="rect">
            <a:avLst/>
          </a:prstGeom>
        </p:spPr>
      </p:pic>
      <p:sp>
        <p:nvSpPr>
          <p:cNvPr id="4" name="右箭头 3"/>
          <p:cNvSpPr/>
          <p:nvPr/>
        </p:nvSpPr>
        <p:spPr>
          <a:xfrm>
            <a:off x="3579761" y="4289284"/>
            <a:ext cx="166031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31489" y="3919952"/>
            <a:ext cx="1107996" cy="369332"/>
          </a:xfrm>
          <a:prstGeom prst="rect">
            <a:avLst/>
          </a:prstGeom>
          <a:noFill/>
        </p:spPr>
        <p:txBody>
          <a:bodyPr wrap="none" rtlCol="0">
            <a:spAutoFit/>
          </a:bodyPr>
          <a:lstStyle/>
          <a:p>
            <a:r>
              <a:rPr lang="zh-CN" altLang="en-US" dirty="0" smtClean="0"/>
              <a:t>随机生成</a:t>
            </a:r>
            <a:endParaRPr lang="zh-CN" altLang="en-US" dirty="0"/>
          </a:p>
        </p:txBody>
      </p:sp>
    </p:spTree>
    <p:extLst>
      <p:ext uri="{BB962C8B-B14F-4D97-AF65-F5344CB8AC3E}">
        <p14:creationId xmlns:p14="http://schemas.microsoft.com/office/powerpoint/2010/main" val="3207653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smtClean="0"/>
              <a:t>随机化</a:t>
            </a:r>
            <a:r>
              <a:rPr lang="zh-CN" altLang="en-US" dirty="0"/>
              <a:t>芯片设计</a:t>
            </a:r>
            <a:endParaRPr lang="en-US" altLang="zh-CN" dirty="0" smtClean="0"/>
          </a:p>
        </p:txBody>
      </p:sp>
      <p:sp>
        <p:nvSpPr>
          <p:cNvPr id="5123" name="内容占位符 2"/>
          <p:cNvSpPr>
            <a:spLocks noGrp="1"/>
          </p:cNvSpPr>
          <p:nvPr>
            <p:ph idx="1"/>
          </p:nvPr>
        </p:nvSpPr>
        <p:spPr>
          <a:xfrm>
            <a:off x="395288" y="1125538"/>
            <a:ext cx="8618612" cy="5256212"/>
          </a:xfrm>
        </p:spPr>
        <p:txBody>
          <a:bodyPr/>
          <a:lstStyle/>
          <a:p>
            <a:pPr>
              <a:spcBef>
                <a:spcPts val="100"/>
              </a:spcBef>
              <a:spcAft>
                <a:spcPts val="100"/>
              </a:spcAft>
            </a:pPr>
            <a:r>
              <a:rPr lang="zh-CN" altLang="en-US" sz="2400" dirty="0" smtClean="0"/>
              <a:t>对于所有的芯片结构，确定输入与输出端口位置后，通过</a:t>
            </a:r>
            <a:r>
              <a:rPr lang="en-US" altLang="zh-CN" sz="2400" dirty="0" smtClean="0"/>
              <a:t>COMSOL</a:t>
            </a:r>
            <a:r>
              <a:rPr lang="zh-CN" altLang="en-US" sz="2400" dirty="0" smtClean="0"/>
              <a:t>软件模拟得到芯片的输出浓度。</a:t>
            </a:r>
            <a:endParaRPr lang="en-US" altLang="zh-CN" sz="2400" dirty="0" smtClean="0"/>
          </a:p>
          <a:p>
            <a:pPr>
              <a:spcBef>
                <a:spcPts val="100"/>
              </a:spcBef>
              <a:spcAft>
                <a:spcPts val="100"/>
              </a:spcAft>
            </a:pPr>
            <a:r>
              <a:rPr lang="zh-CN" altLang="en-US" sz="2400" dirty="0" smtClean="0"/>
              <a:t>采用设计的芯片结构与对应的输入输出浓度构建数据库，用于供用户查询芯片设计方案。</a:t>
            </a:r>
            <a:endParaRPr lang="en-US" altLang="zh-CN" sz="2400" dirty="0" smtClean="0"/>
          </a:p>
          <a:p>
            <a:pPr>
              <a:spcBef>
                <a:spcPts val="1200"/>
              </a:spcBef>
              <a:spcAft>
                <a:spcPts val="1200"/>
              </a:spcAft>
            </a:pPr>
            <a:endParaRPr lang="en-US" altLang="zh-CN" sz="2400" dirty="0" smtClean="0"/>
          </a:p>
          <a:p>
            <a:pPr>
              <a:spcBef>
                <a:spcPts val="1200"/>
              </a:spcBef>
              <a:spcAft>
                <a:spcPts val="1200"/>
              </a:spcAft>
            </a:pPr>
            <a:endParaRPr lang="zh-CN" altLang="en-US" sz="2400" dirty="0" smtClean="0"/>
          </a:p>
        </p:txBody>
      </p:sp>
      <p:sp>
        <p:nvSpPr>
          <p:cNvPr id="512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67F476-E323-490F-ABCF-F6324B669A4E}" type="slidenum">
              <a:rPr lang="en-US" altLang="zh-CN"/>
              <a:pPr eaLnBrk="1" hangingPunct="1"/>
              <a:t>5</a:t>
            </a:fld>
            <a:endParaRPr lang="en-US" altLang="zh-CN"/>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097" y="2996952"/>
            <a:ext cx="2728798" cy="2688670"/>
          </a:xfrm>
          <a:prstGeom prst="rect">
            <a:avLst/>
          </a:prstGeom>
        </p:spPr>
      </p:pic>
      <p:sp>
        <p:nvSpPr>
          <p:cNvPr id="4" name="右箭头 3"/>
          <p:cNvSpPr/>
          <p:nvPr/>
        </p:nvSpPr>
        <p:spPr>
          <a:xfrm>
            <a:off x="3707904" y="4289284"/>
            <a:ext cx="166031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31769" y="3919952"/>
            <a:ext cx="1569660" cy="369332"/>
          </a:xfrm>
          <a:prstGeom prst="rect">
            <a:avLst/>
          </a:prstGeom>
          <a:noFill/>
        </p:spPr>
        <p:txBody>
          <a:bodyPr wrap="none" rtlCol="0">
            <a:spAutoFit/>
          </a:bodyPr>
          <a:lstStyle/>
          <a:p>
            <a:r>
              <a:rPr lang="zh-CN" altLang="en-US" dirty="0" smtClean="0"/>
              <a:t>确定输入输出</a:t>
            </a:r>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5282" y="2644999"/>
            <a:ext cx="2746906" cy="340262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en-US" altLang="zh-CN" dirty="0" smtClean="0"/>
              <a:t>COMSOL</a:t>
            </a:r>
            <a:r>
              <a:rPr lang="zh-CN" altLang="en-US" dirty="0" smtClean="0"/>
              <a:t>程序</a:t>
            </a:r>
            <a:endParaRPr lang="en-US" altLang="zh-CN" dirty="0" smtClean="0"/>
          </a:p>
        </p:txBody>
      </p:sp>
      <p:sp>
        <p:nvSpPr>
          <p:cNvPr id="5123" name="内容占位符 2"/>
          <p:cNvSpPr>
            <a:spLocks noGrp="1"/>
          </p:cNvSpPr>
          <p:nvPr>
            <p:ph idx="1"/>
          </p:nvPr>
        </p:nvSpPr>
        <p:spPr>
          <a:xfrm>
            <a:off x="395288" y="1125538"/>
            <a:ext cx="8748712" cy="5256212"/>
          </a:xfrm>
        </p:spPr>
        <p:txBody>
          <a:bodyPr/>
          <a:lstStyle/>
          <a:p>
            <a:pPr>
              <a:spcBef>
                <a:spcPts val="1200"/>
              </a:spcBef>
              <a:spcAft>
                <a:spcPts val="1200"/>
              </a:spcAft>
            </a:pPr>
            <a:r>
              <a:rPr lang="en-US" altLang="zh-CN" sz="2400" dirty="0" smtClean="0"/>
              <a:t>COMSOL</a:t>
            </a:r>
            <a:r>
              <a:rPr lang="zh-CN" altLang="en-US" sz="2400" dirty="0" smtClean="0"/>
              <a:t>是一种</a:t>
            </a:r>
            <a:r>
              <a:rPr lang="zh-CN" altLang="en-US" sz="2400" dirty="0"/>
              <a:t>资源密集型的多物理场建模与</a:t>
            </a:r>
            <a:r>
              <a:rPr lang="zh-CN" altLang="en-US" sz="2400" dirty="0" smtClean="0"/>
              <a:t>仿真软件</a:t>
            </a:r>
            <a:r>
              <a:rPr lang="en-US" altLang="zh-CN" sz="2400" baseline="30000" dirty="0"/>
              <a:t>[2] </a:t>
            </a:r>
            <a:r>
              <a:rPr lang="zh-CN" altLang="en-US" sz="2400" dirty="0" smtClean="0"/>
              <a:t>。</a:t>
            </a:r>
            <a:endParaRPr lang="en-US" altLang="zh-CN" sz="2400" dirty="0" smtClean="0"/>
          </a:p>
          <a:p>
            <a:pPr>
              <a:spcBef>
                <a:spcPts val="1200"/>
              </a:spcBef>
              <a:spcAft>
                <a:spcPts val="1200"/>
              </a:spcAft>
            </a:pPr>
            <a:r>
              <a:rPr lang="zh-CN" altLang="en-US" sz="2400" dirty="0" smtClean="0"/>
              <a:t>在“随机化芯片设计”中，</a:t>
            </a:r>
            <a:r>
              <a:rPr lang="en-US" altLang="zh-CN" sz="2400" dirty="0" smtClean="0"/>
              <a:t>COMSOL</a:t>
            </a:r>
            <a:r>
              <a:rPr lang="zh-CN" altLang="en-US" sz="2400" dirty="0" smtClean="0"/>
              <a:t>用于模拟仿真得到芯片内各个管道的液体流速与浓度。</a:t>
            </a:r>
            <a:endParaRPr lang="en-US" altLang="zh-CN" sz="2200" dirty="0" smtClean="0"/>
          </a:p>
          <a:p>
            <a:pPr>
              <a:spcBef>
                <a:spcPts val="1200"/>
              </a:spcBef>
              <a:spcAft>
                <a:spcPts val="1200"/>
              </a:spcAft>
            </a:pPr>
            <a:endParaRPr lang="zh-CN" altLang="en-US" sz="2200" dirty="0" smtClean="0"/>
          </a:p>
        </p:txBody>
      </p:sp>
      <p:sp>
        <p:nvSpPr>
          <p:cNvPr id="512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67F476-E323-490F-ABCF-F6324B669A4E}" type="slidenum">
              <a:rPr lang="en-US" altLang="zh-CN"/>
              <a:pPr eaLnBrk="1" hangingPunct="1"/>
              <a:t>6</a:t>
            </a:fld>
            <a:endParaRPr lang="en-US" altLang="zh-CN"/>
          </a:p>
        </p:txBody>
      </p:sp>
      <p:sp>
        <p:nvSpPr>
          <p:cNvPr id="6" name="矩形 1"/>
          <p:cNvSpPr>
            <a:spLocks noChangeArrowheads="1"/>
          </p:cNvSpPr>
          <p:nvPr/>
        </p:nvSpPr>
        <p:spPr bwMode="auto">
          <a:xfrm>
            <a:off x="683568" y="6093296"/>
            <a:ext cx="78660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800100">
              <a:defRPr>
                <a:solidFill>
                  <a:schemeClr val="tx1"/>
                </a:solidFill>
                <a:latin typeface="Arial" panose="020B0604020202020204" pitchFamily="34" charset="0"/>
                <a:ea typeface="宋体" panose="02010600030101010101" pitchFamily="2" charset="-122"/>
              </a:defRPr>
            </a:lvl1pPr>
            <a:lvl2pPr defTabSz="800100">
              <a:defRPr>
                <a:solidFill>
                  <a:schemeClr val="tx1"/>
                </a:solidFill>
                <a:latin typeface="Arial" panose="020B0604020202020204" pitchFamily="34" charset="0"/>
                <a:ea typeface="宋体" panose="02010600030101010101" pitchFamily="2" charset="-122"/>
              </a:defRPr>
            </a:lvl2pPr>
            <a:lvl3pPr marL="1143000" indent="-228600" defTabSz="800100">
              <a:defRPr>
                <a:solidFill>
                  <a:schemeClr val="tx1"/>
                </a:solidFill>
                <a:latin typeface="Arial" panose="020B0604020202020204" pitchFamily="34" charset="0"/>
                <a:ea typeface="宋体" panose="02010600030101010101" pitchFamily="2" charset="-122"/>
              </a:defRPr>
            </a:lvl3pPr>
            <a:lvl4pPr marL="1600200" indent="-228600" defTabSz="800100">
              <a:defRPr>
                <a:solidFill>
                  <a:schemeClr val="tx1"/>
                </a:solidFill>
                <a:latin typeface="Arial" panose="020B0604020202020204" pitchFamily="34" charset="0"/>
                <a:ea typeface="宋体" panose="02010600030101010101" pitchFamily="2" charset="-122"/>
              </a:defRPr>
            </a:lvl4pPr>
            <a:lvl5pPr marL="2057400" indent="-228600" defTabSz="800100">
              <a:defRPr>
                <a:solidFill>
                  <a:schemeClr val="tx1"/>
                </a:solidFill>
                <a:latin typeface="Arial" panose="020B0604020202020204" pitchFamily="34" charset="0"/>
                <a:ea typeface="宋体" panose="02010600030101010101" pitchFamily="2" charset="-122"/>
              </a:defRPr>
            </a:lvl5pPr>
            <a:lvl6pPr marL="2514600" indent="-228600" defTabSz="8001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01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01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01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lnSpc>
                <a:spcPct val="90000"/>
              </a:lnSpc>
              <a:spcAft>
                <a:spcPct val="15000"/>
              </a:spcAft>
            </a:pPr>
            <a:r>
              <a:rPr lang="en-US" altLang="zh-CN" sz="1100" b="1" dirty="0" smtClean="0"/>
              <a:t>[2</a:t>
            </a:r>
            <a:r>
              <a:rPr lang="en-US" altLang="zh-CN" sz="1100" b="1" dirty="0"/>
              <a:t>] https://cn.comsol.com/.</a:t>
            </a:r>
            <a:endParaRPr lang="zh-CN" altLang="en-US" sz="1100" b="1" dirty="0"/>
          </a:p>
        </p:txBody>
      </p:sp>
      <p:pic>
        <p:nvPicPr>
          <p:cNvPr id="1026" name="Picture 2" descr="58352 velocity profil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907" t="2317" r="8688" b="7328"/>
          <a:stretch/>
        </p:blipFill>
        <p:spPr bwMode="auto">
          <a:xfrm>
            <a:off x="988716" y="2713746"/>
            <a:ext cx="3780928" cy="30720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58352 concentration profil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688" t="2317" r="9645" b="7328"/>
          <a:stretch/>
        </p:blipFill>
        <p:spPr bwMode="auto">
          <a:xfrm>
            <a:off x="5094331" y="2704277"/>
            <a:ext cx="3724981" cy="3090942"/>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2094350" y="5787428"/>
            <a:ext cx="1569660" cy="369332"/>
          </a:xfrm>
          <a:prstGeom prst="rect">
            <a:avLst/>
          </a:prstGeom>
          <a:noFill/>
        </p:spPr>
        <p:txBody>
          <a:bodyPr wrap="none" rtlCol="0">
            <a:spAutoFit/>
          </a:bodyPr>
          <a:lstStyle/>
          <a:p>
            <a:r>
              <a:rPr lang="zh-CN" altLang="en-US" dirty="0" smtClean="0"/>
              <a:t>流速模拟结果</a:t>
            </a:r>
            <a:endParaRPr lang="en-US" altLang="zh-CN" dirty="0" smtClean="0"/>
          </a:p>
        </p:txBody>
      </p:sp>
      <p:sp>
        <p:nvSpPr>
          <p:cNvPr id="13" name="文本框 12"/>
          <p:cNvSpPr txBox="1"/>
          <p:nvPr/>
        </p:nvSpPr>
        <p:spPr>
          <a:xfrm>
            <a:off x="6171991" y="5791447"/>
            <a:ext cx="1569660" cy="369332"/>
          </a:xfrm>
          <a:prstGeom prst="rect">
            <a:avLst/>
          </a:prstGeom>
          <a:noFill/>
        </p:spPr>
        <p:txBody>
          <a:bodyPr wrap="none" rtlCol="0">
            <a:spAutoFit/>
          </a:bodyPr>
          <a:lstStyle/>
          <a:p>
            <a:r>
              <a:rPr lang="zh-CN" altLang="en-US" dirty="0" smtClean="0"/>
              <a:t>浓度模拟结果</a:t>
            </a:r>
            <a:endParaRPr lang="en-US" altLang="zh-CN" dirty="0" smtClean="0"/>
          </a:p>
        </p:txBody>
      </p:sp>
    </p:spTree>
    <p:extLst>
      <p:ext uri="{BB962C8B-B14F-4D97-AF65-F5344CB8AC3E}">
        <p14:creationId xmlns:p14="http://schemas.microsoft.com/office/powerpoint/2010/main" val="3207011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a:t>芯片</a:t>
            </a:r>
            <a:r>
              <a:rPr lang="zh-CN" altLang="en-US" dirty="0" smtClean="0"/>
              <a:t>模拟程序</a:t>
            </a:r>
            <a:endParaRPr lang="en-US" altLang="zh-CN" dirty="0" smtClean="0"/>
          </a:p>
        </p:txBody>
      </p:sp>
      <p:sp>
        <p:nvSpPr>
          <p:cNvPr id="5123" name="内容占位符 2"/>
          <p:cNvSpPr>
            <a:spLocks noGrp="1"/>
          </p:cNvSpPr>
          <p:nvPr>
            <p:ph idx="1"/>
          </p:nvPr>
        </p:nvSpPr>
        <p:spPr>
          <a:xfrm>
            <a:off x="395288" y="1125538"/>
            <a:ext cx="8748712" cy="5256212"/>
          </a:xfrm>
        </p:spPr>
        <p:txBody>
          <a:bodyPr/>
          <a:lstStyle/>
          <a:p>
            <a:pPr>
              <a:spcBef>
                <a:spcPts val="1200"/>
              </a:spcBef>
              <a:spcAft>
                <a:spcPts val="1200"/>
              </a:spcAft>
            </a:pPr>
            <a:r>
              <a:rPr lang="en-US" altLang="zh-CN" sz="2400" dirty="0" smtClean="0"/>
              <a:t>COMSOL</a:t>
            </a:r>
            <a:r>
              <a:rPr lang="zh-CN" altLang="en-US" sz="2400" dirty="0" smtClean="0"/>
              <a:t>方法得到的结果更加准确，但是仿真耗时较大。</a:t>
            </a:r>
            <a:endParaRPr lang="en-US" altLang="zh-CN" sz="2400" dirty="0" smtClean="0"/>
          </a:p>
          <a:p>
            <a:pPr>
              <a:spcBef>
                <a:spcPts val="1200"/>
              </a:spcBef>
              <a:spcAft>
                <a:spcPts val="1200"/>
              </a:spcAft>
            </a:pPr>
            <a:r>
              <a:rPr lang="zh-CN" altLang="en-US" sz="2400" dirty="0" smtClean="0"/>
              <a:t>我们设计了芯片模拟程序可以代替</a:t>
            </a:r>
            <a:r>
              <a:rPr lang="en-US" altLang="zh-CN" sz="2400" dirty="0" smtClean="0"/>
              <a:t>COMSOL</a:t>
            </a:r>
            <a:r>
              <a:rPr lang="zh-CN" altLang="en-US" sz="2400" dirty="0" smtClean="0"/>
              <a:t>快速计算芯片的流速（与输出</a:t>
            </a:r>
            <a:r>
              <a:rPr lang="zh-CN" altLang="en-US" sz="2400" dirty="0"/>
              <a:t>浓度）。</a:t>
            </a:r>
            <a:endParaRPr lang="en-US" altLang="zh-CN" sz="2400" dirty="0" smtClean="0"/>
          </a:p>
          <a:p>
            <a:pPr>
              <a:spcBef>
                <a:spcPts val="1200"/>
              </a:spcBef>
              <a:spcAft>
                <a:spcPts val="1200"/>
              </a:spcAft>
            </a:pPr>
            <a:endParaRPr lang="en-US" altLang="zh-CN" sz="2000" dirty="0" smtClean="0"/>
          </a:p>
          <a:p>
            <a:pPr>
              <a:spcBef>
                <a:spcPts val="1200"/>
              </a:spcBef>
              <a:spcAft>
                <a:spcPts val="1200"/>
              </a:spcAft>
            </a:pPr>
            <a:endParaRPr lang="zh-CN" altLang="en-US" sz="2200" dirty="0" smtClean="0"/>
          </a:p>
        </p:txBody>
      </p:sp>
      <p:sp>
        <p:nvSpPr>
          <p:cNvPr id="512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67F476-E323-490F-ABCF-F6324B669A4E}" type="slidenum">
              <a:rPr lang="en-US" altLang="zh-CN"/>
              <a:pPr eaLnBrk="1" hangingPunct="1"/>
              <a:t>7</a:t>
            </a:fld>
            <a:endParaRPr lang="en-US" altLang="zh-CN"/>
          </a:p>
        </p:txBody>
      </p:sp>
      <p:sp>
        <p:nvSpPr>
          <p:cNvPr id="6" name="矩形 1"/>
          <p:cNvSpPr>
            <a:spLocks noChangeArrowheads="1"/>
          </p:cNvSpPr>
          <p:nvPr/>
        </p:nvSpPr>
        <p:spPr bwMode="auto">
          <a:xfrm>
            <a:off x="683568" y="6039532"/>
            <a:ext cx="78660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800100">
              <a:defRPr>
                <a:solidFill>
                  <a:schemeClr val="tx1"/>
                </a:solidFill>
                <a:latin typeface="Arial" panose="020B0604020202020204" pitchFamily="34" charset="0"/>
                <a:ea typeface="宋体" panose="02010600030101010101" pitchFamily="2" charset="-122"/>
              </a:defRPr>
            </a:lvl1pPr>
            <a:lvl2pPr defTabSz="800100">
              <a:defRPr>
                <a:solidFill>
                  <a:schemeClr val="tx1"/>
                </a:solidFill>
                <a:latin typeface="Arial" panose="020B0604020202020204" pitchFamily="34" charset="0"/>
                <a:ea typeface="宋体" panose="02010600030101010101" pitchFamily="2" charset="-122"/>
              </a:defRPr>
            </a:lvl2pPr>
            <a:lvl3pPr marL="1143000" indent="-228600" defTabSz="800100">
              <a:defRPr>
                <a:solidFill>
                  <a:schemeClr val="tx1"/>
                </a:solidFill>
                <a:latin typeface="Arial" panose="020B0604020202020204" pitchFamily="34" charset="0"/>
                <a:ea typeface="宋体" panose="02010600030101010101" pitchFamily="2" charset="-122"/>
              </a:defRPr>
            </a:lvl3pPr>
            <a:lvl4pPr marL="1600200" indent="-228600" defTabSz="800100">
              <a:defRPr>
                <a:solidFill>
                  <a:schemeClr val="tx1"/>
                </a:solidFill>
                <a:latin typeface="Arial" panose="020B0604020202020204" pitchFamily="34" charset="0"/>
                <a:ea typeface="宋体" panose="02010600030101010101" pitchFamily="2" charset="-122"/>
              </a:defRPr>
            </a:lvl4pPr>
            <a:lvl5pPr marL="2057400" indent="-228600" defTabSz="800100">
              <a:defRPr>
                <a:solidFill>
                  <a:schemeClr val="tx1"/>
                </a:solidFill>
                <a:latin typeface="Arial" panose="020B0604020202020204" pitchFamily="34" charset="0"/>
                <a:ea typeface="宋体" panose="02010600030101010101" pitchFamily="2" charset="-122"/>
              </a:defRPr>
            </a:lvl5pPr>
            <a:lvl6pPr marL="2514600" indent="-228600" defTabSz="8001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01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01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01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lnSpc>
                <a:spcPct val="90000"/>
              </a:lnSpc>
              <a:spcAft>
                <a:spcPct val="15000"/>
              </a:spcAft>
            </a:pPr>
            <a:r>
              <a:rPr lang="en-US" altLang="zh-CN" sz="1100" b="1" dirty="0" smtClean="0"/>
              <a:t>[2</a:t>
            </a:r>
            <a:r>
              <a:rPr lang="en-US" altLang="zh-CN" sz="1100" b="1" dirty="0"/>
              <a:t>] https://cn.comsol.com/.</a:t>
            </a:r>
            <a:endParaRPr lang="zh-CN" altLang="en-US" sz="1100" b="1" dirty="0"/>
          </a:p>
        </p:txBody>
      </p:sp>
      <p:graphicFrame>
        <p:nvGraphicFramePr>
          <p:cNvPr id="10" name="表格 9"/>
          <p:cNvGraphicFramePr>
            <a:graphicFrameLocks noGrp="1"/>
          </p:cNvGraphicFramePr>
          <p:nvPr>
            <p:extLst>
              <p:ext uri="{D42A27DB-BD31-4B8C-83A1-F6EECF244321}">
                <p14:modId xmlns:p14="http://schemas.microsoft.com/office/powerpoint/2010/main" val="356624117"/>
              </p:ext>
            </p:extLst>
          </p:nvPr>
        </p:nvGraphicFramePr>
        <p:xfrm>
          <a:off x="1297668" y="2924944"/>
          <a:ext cx="6637861" cy="2743200"/>
        </p:xfrm>
        <a:graphic>
          <a:graphicData uri="http://schemas.openxmlformats.org/drawingml/2006/table">
            <a:tbl>
              <a:tblPr firstRow="1" bandRow="1">
                <a:tableStyleId>{69CF1AB2-1976-4502-BF36-3FF5EA218861}</a:tableStyleId>
              </a:tblPr>
              <a:tblGrid>
                <a:gridCol w="3445929">
                  <a:extLst>
                    <a:ext uri="{9D8B030D-6E8A-4147-A177-3AD203B41FA5}">
                      <a16:colId xmlns:a16="http://schemas.microsoft.com/office/drawing/2014/main" val="2219525289"/>
                    </a:ext>
                  </a:extLst>
                </a:gridCol>
                <a:gridCol w="3191932">
                  <a:extLst>
                    <a:ext uri="{9D8B030D-6E8A-4147-A177-3AD203B41FA5}">
                      <a16:colId xmlns:a16="http://schemas.microsoft.com/office/drawing/2014/main" val="2759037590"/>
                    </a:ext>
                  </a:extLst>
                </a:gridCol>
              </a:tblGrid>
              <a:tr h="370840">
                <a:tc>
                  <a:txBody>
                    <a:bodyPr/>
                    <a:lstStyle/>
                    <a:p>
                      <a:r>
                        <a:rPr lang="zh-CN" altLang="en-US" sz="2400" b="0" kern="1200" dirty="0" smtClean="0">
                          <a:solidFill>
                            <a:schemeClr val="dk1"/>
                          </a:solidFill>
                          <a:latin typeface="+mn-lt"/>
                          <a:ea typeface="+mn-ea"/>
                          <a:cs typeface="+mn-cs"/>
                        </a:rPr>
                        <a:t>语言</a:t>
                      </a:r>
                      <a:endParaRPr lang="zh-CN" altLang="en-US" sz="2400" b="0" kern="1200" dirty="0">
                        <a:solidFill>
                          <a:schemeClr val="dk1"/>
                        </a:solidFill>
                        <a:latin typeface="+mn-lt"/>
                        <a:ea typeface="+mn-ea"/>
                        <a:cs typeface="+mn-cs"/>
                      </a:endParaRPr>
                    </a:p>
                  </a:txBody>
                  <a:tcPr/>
                </a:tc>
                <a:tc>
                  <a:txBody>
                    <a:bodyPr/>
                    <a:lstStyle/>
                    <a:p>
                      <a:r>
                        <a:rPr lang="en-US" altLang="zh-CN" sz="2400" b="0" kern="1200" dirty="0" smtClean="0">
                          <a:solidFill>
                            <a:schemeClr val="dk1"/>
                          </a:solidFill>
                          <a:latin typeface="+mn-lt"/>
                          <a:ea typeface="+mn-ea"/>
                          <a:cs typeface="+mn-cs"/>
                        </a:rPr>
                        <a:t>C++</a:t>
                      </a:r>
                      <a:endParaRPr lang="zh-CN" altLang="en-US" sz="2400" b="0" kern="1200" dirty="0">
                        <a:solidFill>
                          <a:schemeClr val="dk1"/>
                        </a:solidFill>
                        <a:latin typeface="+mn-lt"/>
                        <a:ea typeface="+mn-ea"/>
                        <a:cs typeface="+mn-cs"/>
                      </a:endParaRPr>
                    </a:p>
                  </a:txBody>
                  <a:tcPr/>
                </a:tc>
                <a:extLst>
                  <a:ext uri="{0D108BD9-81ED-4DB2-BD59-A6C34878D82A}">
                    <a16:rowId xmlns:a16="http://schemas.microsoft.com/office/drawing/2014/main" val="743108420"/>
                  </a:ext>
                </a:extLst>
              </a:tr>
              <a:tr h="370840">
                <a:tc>
                  <a:txBody>
                    <a:bodyPr/>
                    <a:lstStyle/>
                    <a:p>
                      <a:r>
                        <a:rPr lang="zh-CN" altLang="en-US" sz="2400" kern="1200" dirty="0" smtClean="0">
                          <a:solidFill>
                            <a:schemeClr val="dk1"/>
                          </a:solidFill>
                          <a:latin typeface="+mn-lt"/>
                          <a:ea typeface="+mn-ea"/>
                          <a:cs typeface="+mn-cs"/>
                        </a:rPr>
                        <a:t>代码</a:t>
                      </a:r>
                      <a:endParaRPr lang="zh-CN" altLang="en-US" sz="2400" kern="1200" dirty="0">
                        <a:solidFill>
                          <a:schemeClr val="dk1"/>
                        </a:solidFill>
                        <a:latin typeface="+mn-lt"/>
                        <a:ea typeface="+mn-ea"/>
                        <a:cs typeface="+mn-cs"/>
                      </a:endParaRPr>
                    </a:p>
                  </a:txBody>
                  <a:tcPr/>
                </a:tc>
                <a:tc>
                  <a:txBody>
                    <a:bodyPr/>
                    <a:lstStyle/>
                    <a:p>
                      <a:r>
                        <a:rPr lang="en-US" altLang="zh-CN" sz="2400" kern="1200" dirty="0" smtClean="0">
                          <a:solidFill>
                            <a:schemeClr val="dk1"/>
                          </a:solidFill>
                          <a:latin typeface="+mn-lt"/>
                          <a:ea typeface="+mn-ea"/>
                          <a:cs typeface="+mn-cs"/>
                        </a:rPr>
                        <a:t>1134</a:t>
                      </a:r>
                      <a:r>
                        <a:rPr lang="zh-CN" altLang="en-US" sz="2400" kern="1200" dirty="0" smtClean="0">
                          <a:solidFill>
                            <a:schemeClr val="dk1"/>
                          </a:solidFill>
                          <a:latin typeface="+mn-lt"/>
                          <a:ea typeface="+mn-ea"/>
                          <a:cs typeface="+mn-cs"/>
                        </a:rPr>
                        <a:t>行</a:t>
                      </a:r>
                      <a:r>
                        <a:rPr lang="en-US" altLang="zh-CN" sz="2400" kern="1200" dirty="0" smtClean="0">
                          <a:solidFill>
                            <a:schemeClr val="dk1"/>
                          </a:solidFill>
                          <a:latin typeface="+mn-lt"/>
                          <a:ea typeface="+mn-ea"/>
                          <a:cs typeface="+mn-cs"/>
                        </a:rPr>
                        <a:t>,24KB</a:t>
                      </a:r>
                      <a:endParaRPr lang="zh-CN" altLang="en-US" sz="2400" kern="1200" dirty="0">
                        <a:solidFill>
                          <a:schemeClr val="dk1"/>
                        </a:solidFill>
                        <a:latin typeface="+mn-lt"/>
                        <a:ea typeface="+mn-ea"/>
                        <a:cs typeface="+mn-cs"/>
                      </a:endParaRPr>
                    </a:p>
                  </a:txBody>
                  <a:tcPr/>
                </a:tc>
                <a:extLst>
                  <a:ext uri="{0D108BD9-81ED-4DB2-BD59-A6C34878D82A}">
                    <a16:rowId xmlns:a16="http://schemas.microsoft.com/office/drawing/2014/main" val="4206550771"/>
                  </a:ext>
                </a:extLst>
              </a:tr>
              <a:tr h="370840">
                <a:tc>
                  <a:txBody>
                    <a:bodyPr/>
                    <a:lstStyle/>
                    <a:p>
                      <a:r>
                        <a:rPr lang="zh-CN" altLang="en-US" sz="2400" kern="1200" dirty="0" smtClean="0">
                          <a:solidFill>
                            <a:schemeClr val="dk1"/>
                          </a:solidFill>
                          <a:latin typeface="+mn-lt"/>
                          <a:ea typeface="+mn-ea"/>
                          <a:cs typeface="+mn-cs"/>
                        </a:rPr>
                        <a:t>测试用例</a:t>
                      </a:r>
                      <a:endParaRPr lang="zh-CN" altLang="en-US" sz="2400" kern="1200" dirty="0">
                        <a:solidFill>
                          <a:schemeClr val="dk1"/>
                        </a:solidFill>
                        <a:latin typeface="+mn-lt"/>
                        <a:ea typeface="+mn-ea"/>
                        <a:cs typeface="+mn-cs"/>
                      </a:endParaRPr>
                    </a:p>
                  </a:txBody>
                  <a:tcPr/>
                </a:tc>
                <a:tc>
                  <a:txBody>
                    <a:bodyPr/>
                    <a:lstStyle/>
                    <a:p>
                      <a:pPr marL="0" marR="0" indent="0" algn="l" defTabSz="914354" rtl="0" eaLnBrk="1" fontAlgn="auto" latinLnBrk="0" hangingPunct="1">
                        <a:lnSpc>
                          <a:spcPct val="100000"/>
                        </a:lnSpc>
                        <a:spcBef>
                          <a:spcPts val="0"/>
                        </a:spcBef>
                        <a:spcAft>
                          <a:spcPts val="0"/>
                        </a:spcAft>
                        <a:buClrTx/>
                        <a:buSzTx/>
                        <a:buFontTx/>
                        <a:buNone/>
                        <a:tabLst/>
                        <a:defRPr/>
                      </a:pPr>
                      <a:r>
                        <a:rPr lang="en-US" altLang="zh-CN" sz="2400" kern="1200" dirty="0" smtClean="0">
                          <a:solidFill>
                            <a:schemeClr val="dk1"/>
                          </a:solidFill>
                          <a:latin typeface="+mn-lt"/>
                          <a:ea typeface="+mn-ea"/>
                          <a:cs typeface="+mn-cs"/>
                        </a:rPr>
                        <a:t>3670</a:t>
                      </a:r>
                    </a:p>
                  </a:txBody>
                  <a:tcPr/>
                </a:tc>
                <a:extLst>
                  <a:ext uri="{0D108BD9-81ED-4DB2-BD59-A6C34878D82A}">
                    <a16:rowId xmlns:a16="http://schemas.microsoft.com/office/drawing/2014/main" val="2826707845"/>
                  </a:ext>
                </a:extLst>
              </a:tr>
              <a:tr h="370840">
                <a:tc>
                  <a:txBody>
                    <a:bodyPr/>
                    <a:lstStyle/>
                    <a:p>
                      <a:r>
                        <a:rPr lang="en-US" altLang="zh-CN" sz="2400" kern="1200" dirty="0" smtClean="0">
                          <a:solidFill>
                            <a:schemeClr val="dk1"/>
                          </a:solidFill>
                          <a:latin typeface="+mn-lt"/>
                          <a:ea typeface="+mn-ea"/>
                          <a:cs typeface="+mn-cs"/>
                        </a:rPr>
                        <a:t>COMSOL</a:t>
                      </a:r>
                      <a:r>
                        <a:rPr lang="zh-CN" altLang="en-US" sz="2400" kern="1200" dirty="0" smtClean="0">
                          <a:solidFill>
                            <a:schemeClr val="dk1"/>
                          </a:solidFill>
                          <a:latin typeface="+mn-lt"/>
                          <a:ea typeface="+mn-ea"/>
                          <a:cs typeface="+mn-cs"/>
                        </a:rPr>
                        <a:t>平均耗时</a:t>
                      </a:r>
                      <a:endParaRPr lang="zh-CN" altLang="en-US" sz="2400" kern="1200" dirty="0">
                        <a:solidFill>
                          <a:schemeClr val="dk1"/>
                        </a:solidFill>
                        <a:latin typeface="+mn-lt"/>
                        <a:ea typeface="+mn-ea"/>
                        <a:cs typeface="+mn-cs"/>
                      </a:endParaRPr>
                    </a:p>
                  </a:txBody>
                  <a:tcPr/>
                </a:tc>
                <a:tc>
                  <a:txBody>
                    <a:bodyPr/>
                    <a:lstStyle/>
                    <a:p>
                      <a:pPr marL="0" marR="0" indent="0" algn="l" defTabSz="914354" rtl="0" eaLnBrk="1" fontAlgn="auto" latinLnBrk="0" hangingPunct="1">
                        <a:lnSpc>
                          <a:spcPct val="100000"/>
                        </a:lnSpc>
                        <a:spcBef>
                          <a:spcPts val="0"/>
                        </a:spcBef>
                        <a:spcAft>
                          <a:spcPts val="0"/>
                        </a:spcAft>
                        <a:buClrTx/>
                        <a:buSzTx/>
                        <a:buFontTx/>
                        <a:buNone/>
                        <a:tabLst/>
                        <a:defRPr/>
                      </a:pPr>
                      <a:r>
                        <a:rPr lang="en-US" altLang="zh-CN" sz="2400" kern="1200" dirty="0" smtClean="0">
                          <a:solidFill>
                            <a:schemeClr val="dk1"/>
                          </a:solidFill>
                          <a:latin typeface="+mn-lt"/>
                          <a:ea typeface="+mn-ea"/>
                          <a:cs typeface="+mn-cs"/>
                        </a:rPr>
                        <a:t>3.28s</a:t>
                      </a:r>
                    </a:p>
                  </a:txBody>
                  <a:tcPr/>
                </a:tc>
                <a:extLst>
                  <a:ext uri="{0D108BD9-81ED-4DB2-BD59-A6C34878D82A}">
                    <a16:rowId xmlns:a16="http://schemas.microsoft.com/office/drawing/2014/main" val="928688600"/>
                  </a:ext>
                </a:extLst>
              </a:tr>
              <a:tr h="370840">
                <a:tc>
                  <a:txBody>
                    <a:bodyPr/>
                    <a:lstStyle/>
                    <a:p>
                      <a:r>
                        <a:rPr lang="zh-CN" altLang="en-US" sz="2400" kern="1200" dirty="0" smtClean="0">
                          <a:solidFill>
                            <a:schemeClr val="dk1"/>
                          </a:solidFill>
                          <a:latin typeface="+mn-lt"/>
                          <a:ea typeface="+mn-ea"/>
                          <a:cs typeface="+mn-cs"/>
                        </a:rPr>
                        <a:t>模拟程序平均耗时</a:t>
                      </a:r>
                      <a:endParaRPr lang="zh-CN" altLang="en-US" sz="2400" kern="1200" dirty="0">
                        <a:solidFill>
                          <a:schemeClr val="dk1"/>
                        </a:solidFill>
                        <a:latin typeface="+mn-lt"/>
                        <a:ea typeface="+mn-ea"/>
                        <a:cs typeface="+mn-cs"/>
                      </a:endParaRPr>
                    </a:p>
                  </a:txBody>
                  <a:tcPr/>
                </a:tc>
                <a:tc>
                  <a:txBody>
                    <a:bodyPr/>
                    <a:lstStyle/>
                    <a:p>
                      <a:r>
                        <a:rPr lang="en-US" altLang="zh-CN" sz="2400" kern="1200" dirty="0" smtClean="0">
                          <a:solidFill>
                            <a:schemeClr val="dk1"/>
                          </a:solidFill>
                          <a:latin typeface="+mn-lt"/>
                          <a:ea typeface="+mn-ea"/>
                          <a:cs typeface="+mn-cs"/>
                        </a:rPr>
                        <a:t>0.24s</a:t>
                      </a:r>
                      <a:endParaRPr lang="zh-CN" altLang="en-US" sz="2400" kern="1200" dirty="0">
                        <a:solidFill>
                          <a:schemeClr val="dk1"/>
                        </a:solidFill>
                        <a:latin typeface="+mn-lt"/>
                        <a:ea typeface="+mn-ea"/>
                        <a:cs typeface="+mn-cs"/>
                      </a:endParaRPr>
                    </a:p>
                  </a:txBody>
                  <a:tcPr/>
                </a:tc>
                <a:extLst>
                  <a:ext uri="{0D108BD9-81ED-4DB2-BD59-A6C34878D82A}">
                    <a16:rowId xmlns:a16="http://schemas.microsoft.com/office/drawing/2014/main" val="2753083381"/>
                  </a:ext>
                </a:extLst>
              </a:tr>
              <a:tr h="370840">
                <a:tc>
                  <a:txBody>
                    <a:bodyPr/>
                    <a:lstStyle/>
                    <a:p>
                      <a:r>
                        <a:rPr lang="zh-CN" altLang="en-US" sz="2400" kern="1200" dirty="0" smtClean="0">
                          <a:solidFill>
                            <a:schemeClr val="dk1"/>
                          </a:solidFill>
                          <a:latin typeface="+mn-lt"/>
                          <a:ea typeface="+mn-ea"/>
                          <a:cs typeface="+mn-cs"/>
                        </a:rPr>
                        <a:t>效率提升</a:t>
                      </a:r>
                      <a:endParaRPr lang="zh-CN" altLang="en-US" sz="2400" kern="1200" dirty="0">
                        <a:solidFill>
                          <a:schemeClr val="dk1"/>
                        </a:solidFill>
                        <a:latin typeface="+mn-lt"/>
                        <a:ea typeface="+mn-ea"/>
                        <a:cs typeface="+mn-cs"/>
                      </a:endParaRPr>
                    </a:p>
                  </a:txBody>
                  <a:tcPr/>
                </a:tc>
                <a:tc>
                  <a:txBody>
                    <a:bodyPr/>
                    <a:lstStyle/>
                    <a:p>
                      <a:r>
                        <a:rPr lang="en-US" altLang="zh-CN" sz="2400" kern="1200" dirty="0" smtClean="0">
                          <a:solidFill>
                            <a:schemeClr val="dk1"/>
                          </a:solidFill>
                          <a:latin typeface="+mn-lt"/>
                          <a:ea typeface="+mn-ea"/>
                          <a:cs typeface="+mn-cs"/>
                        </a:rPr>
                        <a:t>13.6x</a:t>
                      </a:r>
                      <a:endParaRPr lang="zh-CN" altLang="en-US" sz="2400" kern="1200" dirty="0">
                        <a:solidFill>
                          <a:schemeClr val="dk1"/>
                        </a:solidFill>
                        <a:latin typeface="+mn-lt"/>
                        <a:ea typeface="+mn-ea"/>
                        <a:cs typeface="+mn-cs"/>
                      </a:endParaRPr>
                    </a:p>
                  </a:txBody>
                  <a:tcPr/>
                </a:tc>
                <a:extLst>
                  <a:ext uri="{0D108BD9-81ED-4DB2-BD59-A6C34878D82A}">
                    <a16:rowId xmlns:a16="http://schemas.microsoft.com/office/drawing/2014/main" val="3075767251"/>
                  </a:ext>
                </a:extLst>
              </a:tr>
            </a:tbl>
          </a:graphicData>
        </a:graphic>
      </p:graphicFrame>
    </p:spTree>
    <p:extLst>
      <p:ext uri="{BB962C8B-B14F-4D97-AF65-F5344CB8AC3E}">
        <p14:creationId xmlns:p14="http://schemas.microsoft.com/office/powerpoint/2010/main" val="4291401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3131840" y="2852936"/>
            <a:ext cx="5327650" cy="792162"/>
          </a:xfrm>
        </p:spPr>
        <p:txBody>
          <a:bodyPr/>
          <a:lstStyle/>
          <a:p>
            <a:r>
              <a:rPr lang="zh-CN" altLang="en-US" dirty="0" smtClean="0"/>
              <a:t>问题描述</a:t>
            </a:r>
            <a:endParaRPr lang="en-US" altLang="zh-CN" dirty="0" smtClean="0"/>
          </a:p>
        </p:txBody>
      </p:sp>
      <p:sp>
        <p:nvSpPr>
          <p:cNvPr id="512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67F476-E323-490F-ABCF-F6324B669A4E}" type="slidenum">
              <a:rPr lang="en-US" altLang="zh-CN"/>
              <a:pPr eaLnBrk="1" hangingPunct="1"/>
              <a:t>8</a:t>
            </a:fld>
            <a:endParaRPr lang="en-US" altLang="zh-CN"/>
          </a:p>
        </p:txBody>
      </p:sp>
    </p:spTree>
    <p:extLst>
      <p:ext uri="{BB962C8B-B14F-4D97-AF65-F5344CB8AC3E}">
        <p14:creationId xmlns:p14="http://schemas.microsoft.com/office/powerpoint/2010/main" val="1226178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smtClean="0"/>
              <a:t>问题描述</a:t>
            </a:r>
            <a:endParaRPr lang="en-US" altLang="zh-CN" dirty="0" smtClean="0"/>
          </a:p>
        </p:txBody>
      </p:sp>
      <p:sp>
        <p:nvSpPr>
          <p:cNvPr id="5123" name="内容占位符 2"/>
          <p:cNvSpPr>
            <a:spLocks noGrp="1"/>
          </p:cNvSpPr>
          <p:nvPr>
            <p:ph idx="1"/>
          </p:nvPr>
        </p:nvSpPr>
        <p:spPr>
          <a:xfrm>
            <a:off x="395288" y="1125538"/>
            <a:ext cx="8748712" cy="5256212"/>
          </a:xfrm>
        </p:spPr>
        <p:txBody>
          <a:bodyPr/>
          <a:lstStyle/>
          <a:p>
            <a:pPr>
              <a:spcBef>
                <a:spcPts val="1200"/>
              </a:spcBef>
              <a:spcAft>
                <a:spcPts val="1200"/>
              </a:spcAft>
            </a:pPr>
            <a:r>
              <a:rPr lang="zh-CN" altLang="en-US" sz="2400" dirty="0" smtClean="0"/>
              <a:t>本次大作业的目标为实现随机化芯片设计方法中芯片的手动设计与芯片流速（与浓度）的关联计算与图形化显示，设计一</a:t>
            </a:r>
            <a:r>
              <a:rPr lang="zh-CN" altLang="en-US" sz="2400" dirty="0"/>
              <a:t>个基于</a:t>
            </a:r>
            <a:r>
              <a:rPr lang="en-US" altLang="zh-CN" sz="2400" dirty="0" err="1"/>
              <a:t>Qt</a:t>
            </a:r>
            <a:r>
              <a:rPr lang="zh-CN" altLang="en-US" sz="2400" dirty="0" smtClean="0"/>
              <a:t>的</a:t>
            </a:r>
            <a:r>
              <a:rPr lang="en-US" altLang="zh-CN" sz="2400" dirty="0" smtClean="0"/>
              <a:t>Microfluidic Chip Simulation</a:t>
            </a:r>
            <a:r>
              <a:rPr lang="zh-CN" altLang="en-US" sz="2400" dirty="0" smtClean="0"/>
              <a:t>用户界面系统。</a:t>
            </a:r>
            <a:endParaRPr lang="en-US" altLang="zh-CN" sz="2400" dirty="0" smtClean="0"/>
          </a:p>
          <a:p>
            <a:pPr>
              <a:spcBef>
                <a:spcPts val="1200"/>
              </a:spcBef>
              <a:spcAft>
                <a:spcPts val="1200"/>
              </a:spcAft>
            </a:pPr>
            <a:r>
              <a:rPr lang="zh-CN" altLang="en-US" sz="2400" dirty="0" smtClean="0"/>
              <a:t>约束：</a:t>
            </a:r>
            <a:endParaRPr lang="en-US" altLang="zh-CN" sz="2400" dirty="0" smtClean="0"/>
          </a:p>
          <a:p>
            <a:pPr lvl="1">
              <a:spcBef>
                <a:spcPts val="1200"/>
              </a:spcBef>
              <a:spcAft>
                <a:spcPts val="1200"/>
              </a:spcAft>
            </a:pPr>
            <a:r>
              <a:rPr lang="zh-CN" altLang="en-US" sz="2000" dirty="0"/>
              <a:t>本</a:t>
            </a:r>
            <a:r>
              <a:rPr lang="zh-CN" altLang="en-US" sz="2000" dirty="0" smtClean="0"/>
              <a:t>次作业中的芯片结构均为正方形。边长最大为</a:t>
            </a:r>
            <a:r>
              <a:rPr lang="en-US" altLang="zh-CN" sz="2000" dirty="0"/>
              <a:t>8</a:t>
            </a:r>
            <a:r>
              <a:rPr lang="zh-CN" altLang="en-US" sz="2000" dirty="0" smtClean="0"/>
              <a:t>，最小为</a:t>
            </a:r>
            <a:r>
              <a:rPr lang="en-US" altLang="zh-CN" sz="2000" dirty="0" smtClean="0"/>
              <a:t>5</a:t>
            </a:r>
            <a:r>
              <a:rPr lang="zh-CN" altLang="en-US" sz="2000" dirty="0" smtClean="0"/>
              <a:t>。</a:t>
            </a:r>
            <a:endParaRPr lang="en-US" altLang="zh-CN" sz="2000" dirty="0" smtClean="0"/>
          </a:p>
          <a:p>
            <a:pPr lvl="1">
              <a:spcBef>
                <a:spcPts val="1200"/>
              </a:spcBef>
              <a:spcAft>
                <a:spcPts val="1200"/>
              </a:spcAft>
            </a:pPr>
            <a:r>
              <a:rPr lang="zh-CN" altLang="en-US" sz="2000" dirty="0" smtClean="0"/>
              <a:t>只需处理二输入、三输出的结构，输入输出管道与芯片管道的交点都位于水平垂直网格的交点上。</a:t>
            </a:r>
            <a:endParaRPr lang="en-US" altLang="zh-CN" sz="2000" dirty="0"/>
          </a:p>
        </p:txBody>
      </p:sp>
      <p:sp>
        <p:nvSpPr>
          <p:cNvPr id="512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67F476-E323-490F-ABCF-F6324B669A4E}" type="slidenum">
              <a:rPr lang="en-US" altLang="zh-CN"/>
              <a:pPr eaLnBrk="1" hangingPunct="1"/>
              <a:t>9</a:t>
            </a:fld>
            <a:endParaRPr lang="en-US" altLang="zh-CN"/>
          </a:p>
        </p:txBody>
      </p:sp>
    </p:spTree>
    <p:extLst>
      <p:ext uri="{BB962C8B-B14F-4D97-AF65-F5344CB8AC3E}">
        <p14:creationId xmlns:p14="http://schemas.microsoft.com/office/powerpoint/2010/main" val="675749474"/>
      </p:ext>
    </p:extLst>
  </p:cSld>
  <p:clrMapOvr>
    <a:masterClrMapping/>
  </p:clrMapOvr>
  <p:timing>
    <p:tnLst>
      <p:par>
        <p:cTn id="1" dur="indefinite" restart="never" nodeType="tmRoot"/>
      </p:par>
    </p:tnLst>
  </p:timing>
</p:sld>
</file>

<file path=ppt/theme/theme1.xml><?xml version="1.0" encoding="utf-8"?>
<a:theme xmlns:a="http://schemas.openxmlformats.org/drawingml/2006/main" name="tsinghua-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tsinghua-template</Template>
  <TotalTime>2549</TotalTime>
  <Words>1642</Words>
  <Application>Microsoft Office PowerPoint</Application>
  <PresentationFormat>全屏显示(4:3)</PresentationFormat>
  <Paragraphs>162</Paragraphs>
  <Slides>29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宋体</vt:lpstr>
      <vt:lpstr>微软雅黑</vt:lpstr>
      <vt:lpstr>Arial</vt:lpstr>
      <vt:lpstr>Cambria Math</vt:lpstr>
      <vt:lpstr>tsinghua-template</vt:lpstr>
      <vt:lpstr>第1周大作业： 微流控生物芯片流体模拟计算界面</vt:lpstr>
      <vt:lpstr>问题背景</vt:lpstr>
      <vt:lpstr>微流控生物芯片技术</vt:lpstr>
      <vt:lpstr>随机化芯片设计</vt:lpstr>
      <vt:lpstr>随机化芯片设计</vt:lpstr>
      <vt:lpstr>COMSOL程序</vt:lpstr>
      <vt:lpstr>芯片模拟程序</vt:lpstr>
      <vt:lpstr>问题描述</vt:lpstr>
      <vt:lpstr>问题描述</vt:lpstr>
      <vt:lpstr>用户界面系统基本功能要求</vt:lpstr>
      <vt:lpstr>用户界面系统基本功能要求</vt:lpstr>
      <vt:lpstr>用户界面系统基本功能要求</vt:lpstr>
      <vt:lpstr>加分项一</vt:lpstr>
      <vt:lpstr>加分项二</vt:lpstr>
      <vt:lpstr>加分项三</vt:lpstr>
      <vt:lpstr>大作业功能要求</vt:lpstr>
      <vt:lpstr>评分考核指标</vt:lpstr>
      <vt:lpstr>常见问题提示</vt:lpstr>
      <vt:lpstr>附录一：流速模拟原理</vt:lpstr>
      <vt:lpstr>PowerPoint 演示文稿</vt:lpstr>
      <vt:lpstr>PowerPoint 演示文稿</vt:lpstr>
      <vt:lpstr>PowerPoint 演示文稿</vt:lpstr>
      <vt:lpstr>PowerPoint 演示文稿</vt:lpstr>
      <vt:lpstr>PowerPoint 演示文稿</vt:lpstr>
      <vt:lpstr>附录二：浓度模拟原理</vt:lpstr>
      <vt:lpstr>PowerPoint 演示文稿</vt:lpstr>
      <vt:lpstr>PowerPoint 演示文稿</vt:lpstr>
      <vt:lpstr>PowerPoint 演示文稿</vt:lpstr>
      <vt:lpstr>流体模拟相关的问题，请与助教联系：  冀伟清： Email: jwq18@mails.tsinghua.edu.cn 电话：17801050047 实验室：东主楼8区408</vt:lpstr>
    </vt:vector>
  </TitlesOfParts>
  <Company>MSPRC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带外存储虚拟化系统演示</dc:title>
  <dc:creator>Administrator</dc:creator>
  <cp:lastModifiedBy>Hailong Yao</cp:lastModifiedBy>
  <cp:revision>357</cp:revision>
  <dcterms:created xsi:type="dcterms:W3CDTF">2010-07-18T08:18:18Z</dcterms:created>
  <dcterms:modified xsi:type="dcterms:W3CDTF">2018-08-27T09:13:23Z</dcterms:modified>
</cp:coreProperties>
</file>