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76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7960" y="58420"/>
            <a:ext cx="87680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31515" cy="699770"/>
          </a:xfrm>
          <a:custGeom>
            <a:avLst/>
            <a:gdLst/>
            <a:ahLst/>
            <a:cxnLst/>
            <a:rect l="l" t="t" r="r" b="b"/>
            <a:pathLst>
              <a:path w="3231515" h="699770">
                <a:moveTo>
                  <a:pt x="3106407" y="699770"/>
                </a:moveTo>
                <a:lnTo>
                  <a:pt x="0" y="699770"/>
                </a:lnTo>
                <a:lnTo>
                  <a:pt x="0" y="0"/>
                </a:lnTo>
                <a:lnTo>
                  <a:pt x="3231515" y="0"/>
                </a:lnTo>
                <a:lnTo>
                  <a:pt x="3106407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960" y="58420"/>
            <a:ext cx="87680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425" y="1069339"/>
            <a:ext cx="8947149" cy="2099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5468" y="2337816"/>
            <a:ext cx="3721800" cy="23431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3231515" cy="699770"/>
          </a:xfrm>
          <a:custGeom>
            <a:avLst/>
            <a:gdLst/>
            <a:ahLst/>
            <a:cxnLst/>
            <a:rect l="l" t="t" r="r" b="b"/>
            <a:pathLst>
              <a:path w="3231515" h="699770">
                <a:moveTo>
                  <a:pt x="3106407" y="699770"/>
                </a:moveTo>
                <a:lnTo>
                  <a:pt x="0" y="699770"/>
                </a:lnTo>
                <a:lnTo>
                  <a:pt x="0" y="0"/>
                </a:lnTo>
                <a:lnTo>
                  <a:pt x="3231515" y="0"/>
                </a:lnTo>
                <a:lnTo>
                  <a:pt x="3106407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MS</a:t>
            </a:r>
            <a:r>
              <a:rPr spc="-85" dirty="0"/>
              <a:t> </a:t>
            </a:r>
            <a:r>
              <a:rPr spc="-5" dirty="0"/>
              <a:t>COCO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620" y="1678940"/>
            <a:ext cx="4989830" cy="322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7391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MS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COCO</a:t>
            </a:r>
            <a:r>
              <a:rPr sz="1200" dirty="0">
                <a:latin typeface="SimSun"/>
                <a:cs typeface="SimSun"/>
              </a:rPr>
              <a:t>是一个非常大型且常用的数据集， </a:t>
            </a:r>
            <a:r>
              <a:rPr sz="1200" spc="-585" dirty="0">
                <a:latin typeface="SimSun"/>
                <a:cs typeface="SimSun"/>
              </a:rPr>
              <a:t> </a:t>
            </a:r>
            <a:r>
              <a:rPr sz="1200" dirty="0">
                <a:latin typeface="SimSun"/>
                <a:cs typeface="SimSun"/>
              </a:rPr>
              <a:t>其中包括了目标检测，分割，图像描述等。 其主要特性如下：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 dirty="0">
              <a:latin typeface="SimSun"/>
              <a:cs typeface="SimSun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"/>
              <a:tabLst>
                <a:tab pos="184150" algn="l"/>
              </a:tabLst>
            </a:pPr>
            <a:r>
              <a:rPr sz="1200" b="1" spc="-5" dirty="0">
                <a:latin typeface="Calibri"/>
                <a:cs typeface="Calibri"/>
              </a:rPr>
              <a:t>Object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segmentation</a:t>
            </a:r>
            <a:r>
              <a:rPr sz="1200" spc="-10" dirty="0">
                <a:latin typeface="Calibri"/>
                <a:cs typeface="Calibri"/>
              </a:rPr>
              <a:t>: </a:t>
            </a:r>
            <a:r>
              <a:rPr sz="1200" dirty="0">
                <a:latin typeface="SimSun"/>
                <a:cs typeface="SimSun"/>
              </a:rPr>
              <a:t>目标级分割</a:t>
            </a: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b="1" spc="-5" dirty="0">
                <a:latin typeface="Calibri"/>
                <a:cs typeface="Calibri"/>
              </a:rPr>
              <a:t>Recognition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context</a:t>
            </a:r>
            <a:r>
              <a:rPr sz="1200" spc="-15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SimSun"/>
                <a:cs typeface="SimSun"/>
              </a:rPr>
              <a:t>图像情景识别</a:t>
            </a: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b="1" spc="-5" dirty="0">
                <a:latin typeface="Calibri"/>
                <a:cs typeface="Calibri"/>
              </a:rPr>
              <a:t>Superpixel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stuff</a:t>
            </a:r>
            <a:r>
              <a:rPr sz="1200" b="1" spc="-10" dirty="0">
                <a:latin typeface="Calibri"/>
                <a:cs typeface="Calibri"/>
              </a:rPr>
              <a:t> segmentation</a:t>
            </a:r>
            <a:r>
              <a:rPr sz="1200" spc="-10" dirty="0">
                <a:latin typeface="Calibri"/>
                <a:cs typeface="Calibri"/>
              </a:rPr>
              <a:t>: </a:t>
            </a:r>
            <a:r>
              <a:rPr sz="1200" dirty="0">
                <a:latin typeface="SimSun"/>
                <a:cs typeface="SimSun"/>
              </a:rPr>
              <a:t>超像素分割</a:t>
            </a: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b="1" dirty="0">
                <a:latin typeface="Calibri"/>
                <a:cs typeface="Calibri"/>
              </a:rPr>
              <a:t>330K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images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(&gt;200K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labeled)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SimSun"/>
                <a:cs typeface="SimSun"/>
              </a:rPr>
              <a:t>超过</a:t>
            </a:r>
            <a:r>
              <a:rPr sz="1200" dirty="0">
                <a:latin typeface="Calibri"/>
                <a:cs typeface="Calibri"/>
              </a:rPr>
              <a:t>33</a:t>
            </a:r>
            <a:r>
              <a:rPr sz="1200" dirty="0">
                <a:latin typeface="SimSun"/>
                <a:cs typeface="SimSun"/>
              </a:rPr>
              <a:t>万张图像，标注过的图像超过</a:t>
            </a:r>
            <a:r>
              <a:rPr sz="1200" dirty="0">
                <a:latin typeface="Calibri"/>
                <a:cs typeface="Calibri"/>
              </a:rPr>
              <a:t>20</a:t>
            </a:r>
            <a:r>
              <a:rPr sz="1200" dirty="0">
                <a:latin typeface="SimSun"/>
                <a:cs typeface="SimSun"/>
              </a:rPr>
              <a:t>万张</a:t>
            </a: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b="1" spc="-5" dirty="0">
                <a:latin typeface="Calibri"/>
                <a:cs typeface="Calibri"/>
              </a:rPr>
              <a:t>1.5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million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object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instances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150</a:t>
            </a:r>
            <a:r>
              <a:rPr sz="1200" dirty="0">
                <a:latin typeface="SimSun"/>
                <a:cs typeface="SimSun"/>
              </a:rPr>
              <a:t>万个对象实例</a:t>
            </a: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b="1" dirty="0">
                <a:latin typeface="Calibri"/>
                <a:cs typeface="Calibri"/>
              </a:rPr>
              <a:t>80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object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categories</a:t>
            </a:r>
            <a:r>
              <a:rPr sz="1200" spc="-10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80</a:t>
            </a:r>
            <a:r>
              <a:rPr sz="1200" dirty="0">
                <a:latin typeface="SimSun"/>
                <a:cs typeface="SimSun"/>
              </a:rPr>
              <a:t>个目标类别</a:t>
            </a: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b="1" dirty="0">
                <a:latin typeface="Calibri"/>
                <a:cs typeface="Calibri"/>
              </a:rPr>
              <a:t>91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stuff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categories</a:t>
            </a:r>
            <a:r>
              <a:rPr sz="1200" spc="-10" dirty="0">
                <a:latin typeface="Calibri"/>
                <a:cs typeface="Calibri"/>
              </a:rPr>
              <a:t>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91</a:t>
            </a:r>
            <a:r>
              <a:rPr sz="1200" dirty="0">
                <a:latin typeface="SimSun"/>
                <a:cs typeface="SimSun"/>
              </a:rPr>
              <a:t>个材料类别</a:t>
            </a: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b="1" dirty="0">
                <a:latin typeface="Calibri"/>
                <a:cs typeface="Calibri"/>
              </a:rPr>
              <a:t>5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captions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per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image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SimSun"/>
                <a:cs typeface="SimSun"/>
              </a:rPr>
              <a:t>每张图像有</a:t>
            </a:r>
            <a:r>
              <a:rPr sz="1200" dirty="0">
                <a:latin typeface="Calibri"/>
                <a:cs typeface="Calibri"/>
              </a:rPr>
              <a:t>5</a:t>
            </a:r>
            <a:r>
              <a:rPr sz="1200" dirty="0">
                <a:latin typeface="SimSun"/>
                <a:cs typeface="SimSun"/>
              </a:rPr>
              <a:t>段情景描述</a:t>
            </a:r>
          </a:p>
          <a:p>
            <a:pPr marL="184150" indent="-171450">
              <a:lnSpc>
                <a:spcPct val="100000"/>
              </a:lnSpc>
              <a:spcBef>
                <a:spcPts val="430"/>
              </a:spcBef>
              <a:buFont typeface="Wingdings"/>
              <a:buChar char=""/>
              <a:tabLst>
                <a:tab pos="184150" algn="l"/>
              </a:tabLst>
            </a:pPr>
            <a:r>
              <a:rPr sz="1200" b="1" dirty="0">
                <a:latin typeface="Calibri"/>
                <a:cs typeface="Calibri"/>
              </a:rPr>
              <a:t>250,000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people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with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keypoints</a:t>
            </a:r>
            <a:r>
              <a:rPr sz="1200" spc="-10" dirty="0">
                <a:latin typeface="Calibri"/>
                <a:cs typeface="Calibri"/>
              </a:rPr>
              <a:t>: </a:t>
            </a:r>
            <a:r>
              <a:rPr sz="1200" dirty="0">
                <a:latin typeface="SimSun"/>
                <a:cs typeface="SimSun"/>
              </a:rPr>
              <a:t>对</a:t>
            </a:r>
            <a:r>
              <a:rPr sz="1200" dirty="0">
                <a:latin typeface="Calibri"/>
                <a:cs typeface="Calibri"/>
              </a:rPr>
              <a:t>25</a:t>
            </a:r>
            <a:r>
              <a:rPr sz="1200" dirty="0">
                <a:latin typeface="SimSun"/>
                <a:cs typeface="SimSun"/>
              </a:rPr>
              <a:t>万个人进行了关键点标注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SimSun"/>
                <a:cs typeface="SimSun"/>
              </a:rPr>
              <a:t>论文下载地址</a:t>
            </a:r>
            <a:r>
              <a:rPr sz="1200" spc="-10" dirty="0">
                <a:latin typeface="SimSun"/>
                <a:cs typeface="SimSun"/>
              </a:rPr>
              <a:t>：</a:t>
            </a:r>
            <a:r>
              <a:rPr sz="1200" spc="-10" dirty="0">
                <a:latin typeface="Calibri"/>
                <a:cs typeface="Calibri"/>
              </a:rPr>
              <a:t>https://arxiv.org/pdf/1405.0312.pdf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4425" y="851982"/>
            <a:ext cx="6194713" cy="769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MS</a:t>
            </a:r>
            <a:r>
              <a:rPr spc="-85" dirty="0"/>
              <a:t> </a:t>
            </a:r>
            <a:r>
              <a:rPr spc="-5" dirty="0"/>
              <a:t>COCO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59959" y="2169795"/>
            <a:ext cx="4223385" cy="2864485"/>
            <a:chOff x="4759959" y="2169795"/>
            <a:chExt cx="4223385" cy="2864485"/>
          </a:xfrm>
        </p:grpSpPr>
        <p:sp>
          <p:nvSpPr>
            <p:cNvPr id="4" name="object 4"/>
            <p:cNvSpPr/>
            <p:nvPr/>
          </p:nvSpPr>
          <p:spPr>
            <a:xfrm>
              <a:off x="6853427" y="3270504"/>
              <a:ext cx="2117090" cy="1763395"/>
            </a:xfrm>
            <a:custGeom>
              <a:avLst/>
              <a:gdLst/>
              <a:ahLst/>
              <a:cxnLst/>
              <a:rect l="l" t="t" r="r" b="b"/>
              <a:pathLst>
                <a:path w="2117090" h="1763395">
                  <a:moveTo>
                    <a:pt x="0" y="1763268"/>
                  </a:moveTo>
                  <a:lnTo>
                    <a:pt x="519683" y="0"/>
                  </a:lnTo>
                  <a:lnTo>
                    <a:pt x="2116836" y="906780"/>
                  </a:lnTo>
                  <a:lnTo>
                    <a:pt x="0" y="1763268"/>
                  </a:lnTo>
                  <a:close/>
                </a:path>
              </a:pathLst>
            </a:custGeom>
            <a:solidFill>
              <a:srgbClr val="00AFEF">
                <a:alpha val="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9959" y="2169795"/>
              <a:ext cx="4223385" cy="2701925"/>
            </a:xfrm>
            <a:custGeom>
              <a:avLst/>
              <a:gdLst/>
              <a:ahLst/>
              <a:cxnLst/>
              <a:rect l="l" t="t" r="r" b="b"/>
              <a:pathLst>
                <a:path w="4223384" h="2701925">
                  <a:moveTo>
                    <a:pt x="4210685" y="2701925"/>
                  </a:moveTo>
                  <a:lnTo>
                    <a:pt x="12700" y="2701925"/>
                  </a:lnTo>
                  <a:lnTo>
                    <a:pt x="10223" y="2701683"/>
                  </a:lnTo>
                  <a:lnTo>
                    <a:pt x="0" y="268922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4210685" y="0"/>
                  </a:lnTo>
                  <a:lnTo>
                    <a:pt x="4223385" y="12700"/>
                  </a:lnTo>
                  <a:lnTo>
                    <a:pt x="25400" y="12700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2676525"/>
                  </a:lnTo>
                  <a:lnTo>
                    <a:pt x="12700" y="2676525"/>
                  </a:lnTo>
                  <a:lnTo>
                    <a:pt x="25400" y="2689225"/>
                  </a:lnTo>
                  <a:lnTo>
                    <a:pt x="4223385" y="2689225"/>
                  </a:lnTo>
                  <a:lnTo>
                    <a:pt x="4223143" y="2691701"/>
                  </a:lnTo>
                  <a:lnTo>
                    <a:pt x="4213161" y="2701683"/>
                  </a:lnTo>
                  <a:lnTo>
                    <a:pt x="4210685" y="2701925"/>
                  </a:lnTo>
                  <a:close/>
                </a:path>
                <a:path w="4223384" h="270192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700"/>
                  </a:lnTo>
                  <a:lnTo>
                    <a:pt x="25400" y="25399"/>
                  </a:lnTo>
                  <a:close/>
                </a:path>
                <a:path w="4223384" h="2701925">
                  <a:moveTo>
                    <a:pt x="4197985" y="25399"/>
                  </a:moveTo>
                  <a:lnTo>
                    <a:pt x="25400" y="25399"/>
                  </a:lnTo>
                  <a:lnTo>
                    <a:pt x="25400" y="12700"/>
                  </a:lnTo>
                  <a:lnTo>
                    <a:pt x="4197985" y="12700"/>
                  </a:lnTo>
                  <a:lnTo>
                    <a:pt x="4197985" y="25399"/>
                  </a:lnTo>
                  <a:close/>
                </a:path>
                <a:path w="4223384" h="2701925">
                  <a:moveTo>
                    <a:pt x="4197985" y="2689225"/>
                  </a:moveTo>
                  <a:lnTo>
                    <a:pt x="4197985" y="12700"/>
                  </a:lnTo>
                  <a:lnTo>
                    <a:pt x="4210685" y="25399"/>
                  </a:lnTo>
                  <a:lnTo>
                    <a:pt x="4223385" y="25399"/>
                  </a:lnTo>
                  <a:lnTo>
                    <a:pt x="4223385" y="2676525"/>
                  </a:lnTo>
                  <a:lnTo>
                    <a:pt x="4210685" y="2676525"/>
                  </a:lnTo>
                  <a:lnTo>
                    <a:pt x="4197985" y="2689225"/>
                  </a:lnTo>
                  <a:close/>
                </a:path>
                <a:path w="4223384" h="2701925">
                  <a:moveTo>
                    <a:pt x="4223385" y="25399"/>
                  </a:moveTo>
                  <a:lnTo>
                    <a:pt x="4210685" y="25399"/>
                  </a:lnTo>
                  <a:lnTo>
                    <a:pt x="4197985" y="12700"/>
                  </a:lnTo>
                  <a:lnTo>
                    <a:pt x="4223385" y="12700"/>
                  </a:lnTo>
                  <a:lnTo>
                    <a:pt x="4223385" y="25399"/>
                  </a:lnTo>
                  <a:close/>
                </a:path>
                <a:path w="4223384" h="2701925">
                  <a:moveTo>
                    <a:pt x="25400" y="2689225"/>
                  </a:moveTo>
                  <a:lnTo>
                    <a:pt x="12700" y="2676525"/>
                  </a:lnTo>
                  <a:lnTo>
                    <a:pt x="25400" y="2676525"/>
                  </a:lnTo>
                  <a:lnTo>
                    <a:pt x="25400" y="2689225"/>
                  </a:lnTo>
                  <a:close/>
                </a:path>
                <a:path w="4223384" h="2701925">
                  <a:moveTo>
                    <a:pt x="4197985" y="2689225"/>
                  </a:moveTo>
                  <a:lnTo>
                    <a:pt x="25400" y="2689225"/>
                  </a:lnTo>
                  <a:lnTo>
                    <a:pt x="25400" y="2676525"/>
                  </a:lnTo>
                  <a:lnTo>
                    <a:pt x="4197985" y="2676525"/>
                  </a:lnTo>
                  <a:lnTo>
                    <a:pt x="4197985" y="2689225"/>
                  </a:lnTo>
                  <a:close/>
                </a:path>
                <a:path w="4223384" h="2701925">
                  <a:moveTo>
                    <a:pt x="4223385" y="2689225"/>
                  </a:moveTo>
                  <a:lnTo>
                    <a:pt x="4197985" y="2689225"/>
                  </a:lnTo>
                  <a:lnTo>
                    <a:pt x="4210685" y="2676525"/>
                  </a:lnTo>
                  <a:lnTo>
                    <a:pt x="4223385" y="2676525"/>
                  </a:lnTo>
                  <a:lnTo>
                    <a:pt x="4223385" y="268922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72" y="2182367"/>
            <a:ext cx="4345340" cy="27362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759959" y="815975"/>
            <a:ext cx="4223385" cy="1193800"/>
          </a:xfrm>
          <a:custGeom>
            <a:avLst/>
            <a:gdLst/>
            <a:ahLst/>
            <a:cxnLst/>
            <a:rect l="l" t="t" r="r" b="b"/>
            <a:pathLst>
              <a:path w="4223384" h="1193800">
                <a:moveTo>
                  <a:pt x="4210685" y="1193800"/>
                </a:moveTo>
                <a:lnTo>
                  <a:pt x="12700" y="1193800"/>
                </a:lnTo>
                <a:lnTo>
                  <a:pt x="10223" y="1193558"/>
                </a:lnTo>
                <a:lnTo>
                  <a:pt x="0" y="1181100"/>
                </a:lnTo>
                <a:lnTo>
                  <a:pt x="0" y="12700"/>
                </a:lnTo>
                <a:lnTo>
                  <a:pt x="12700" y="0"/>
                </a:lnTo>
                <a:lnTo>
                  <a:pt x="4210685" y="0"/>
                </a:lnTo>
                <a:lnTo>
                  <a:pt x="422338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168400"/>
                </a:lnTo>
                <a:lnTo>
                  <a:pt x="12700" y="1168400"/>
                </a:lnTo>
                <a:lnTo>
                  <a:pt x="25400" y="1181100"/>
                </a:lnTo>
                <a:lnTo>
                  <a:pt x="4223385" y="1181100"/>
                </a:lnTo>
                <a:lnTo>
                  <a:pt x="4223143" y="1183576"/>
                </a:lnTo>
                <a:lnTo>
                  <a:pt x="4213161" y="1193558"/>
                </a:lnTo>
                <a:lnTo>
                  <a:pt x="4210685" y="1193800"/>
                </a:lnTo>
                <a:close/>
              </a:path>
              <a:path w="4223384" h="11938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223384" h="1193800">
                <a:moveTo>
                  <a:pt x="419798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197985" y="12700"/>
                </a:lnTo>
                <a:lnTo>
                  <a:pt x="4197985" y="25400"/>
                </a:lnTo>
                <a:close/>
              </a:path>
              <a:path w="4223384" h="1193800">
                <a:moveTo>
                  <a:pt x="4197985" y="1181100"/>
                </a:moveTo>
                <a:lnTo>
                  <a:pt x="4197985" y="12700"/>
                </a:lnTo>
                <a:lnTo>
                  <a:pt x="4210685" y="25400"/>
                </a:lnTo>
                <a:lnTo>
                  <a:pt x="4223385" y="25400"/>
                </a:lnTo>
                <a:lnTo>
                  <a:pt x="4223385" y="1168400"/>
                </a:lnTo>
                <a:lnTo>
                  <a:pt x="4210685" y="1168400"/>
                </a:lnTo>
                <a:lnTo>
                  <a:pt x="4197985" y="1181100"/>
                </a:lnTo>
                <a:close/>
              </a:path>
              <a:path w="4223384" h="1193800">
                <a:moveTo>
                  <a:pt x="4223385" y="25400"/>
                </a:moveTo>
                <a:lnTo>
                  <a:pt x="4210685" y="25400"/>
                </a:lnTo>
                <a:lnTo>
                  <a:pt x="4197985" y="12700"/>
                </a:lnTo>
                <a:lnTo>
                  <a:pt x="4223385" y="12700"/>
                </a:lnTo>
                <a:lnTo>
                  <a:pt x="4223385" y="25400"/>
                </a:lnTo>
                <a:close/>
              </a:path>
              <a:path w="4223384" h="1193800">
                <a:moveTo>
                  <a:pt x="25400" y="1181100"/>
                </a:moveTo>
                <a:lnTo>
                  <a:pt x="12700" y="1168400"/>
                </a:lnTo>
                <a:lnTo>
                  <a:pt x="25400" y="1168400"/>
                </a:lnTo>
                <a:lnTo>
                  <a:pt x="25400" y="1181100"/>
                </a:lnTo>
                <a:close/>
              </a:path>
              <a:path w="4223384" h="1193800">
                <a:moveTo>
                  <a:pt x="4197985" y="1181100"/>
                </a:moveTo>
                <a:lnTo>
                  <a:pt x="25400" y="1181100"/>
                </a:lnTo>
                <a:lnTo>
                  <a:pt x="25400" y="1168400"/>
                </a:lnTo>
                <a:lnTo>
                  <a:pt x="4197985" y="1168400"/>
                </a:lnTo>
                <a:lnTo>
                  <a:pt x="4197985" y="1181100"/>
                </a:lnTo>
                <a:close/>
              </a:path>
              <a:path w="4223384" h="1193800">
                <a:moveTo>
                  <a:pt x="4223385" y="1181100"/>
                </a:moveTo>
                <a:lnTo>
                  <a:pt x="4197985" y="1181100"/>
                </a:lnTo>
                <a:lnTo>
                  <a:pt x="4210685" y="1168400"/>
                </a:lnTo>
                <a:lnTo>
                  <a:pt x="4223385" y="1168400"/>
                </a:lnTo>
                <a:lnTo>
                  <a:pt x="4223385" y="118110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51400" y="851535"/>
            <a:ext cx="4074795" cy="3940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08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这里需要注意的一个点是“什么是</a:t>
            </a:r>
            <a:r>
              <a:rPr sz="1400" spc="-2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tu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SimSun"/>
                <a:cs typeface="SimSun"/>
              </a:rPr>
              <a:t>类别”，在 官方的介绍论文中是这么定义的</a:t>
            </a:r>
            <a:r>
              <a:rPr sz="1400" spc="5" dirty="0">
                <a:latin typeface="SimSun"/>
                <a:cs typeface="SimSun"/>
              </a:rPr>
              <a:t>：</a:t>
            </a:r>
            <a:endParaRPr sz="1400" dirty="0">
              <a:latin typeface="SimSun"/>
              <a:cs typeface="SimSun"/>
            </a:endParaRPr>
          </a:p>
          <a:p>
            <a:pPr marL="12700" marR="6096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where “stuff”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categories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include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materials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and objects </a:t>
            </a:r>
            <a:r>
              <a:rPr sz="1400" b="1" spc="-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clear boundaries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(sky,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street,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grass)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tu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ff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中包含没有明确边界的材料和对象</a:t>
            </a:r>
            <a:r>
              <a:rPr sz="1400" spc="5" dirty="0">
                <a:latin typeface="SimSun"/>
                <a:cs typeface="SimSun"/>
              </a:rPr>
              <a:t>。</a:t>
            </a:r>
            <a:endParaRPr sz="14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SimSun"/>
              <a:cs typeface="SimSun"/>
            </a:endParaRPr>
          </a:p>
          <a:p>
            <a:pPr marL="12700" marR="6858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object</a:t>
            </a:r>
            <a:r>
              <a:rPr sz="1400" dirty="0">
                <a:latin typeface="SimSun"/>
                <a:cs typeface="SimSun"/>
              </a:rPr>
              <a:t>的</a:t>
            </a:r>
            <a:r>
              <a:rPr sz="1400" spc="-5" dirty="0">
                <a:latin typeface="Calibri"/>
                <a:cs typeface="Calibri"/>
              </a:rPr>
              <a:t>80</a:t>
            </a:r>
            <a:r>
              <a:rPr sz="1400" dirty="0">
                <a:latin typeface="SimSun"/>
                <a:cs typeface="SimSun"/>
              </a:rPr>
              <a:t>类与</a:t>
            </a:r>
            <a:r>
              <a:rPr sz="1400" spc="-2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tu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-5" dirty="0">
                <a:latin typeface="Calibri"/>
                <a:cs typeface="Calibri"/>
              </a:rPr>
              <a:t>f</a:t>
            </a:r>
            <a:r>
              <a:rPr sz="1400" dirty="0">
                <a:latin typeface="SimSun"/>
                <a:cs typeface="SimSun"/>
              </a:rPr>
              <a:t>中的</a:t>
            </a:r>
            <a:r>
              <a:rPr sz="1400" spc="-5" dirty="0">
                <a:latin typeface="Calibri"/>
                <a:cs typeface="Calibri"/>
              </a:rPr>
              <a:t>91</a:t>
            </a:r>
            <a:r>
              <a:rPr sz="1400" dirty="0">
                <a:latin typeface="SimSun"/>
                <a:cs typeface="SimSun"/>
              </a:rPr>
              <a:t>类的区别在哪？在官方的 介绍论文中有如下说明</a:t>
            </a:r>
            <a:r>
              <a:rPr sz="1400" spc="5" dirty="0">
                <a:latin typeface="SimSun"/>
                <a:cs typeface="SimSun"/>
              </a:rPr>
              <a:t>：</a:t>
            </a:r>
            <a:endParaRPr sz="1400" dirty="0">
              <a:latin typeface="SimSun"/>
              <a:cs typeface="SimSun"/>
            </a:endParaRPr>
          </a:p>
          <a:p>
            <a:pPr marL="12700" marR="309245">
              <a:lnSpc>
                <a:spcPct val="100000"/>
              </a:lnSpc>
            </a:pP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Note that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we have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limited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2014 release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subset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of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80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categories.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did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not collect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segmentations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categories: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hat,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shoe,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eyeglasses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(too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instances),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mirror,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window, </a:t>
            </a:r>
            <a:r>
              <a:rPr sz="1400" b="1" spc="-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door,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street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sign (ambiguous and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difficult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 label),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plate,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desk (due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confusion with bowl and dining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table, respectively) and 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blender,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hair brush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(too </a:t>
            </a:r>
            <a:r>
              <a:rPr sz="1400" b="1" spc="-15" dirty="0">
                <a:solidFill>
                  <a:srgbClr val="FF0000"/>
                </a:solidFill>
                <a:latin typeface="Calibri"/>
                <a:cs typeface="Calibri"/>
              </a:rPr>
              <a:t>few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instances).</a:t>
            </a:r>
            <a:endParaRPr sz="1400" dirty="0">
              <a:latin typeface="Calibri"/>
              <a:cs typeface="Calibri"/>
            </a:endParaRPr>
          </a:p>
          <a:p>
            <a:pPr marL="12700" marR="188595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简单的理解就是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object80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类是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stuff91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类的子集。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如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                                        果仅仅是做目标检测，基本只用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object80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类即可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SimSun"/>
                <a:cs typeface="SimSun"/>
              </a:rPr>
              <a:t>。</a:t>
            </a:r>
            <a:endParaRPr sz="1400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63" y="2561108"/>
            <a:ext cx="8937472" cy="20444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3231515" cy="699770"/>
          </a:xfrm>
          <a:custGeom>
            <a:avLst/>
            <a:gdLst/>
            <a:ahLst/>
            <a:cxnLst/>
            <a:rect l="l" t="t" r="r" b="b"/>
            <a:pathLst>
              <a:path w="3231515" h="699770">
                <a:moveTo>
                  <a:pt x="3106407" y="699770"/>
                </a:moveTo>
                <a:lnTo>
                  <a:pt x="0" y="699770"/>
                </a:lnTo>
                <a:lnTo>
                  <a:pt x="0" y="0"/>
                </a:lnTo>
                <a:lnTo>
                  <a:pt x="3231515" y="0"/>
                </a:lnTo>
                <a:lnTo>
                  <a:pt x="3106407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MS</a:t>
            </a:r>
            <a:r>
              <a:rPr spc="-85" dirty="0"/>
              <a:t> </a:t>
            </a:r>
            <a:r>
              <a:rPr spc="-5" dirty="0"/>
              <a:t>COCO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1162" y="1213802"/>
            <a:ext cx="2575560" cy="390525"/>
          </a:xfrm>
          <a:custGeom>
            <a:avLst/>
            <a:gdLst/>
            <a:ahLst/>
            <a:cxnLst/>
            <a:rect l="l" t="t" r="r" b="b"/>
            <a:pathLst>
              <a:path w="2575560" h="390525">
                <a:moveTo>
                  <a:pt x="2564447" y="390525"/>
                </a:moveTo>
                <a:lnTo>
                  <a:pt x="11112" y="390525"/>
                </a:lnTo>
                <a:lnTo>
                  <a:pt x="8636" y="390245"/>
                </a:lnTo>
                <a:lnTo>
                  <a:pt x="0" y="379412"/>
                </a:lnTo>
                <a:lnTo>
                  <a:pt x="0" y="11112"/>
                </a:lnTo>
                <a:lnTo>
                  <a:pt x="11112" y="0"/>
                </a:lnTo>
                <a:lnTo>
                  <a:pt x="2564447" y="0"/>
                </a:lnTo>
                <a:lnTo>
                  <a:pt x="2575560" y="11112"/>
                </a:lnTo>
                <a:lnTo>
                  <a:pt x="22225" y="11112"/>
                </a:lnTo>
                <a:lnTo>
                  <a:pt x="11112" y="22225"/>
                </a:lnTo>
                <a:lnTo>
                  <a:pt x="22225" y="22225"/>
                </a:lnTo>
                <a:lnTo>
                  <a:pt x="22225" y="368300"/>
                </a:lnTo>
                <a:lnTo>
                  <a:pt x="11112" y="368300"/>
                </a:lnTo>
                <a:lnTo>
                  <a:pt x="22225" y="379412"/>
                </a:lnTo>
                <a:lnTo>
                  <a:pt x="2575560" y="379412"/>
                </a:lnTo>
                <a:lnTo>
                  <a:pt x="2575280" y="381889"/>
                </a:lnTo>
                <a:lnTo>
                  <a:pt x="2566924" y="390245"/>
                </a:lnTo>
                <a:lnTo>
                  <a:pt x="2564447" y="390525"/>
                </a:lnTo>
                <a:close/>
              </a:path>
              <a:path w="2575560" h="390525">
                <a:moveTo>
                  <a:pt x="22225" y="22225"/>
                </a:moveTo>
                <a:lnTo>
                  <a:pt x="11112" y="22225"/>
                </a:lnTo>
                <a:lnTo>
                  <a:pt x="22225" y="11112"/>
                </a:lnTo>
                <a:lnTo>
                  <a:pt x="22225" y="22225"/>
                </a:lnTo>
                <a:close/>
              </a:path>
              <a:path w="2575560" h="390525">
                <a:moveTo>
                  <a:pt x="2553335" y="22225"/>
                </a:moveTo>
                <a:lnTo>
                  <a:pt x="22225" y="22225"/>
                </a:lnTo>
                <a:lnTo>
                  <a:pt x="22225" y="11112"/>
                </a:lnTo>
                <a:lnTo>
                  <a:pt x="2553335" y="11112"/>
                </a:lnTo>
                <a:lnTo>
                  <a:pt x="2553335" y="22225"/>
                </a:lnTo>
                <a:close/>
              </a:path>
              <a:path w="2575560" h="390525">
                <a:moveTo>
                  <a:pt x="2553335" y="379412"/>
                </a:moveTo>
                <a:lnTo>
                  <a:pt x="2553335" y="11112"/>
                </a:lnTo>
                <a:lnTo>
                  <a:pt x="2564447" y="22225"/>
                </a:lnTo>
                <a:lnTo>
                  <a:pt x="2575560" y="22225"/>
                </a:lnTo>
                <a:lnTo>
                  <a:pt x="2575560" y="368300"/>
                </a:lnTo>
                <a:lnTo>
                  <a:pt x="2564447" y="368300"/>
                </a:lnTo>
                <a:lnTo>
                  <a:pt x="2553335" y="379412"/>
                </a:lnTo>
                <a:close/>
              </a:path>
              <a:path w="2575560" h="390525">
                <a:moveTo>
                  <a:pt x="2575560" y="22225"/>
                </a:moveTo>
                <a:lnTo>
                  <a:pt x="2564447" y="22225"/>
                </a:lnTo>
                <a:lnTo>
                  <a:pt x="2553335" y="11112"/>
                </a:lnTo>
                <a:lnTo>
                  <a:pt x="2575560" y="11112"/>
                </a:lnTo>
                <a:lnTo>
                  <a:pt x="2575560" y="22225"/>
                </a:lnTo>
                <a:close/>
              </a:path>
              <a:path w="2575560" h="390525">
                <a:moveTo>
                  <a:pt x="22225" y="379412"/>
                </a:moveTo>
                <a:lnTo>
                  <a:pt x="11112" y="368300"/>
                </a:lnTo>
                <a:lnTo>
                  <a:pt x="22225" y="368300"/>
                </a:lnTo>
                <a:lnTo>
                  <a:pt x="22225" y="379412"/>
                </a:lnTo>
                <a:close/>
              </a:path>
              <a:path w="2575560" h="390525">
                <a:moveTo>
                  <a:pt x="2553335" y="379412"/>
                </a:moveTo>
                <a:lnTo>
                  <a:pt x="22225" y="379412"/>
                </a:lnTo>
                <a:lnTo>
                  <a:pt x="22225" y="368300"/>
                </a:lnTo>
                <a:lnTo>
                  <a:pt x="2553335" y="368300"/>
                </a:lnTo>
                <a:lnTo>
                  <a:pt x="2553335" y="379412"/>
                </a:lnTo>
                <a:close/>
              </a:path>
              <a:path w="2575560" h="390525">
                <a:moveTo>
                  <a:pt x="2575560" y="379412"/>
                </a:moveTo>
                <a:lnTo>
                  <a:pt x="2553335" y="379412"/>
                </a:lnTo>
                <a:lnTo>
                  <a:pt x="2564447" y="368300"/>
                </a:lnTo>
                <a:lnTo>
                  <a:pt x="2575560" y="368300"/>
                </a:lnTo>
                <a:lnTo>
                  <a:pt x="2575560" y="37941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99300" y="793750"/>
            <a:ext cx="144716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SimSun"/>
                <a:cs typeface="SimSun"/>
              </a:rPr>
              <a:t>预训练效果更</a:t>
            </a:r>
            <a:r>
              <a:rPr sz="1600" spc="-5" dirty="0">
                <a:latin typeface="SimSun"/>
                <a:cs typeface="SimSun"/>
              </a:rPr>
              <a:t>好 </a:t>
            </a:r>
            <a:r>
              <a:rPr sz="1600" dirty="0">
                <a:latin typeface="SimSun"/>
                <a:cs typeface="SimSun"/>
              </a:rPr>
              <a:t>但更费</a:t>
            </a:r>
            <a:r>
              <a:rPr sz="1600" spc="-5" dirty="0">
                <a:latin typeface="SimSun"/>
                <a:cs typeface="SimSun"/>
              </a:rPr>
              <a:t>时</a:t>
            </a:r>
            <a:endParaRPr sz="1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1014" y="1245234"/>
            <a:ext cx="5443220" cy="934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imSun"/>
                <a:cs typeface="SimSun"/>
              </a:rPr>
              <a:t>与</a:t>
            </a:r>
            <a:r>
              <a:rPr sz="1800" spc="-25" dirty="0">
                <a:latin typeface="Calibri"/>
                <a:cs typeface="Calibri"/>
              </a:rPr>
              <a:t>PASCAL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VOC</a:t>
            </a:r>
            <a:r>
              <a:rPr sz="1800" dirty="0">
                <a:latin typeface="SimSun"/>
                <a:cs typeface="SimSun"/>
              </a:rPr>
              <a:t>进行对比</a:t>
            </a:r>
            <a:endParaRPr sz="1800">
              <a:latin typeface="SimSun"/>
              <a:cs typeface="SimSun"/>
            </a:endParaRPr>
          </a:p>
          <a:p>
            <a:pPr marL="3364229">
              <a:lnSpc>
                <a:spcPct val="100000"/>
              </a:lnSpc>
              <a:spcBef>
                <a:spcPts val="1160"/>
              </a:spcBef>
            </a:pPr>
            <a:r>
              <a:rPr sz="1600" spc="-5" dirty="0">
                <a:latin typeface="Calibri"/>
                <a:cs typeface="Calibri"/>
              </a:rPr>
              <a:t>6x2x5/24=2.5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dirty="0">
                <a:latin typeface="SimSun"/>
                <a:cs typeface="SimSun"/>
              </a:rPr>
              <a:t>单块</a:t>
            </a:r>
            <a:r>
              <a:rPr sz="1600" spc="-5" dirty="0">
                <a:latin typeface="Calibri"/>
                <a:cs typeface="Calibri"/>
              </a:rPr>
              <a:t>GPU)</a:t>
            </a:r>
            <a:endParaRPr sz="1600">
              <a:latin typeface="Calibri"/>
              <a:cs typeface="Calibri"/>
            </a:endParaRPr>
          </a:p>
          <a:p>
            <a:pPr marL="3364229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6x2x5x30/24=75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(CPU)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5844" y="306324"/>
            <a:ext cx="4797552" cy="472744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3231515" cy="699770"/>
          </a:xfrm>
          <a:custGeom>
            <a:avLst/>
            <a:gdLst/>
            <a:ahLst/>
            <a:cxnLst/>
            <a:rect l="l" t="t" r="r" b="b"/>
            <a:pathLst>
              <a:path w="3231515" h="699770">
                <a:moveTo>
                  <a:pt x="3106407" y="699770"/>
                </a:moveTo>
                <a:lnTo>
                  <a:pt x="0" y="699770"/>
                </a:lnTo>
                <a:lnTo>
                  <a:pt x="0" y="0"/>
                </a:lnTo>
                <a:lnTo>
                  <a:pt x="3231515" y="0"/>
                </a:lnTo>
                <a:lnTo>
                  <a:pt x="3106407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MS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COCO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1175" y="1447799"/>
            <a:ext cx="2312035" cy="7620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SimSun"/>
                <a:cs typeface="SimSun"/>
              </a:rPr>
              <a:t>官网地址：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latin typeface="Calibri"/>
                <a:cs typeface="Calibri"/>
              </a:rPr>
              <a:t>https://cocodataset.org/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7050" y="752475"/>
            <a:ext cx="528955" cy="15240"/>
          </a:xfrm>
          <a:custGeom>
            <a:avLst/>
            <a:gdLst/>
            <a:ahLst/>
            <a:cxnLst/>
            <a:rect l="l" t="t" r="r" b="b"/>
            <a:pathLst>
              <a:path w="528954" h="15240">
                <a:moveTo>
                  <a:pt x="0" y="15240"/>
                </a:moveTo>
                <a:lnTo>
                  <a:pt x="14160" y="15240"/>
                </a:lnTo>
                <a:lnTo>
                  <a:pt x="37757" y="15240"/>
                </a:lnTo>
                <a:lnTo>
                  <a:pt x="61366" y="11429"/>
                </a:lnTo>
                <a:lnTo>
                  <a:pt x="94411" y="7620"/>
                </a:lnTo>
                <a:lnTo>
                  <a:pt x="132168" y="7620"/>
                </a:lnTo>
                <a:lnTo>
                  <a:pt x="165214" y="7620"/>
                </a:lnTo>
                <a:lnTo>
                  <a:pt x="467309" y="7620"/>
                </a:lnTo>
                <a:lnTo>
                  <a:pt x="481469" y="0"/>
                </a:lnTo>
                <a:lnTo>
                  <a:pt x="495642" y="0"/>
                </a:lnTo>
                <a:lnTo>
                  <a:pt x="514515" y="0"/>
                </a:lnTo>
                <a:lnTo>
                  <a:pt x="528675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72" y="2232660"/>
            <a:ext cx="6978396" cy="25521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3231515" cy="699770"/>
          </a:xfrm>
          <a:custGeom>
            <a:avLst/>
            <a:gdLst/>
            <a:ahLst/>
            <a:cxnLst/>
            <a:rect l="l" t="t" r="r" b="b"/>
            <a:pathLst>
              <a:path w="3231515" h="699770">
                <a:moveTo>
                  <a:pt x="3106407" y="699770"/>
                </a:moveTo>
                <a:lnTo>
                  <a:pt x="0" y="699770"/>
                </a:lnTo>
                <a:lnTo>
                  <a:pt x="0" y="0"/>
                </a:lnTo>
                <a:lnTo>
                  <a:pt x="3231515" y="0"/>
                </a:lnTo>
                <a:lnTo>
                  <a:pt x="3106407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MS</a:t>
            </a:r>
            <a:r>
              <a:rPr spc="-85" dirty="0"/>
              <a:t> </a:t>
            </a:r>
            <a:r>
              <a:rPr spc="-5" dirty="0"/>
              <a:t>COCO</a:t>
            </a: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150" y="852296"/>
            <a:ext cx="5888355" cy="11899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latin typeface="SimSun"/>
                <a:cs typeface="SimSun"/>
              </a:rPr>
              <a:t>对于目标检测主要下载三个文件</a:t>
            </a:r>
            <a:r>
              <a:rPr sz="1400" spc="5" dirty="0">
                <a:latin typeface="SimSun"/>
                <a:cs typeface="SimSun"/>
              </a:rPr>
              <a:t>：</a:t>
            </a:r>
            <a:endParaRPr sz="14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555"/>
              </a:spcBef>
              <a:buFont typeface="Wingdings"/>
              <a:buChar char=""/>
              <a:tabLst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2017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Train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[118K/18GB]</a:t>
            </a:r>
            <a:r>
              <a:rPr sz="1400" spc="-5" dirty="0">
                <a:latin typeface="SimSun"/>
                <a:cs typeface="SimSun"/>
              </a:rPr>
              <a:t>：</a:t>
            </a:r>
            <a:r>
              <a:rPr sz="1400" dirty="0">
                <a:latin typeface="SimSun"/>
                <a:cs typeface="SimSun"/>
              </a:rPr>
              <a:t>训练过程中使用到的所有图像文</a:t>
            </a:r>
            <a:r>
              <a:rPr sz="1400" spc="5" dirty="0">
                <a:latin typeface="SimSun"/>
                <a:cs typeface="SimSun"/>
              </a:rPr>
              <a:t>件</a:t>
            </a:r>
            <a:endParaRPr sz="14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670"/>
              </a:spcBef>
              <a:buFont typeface="Wingdings"/>
              <a:buChar char=""/>
              <a:tabLst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2017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Val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[5K/1GB]</a:t>
            </a:r>
            <a:r>
              <a:rPr sz="1400" spc="-5" dirty="0">
                <a:latin typeface="SimSun"/>
                <a:cs typeface="SimSun"/>
              </a:rPr>
              <a:t>：</a:t>
            </a:r>
            <a:r>
              <a:rPr sz="1400" dirty="0">
                <a:latin typeface="SimSun"/>
                <a:cs typeface="SimSun"/>
              </a:rPr>
              <a:t>验证过程中使用到的所有图像文</a:t>
            </a:r>
            <a:r>
              <a:rPr sz="1400" spc="5" dirty="0">
                <a:latin typeface="SimSun"/>
                <a:cs typeface="SimSun"/>
              </a:rPr>
              <a:t>件</a:t>
            </a:r>
            <a:endParaRPr sz="1400">
              <a:latin typeface="SimSun"/>
              <a:cs typeface="SimSun"/>
            </a:endParaRPr>
          </a:p>
          <a:p>
            <a:pPr marL="298450" indent="-285750">
              <a:lnSpc>
                <a:spcPct val="100000"/>
              </a:lnSpc>
              <a:spcBef>
                <a:spcPts val="670"/>
              </a:spcBef>
              <a:buFont typeface="Wingdings"/>
              <a:buChar char=""/>
              <a:tabLst>
                <a:tab pos="298450" algn="l"/>
              </a:tabLst>
            </a:pPr>
            <a:r>
              <a:rPr sz="1400" spc="-5" dirty="0">
                <a:latin typeface="Calibri"/>
                <a:cs typeface="Calibri"/>
              </a:rPr>
              <a:t>2017 </a:t>
            </a:r>
            <a:r>
              <a:rPr sz="1400" spc="-25" dirty="0">
                <a:latin typeface="Calibri"/>
                <a:cs typeface="Calibri"/>
              </a:rPr>
              <a:t>Train/Val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annotations</a:t>
            </a:r>
            <a:r>
              <a:rPr sz="1400" spc="-5" dirty="0">
                <a:latin typeface="Calibri"/>
                <a:cs typeface="Calibri"/>
              </a:rPr>
              <a:t> [241MB]</a:t>
            </a:r>
            <a:r>
              <a:rPr sz="1400" spc="-5" dirty="0">
                <a:latin typeface="SimSun"/>
                <a:cs typeface="SimSun"/>
              </a:rPr>
              <a:t>：</a:t>
            </a:r>
            <a:r>
              <a:rPr sz="1400" dirty="0">
                <a:latin typeface="SimSun"/>
                <a:cs typeface="SimSun"/>
              </a:rPr>
              <a:t>对应训练集和验证集的标注</a:t>
            </a:r>
            <a:r>
              <a:rPr sz="1400" spc="-5" dirty="0">
                <a:latin typeface="Calibri"/>
                <a:cs typeface="Calibri"/>
              </a:rPr>
              <a:t>json</a:t>
            </a:r>
            <a:r>
              <a:rPr sz="1400" dirty="0">
                <a:latin typeface="SimSun"/>
                <a:cs typeface="SimSun"/>
              </a:rPr>
              <a:t>文</a:t>
            </a:r>
            <a:r>
              <a:rPr sz="1400" spc="5" dirty="0">
                <a:latin typeface="SimSun"/>
                <a:cs typeface="SimSun"/>
              </a:rPr>
              <a:t>件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43095" y="4210050"/>
            <a:ext cx="1572260" cy="15240"/>
          </a:xfrm>
          <a:custGeom>
            <a:avLst/>
            <a:gdLst/>
            <a:ahLst/>
            <a:cxnLst/>
            <a:rect l="l" t="t" r="r" b="b"/>
            <a:pathLst>
              <a:path w="1572260" h="15239">
                <a:moveTo>
                  <a:pt x="0" y="0"/>
                </a:moveTo>
                <a:lnTo>
                  <a:pt x="0" y="0"/>
                </a:lnTo>
                <a:lnTo>
                  <a:pt x="1215770" y="0"/>
                </a:lnTo>
                <a:lnTo>
                  <a:pt x="1234770" y="7620"/>
                </a:lnTo>
                <a:lnTo>
                  <a:pt x="1253769" y="11429"/>
                </a:lnTo>
                <a:lnTo>
                  <a:pt x="1268018" y="11429"/>
                </a:lnTo>
                <a:lnTo>
                  <a:pt x="1282255" y="11429"/>
                </a:lnTo>
                <a:lnTo>
                  <a:pt x="1415237" y="11429"/>
                </a:lnTo>
                <a:lnTo>
                  <a:pt x="1434236" y="15239"/>
                </a:lnTo>
                <a:lnTo>
                  <a:pt x="1552955" y="15239"/>
                </a:lnTo>
                <a:lnTo>
                  <a:pt x="1571955" y="15239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3231515" cy="699770"/>
          </a:xfrm>
          <a:custGeom>
            <a:avLst/>
            <a:gdLst/>
            <a:ahLst/>
            <a:cxnLst/>
            <a:rect l="l" t="t" r="r" b="b"/>
            <a:pathLst>
              <a:path w="3231515" h="699770">
                <a:moveTo>
                  <a:pt x="3106407" y="699770"/>
                </a:moveTo>
                <a:lnTo>
                  <a:pt x="0" y="699770"/>
                </a:lnTo>
                <a:lnTo>
                  <a:pt x="0" y="0"/>
                </a:lnTo>
                <a:lnTo>
                  <a:pt x="3231515" y="0"/>
                </a:lnTo>
                <a:lnTo>
                  <a:pt x="3106407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MS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COCO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6373" y="971550"/>
            <a:ext cx="6705600" cy="3506088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lang="zh-CN" altLang="en-US" sz="1800" dirty="0">
                <a:latin typeface="SimSun"/>
                <a:cs typeface="SimSun"/>
              </a:rPr>
              <a:t>下载</a:t>
            </a:r>
            <a:r>
              <a:rPr sz="1800" dirty="0" err="1">
                <a:latin typeface="SimSun"/>
                <a:cs typeface="SimSun"/>
              </a:rPr>
              <a:t>地址</a:t>
            </a:r>
            <a:r>
              <a:rPr sz="1800" dirty="0">
                <a:latin typeface="SimSun"/>
                <a:cs typeface="SimSun"/>
              </a:rPr>
              <a:t>：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800" spc="-10" dirty="0">
                <a:latin typeface="Calibri"/>
                <a:cs typeface="Calibri"/>
              </a:rPr>
              <a:t>http://images.cocodataset.org/zips/train2017.zip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800" spc="-10" dirty="0">
                <a:latin typeface="Calibri"/>
                <a:cs typeface="Calibri"/>
              </a:rPr>
              <a:t>http://images.cocodataset.org/annotations/annotations_trainval2017.zip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800" spc="-10" dirty="0">
                <a:latin typeface="Calibri"/>
                <a:cs typeface="Calibri"/>
              </a:rPr>
              <a:t>http://images.cocodataset.org/zips/val2017.zip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800" spc="-10" dirty="0">
                <a:latin typeface="Calibri"/>
                <a:cs typeface="Calibri"/>
              </a:rPr>
              <a:t>http://images.cocodataset.org/annotations/stuff_annotations_trainval2017.zip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endParaRPr lang="en-US" sz="18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800" spc="-10" dirty="0">
                <a:latin typeface="Calibri"/>
                <a:cs typeface="Calibri"/>
              </a:rPr>
              <a:t>http://images.cocodataset.org/zips/test2017.zip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1800" spc="-10" dirty="0">
                <a:latin typeface="Calibri"/>
                <a:cs typeface="Calibri"/>
              </a:rPr>
              <a:t>http://images.cocodataset.org/annotations/image_info_test2017.zip</a:t>
            </a:r>
          </a:p>
        </p:txBody>
      </p:sp>
    </p:spTree>
    <p:extLst>
      <p:ext uri="{BB962C8B-B14F-4D97-AF65-F5344CB8AC3E}">
        <p14:creationId xmlns:p14="http://schemas.microsoft.com/office/powerpoint/2010/main" val="304494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1395983"/>
            <a:ext cx="6943344" cy="235153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3231515" cy="699770"/>
          </a:xfrm>
          <a:custGeom>
            <a:avLst/>
            <a:gdLst/>
            <a:ahLst/>
            <a:cxnLst/>
            <a:rect l="l" t="t" r="r" b="b"/>
            <a:pathLst>
              <a:path w="3231515" h="699770">
                <a:moveTo>
                  <a:pt x="3106407" y="699770"/>
                </a:moveTo>
                <a:lnTo>
                  <a:pt x="0" y="699770"/>
                </a:lnTo>
                <a:lnTo>
                  <a:pt x="0" y="0"/>
                </a:lnTo>
                <a:lnTo>
                  <a:pt x="3231515" y="0"/>
                </a:lnTo>
                <a:lnTo>
                  <a:pt x="3106407" y="69977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MS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COCO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120" y="1014094"/>
            <a:ext cx="40989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imSun"/>
                <a:cs typeface="SimSun"/>
              </a:rPr>
              <a:t>都解压到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o2017</a:t>
            </a:r>
            <a:r>
              <a:rPr sz="1400" dirty="0">
                <a:latin typeface="SimSun"/>
                <a:cs typeface="SimSun"/>
              </a:rPr>
              <a:t>文件夹下，可得到如下文件结构</a:t>
            </a:r>
            <a:r>
              <a:rPr sz="1400" spc="5" dirty="0">
                <a:latin typeface="SimSun"/>
                <a:cs typeface="SimSun"/>
              </a:rPr>
              <a:t>：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MS</a:t>
            </a:r>
            <a:r>
              <a:rPr spc="-85" dirty="0"/>
              <a:t> </a:t>
            </a:r>
            <a:r>
              <a:rPr spc="-5" dirty="0"/>
              <a:t>COCO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1" y="1200150"/>
            <a:ext cx="2819400" cy="9008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 err="1">
                <a:latin typeface="SimSun"/>
                <a:cs typeface="SimSun"/>
              </a:rPr>
              <a:t>官网有给出一个关于</a:t>
            </a:r>
            <a:endParaRPr lang="en-US" sz="1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 err="1">
                <a:latin typeface="SimSun"/>
                <a:cs typeface="SimSun"/>
              </a:rPr>
              <a:t>标注文件的格式说明</a:t>
            </a:r>
            <a:endParaRPr lang="en-US" sz="1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 err="1">
                <a:latin typeface="SimSun"/>
                <a:cs typeface="SimSun"/>
              </a:rPr>
              <a:t>可以通过以下链接查看</a:t>
            </a:r>
            <a:r>
              <a:rPr sz="1400" spc="5" dirty="0">
                <a:latin typeface="SimSun"/>
                <a:cs typeface="SimSun"/>
              </a:rPr>
              <a:t>：</a:t>
            </a:r>
            <a:endParaRPr sz="14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https://cocodataset.org/#format-data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6DB696-D78F-4AA4-98A8-19532B31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88" y="895350"/>
            <a:ext cx="5889625" cy="37789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960" y="58420"/>
            <a:ext cx="219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MS</a:t>
            </a:r>
            <a:r>
              <a:rPr spc="-85" dirty="0"/>
              <a:t> </a:t>
            </a:r>
            <a:r>
              <a:rPr spc="-5" dirty="0"/>
              <a:t>COCO</a:t>
            </a:r>
          </a:p>
        </p:txBody>
      </p:sp>
      <p:sp>
        <p:nvSpPr>
          <p:cNvPr id="3" name="object 3"/>
          <p:cNvSpPr/>
          <p:nvPr/>
        </p:nvSpPr>
        <p:spPr>
          <a:xfrm>
            <a:off x="6853428" y="3270503"/>
            <a:ext cx="2117090" cy="1763395"/>
          </a:xfrm>
          <a:custGeom>
            <a:avLst/>
            <a:gdLst/>
            <a:ahLst/>
            <a:cxnLst/>
            <a:rect l="l" t="t" r="r" b="b"/>
            <a:pathLst>
              <a:path w="2117090" h="1763395">
                <a:moveTo>
                  <a:pt x="0" y="1763268"/>
                </a:moveTo>
                <a:lnTo>
                  <a:pt x="519683" y="0"/>
                </a:lnTo>
                <a:lnTo>
                  <a:pt x="2116836" y="906780"/>
                </a:lnTo>
                <a:lnTo>
                  <a:pt x="0" y="1763268"/>
                </a:lnTo>
                <a:close/>
              </a:path>
            </a:pathLst>
          </a:custGeom>
          <a:solidFill>
            <a:srgbClr val="00AFEF">
              <a:alpha val="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" y="883919"/>
            <a:ext cx="1912620" cy="41498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9630" marR="62865">
              <a:lnSpc>
                <a:spcPct val="100000"/>
              </a:lnSpc>
              <a:spcBef>
                <a:spcPts val="105"/>
              </a:spcBef>
            </a:pPr>
            <a:r>
              <a:rPr dirty="0"/>
              <a:t>根据官方文档给的预测结果格式可以看到，我们需要以列表的形式保存结果，列表中的 每个元素对应一个检测目标（每个元素都是字典类型），每个目标记录了四个信息</a:t>
            </a:r>
            <a:r>
              <a:rPr spc="5" dirty="0"/>
              <a:t>：</a:t>
            </a:r>
          </a:p>
          <a:p>
            <a:pPr marL="2106930">
              <a:lnSpc>
                <a:spcPct val="100000"/>
              </a:lnSpc>
            </a:pPr>
            <a:endParaRPr spc="5" dirty="0"/>
          </a:p>
          <a:p>
            <a:pPr marL="2405380" indent="-285750">
              <a:lnSpc>
                <a:spcPct val="100000"/>
              </a:lnSpc>
              <a:spcBef>
                <a:spcPts val="1095"/>
              </a:spcBef>
              <a:buFont typeface="Wingdings"/>
              <a:buChar char=""/>
              <a:tabLst>
                <a:tab pos="2405380" algn="l"/>
                <a:tab pos="2406015" algn="l"/>
              </a:tabLst>
            </a:pPr>
            <a:r>
              <a:rPr sz="1200" spc="-5" dirty="0">
                <a:latin typeface="Calibri"/>
                <a:cs typeface="Calibri"/>
              </a:rPr>
              <a:t>image_id</a:t>
            </a:r>
            <a:r>
              <a:rPr sz="1200" dirty="0"/>
              <a:t>记录该目标所属图像的</a:t>
            </a:r>
            <a:r>
              <a:rPr sz="1200" spc="-5" dirty="0">
                <a:latin typeface="Calibri"/>
                <a:cs typeface="Calibri"/>
              </a:rPr>
              <a:t>id</a:t>
            </a:r>
            <a:r>
              <a:rPr sz="1000" spc="-5" dirty="0"/>
              <a:t>（</a:t>
            </a:r>
            <a:r>
              <a:rPr sz="1000" spc="-5" dirty="0">
                <a:latin typeface="Calibri"/>
                <a:cs typeface="Calibri"/>
              </a:rPr>
              <a:t>int</a:t>
            </a:r>
            <a:r>
              <a:rPr sz="1000" dirty="0"/>
              <a:t>类型</a:t>
            </a:r>
            <a:r>
              <a:rPr sz="1000" spc="-5" dirty="0"/>
              <a:t>）</a:t>
            </a:r>
            <a:endParaRPr sz="1000">
              <a:latin typeface="Calibri"/>
              <a:cs typeface="Calibri"/>
            </a:endParaRPr>
          </a:p>
          <a:p>
            <a:pPr marL="2106930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100"/>
          </a:p>
          <a:p>
            <a:pPr marL="2405380" indent="-285750">
              <a:lnSpc>
                <a:spcPct val="100000"/>
              </a:lnSpc>
              <a:buFont typeface="Wingdings"/>
              <a:buChar char=""/>
              <a:tabLst>
                <a:tab pos="2405380" algn="l"/>
                <a:tab pos="2406015" algn="l"/>
              </a:tabLst>
            </a:pPr>
            <a:r>
              <a:rPr sz="1200" spc="-10" dirty="0">
                <a:latin typeface="Calibri"/>
                <a:cs typeface="Calibri"/>
              </a:rPr>
              <a:t>category_id</a:t>
            </a:r>
            <a:r>
              <a:rPr sz="1200" dirty="0"/>
              <a:t>记录预测该目标的类别索引，注意这里索引是对应</a:t>
            </a:r>
            <a:r>
              <a:rPr sz="1200" spc="-10" dirty="0">
                <a:latin typeface="Calibri"/>
                <a:cs typeface="Calibri"/>
              </a:rPr>
              <a:t>stuff</a:t>
            </a:r>
            <a:r>
              <a:rPr sz="1200" dirty="0"/>
              <a:t>中</a:t>
            </a:r>
            <a:r>
              <a:rPr sz="1200" dirty="0">
                <a:latin typeface="Calibri"/>
                <a:cs typeface="Calibri"/>
              </a:rPr>
              <a:t>91</a:t>
            </a:r>
            <a:r>
              <a:rPr sz="1200" dirty="0"/>
              <a:t>个类别的索引信息</a:t>
            </a:r>
            <a:r>
              <a:rPr sz="1000" spc="-5" dirty="0"/>
              <a:t>（</a:t>
            </a:r>
            <a:r>
              <a:rPr sz="1000" spc="-5" dirty="0">
                <a:latin typeface="Calibri"/>
                <a:cs typeface="Calibri"/>
              </a:rPr>
              <a:t>int</a:t>
            </a:r>
            <a:r>
              <a:rPr sz="1000" dirty="0"/>
              <a:t>类型</a:t>
            </a:r>
            <a:r>
              <a:rPr sz="1000" spc="-5" dirty="0"/>
              <a:t>）</a:t>
            </a:r>
            <a:endParaRPr sz="1000">
              <a:latin typeface="Calibri"/>
              <a:cs typeface="Calibri"/>
            </a:endParaRPr>
          </a:p>
          <a:p>
            <a:pPr marL="2106930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100"/>
          </a:p>
          <a:p>
            <a:pPr marL="2405380" indent="-285750">
              <a:lnSpc>
                <a:spcPct val="100000"/>
              </a:lnSpc>
              <a:buFont typeface="Wingdings"/>
              <a:buChar char=""/>
              <a:tabLst>
                <a:tab pos="2405380" algn="l"/>
                <a:tab pos="2406015" algn="l"/>
              </a:tabLst>
            </a:pPr>
            <a:r>
              <a:rPr sz="1200" spc="-10" dirty="0">
                <a:latin typeface="Calibri"/>
                <a:cs typeface="Calibri"/>
              </a:rPr>
              <a:t>bbox</a:t>
            </a:r>
            <a:r>
              <a:rPr sz="1200" dirty="0"/>
              <a:t>记录预测该目标的边界框信息，注意对应目标的</a:t>
            </a:r>
            <a:r>
              <a:rPr sz="1200" spc="-5" dirty="0">
                <a:latin typeface="Calibri"/>
                <a:cs typeface="Calibri"/>
              </a:rPr>
              <a:t>[xmin, ymin, width,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height]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/>
              <a:t>（</a:t>
            </a:r>
            <a:r>
              <a:rPr sz="1000" spc="-5" dirty="0">
                <a:latin typeface="Calibri"/>
                <a:cs typeface="Calibri"/>
              </a:rPr>
              <a:t>list[float]</a:t>
            </a:r>
            <a:r>
              <a:rPr sz="1000" dirty="0"/>
              <a:t>类型</a:t>
            </a:r>
            <a:r>
              <a:rPr sz="1000" spc="-5" dirty="0"/>
              <a:t>）</a:t>
            </a:r>
            <a:endParaRPr sz="1000">
              <a:latin typeface="Calibri"/>
              <a:cs typeface="Calibri"/>
            </a:endParaRPr>
          </a:p>
          <a:p>
            <a:pPr marL="2106930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100"/>
          </a:p>
          <a:p>
            <a:pPr marL="2405380" indent="-285750">
              <a:lnSpc>
                <a:spcPct val="100000"/>
              </a:lnSpc>
              <a:buFont typeface="Wingdings"/>
              <a:buChar char=""/>
              <a:tabLst>
                <a:tab pos="2405380" algn="l"/>
                <a:tab pos="2406015" algn="l"/>
              </a:tabLst>
            </a:pPr>
            <a:r>
              <a:rPr sz="1200" spc="-10" dirty="0">
                <a:latin typeface="Calibri"/>
                <a:cs typeface="Calibri"/>
              </a:rPr>
              <a:t>score</a:t>
            </a:r>
            <a:r>
              <a:rPr sz="1200" dirty="0"/>
              <a:t>记录预测该目标的概率</a:t>
            </a:r>
            <a:r>
              <a:rPr sz="1000" spc="-5" dirty="0"/>
              <a:t>（</a:t>
            </a:r>
            <a:r>
              <a:rPr sz="1000" spc="-5" dirty="0">
                <a:latin typeface="Calibri"/>
                <a:cs typeface="Calibri"/>
              </a:rPr>
              <a:t>float</a:t>
            </a:r>
            <a:r>
              <a:rPr sz="1000" dirty="0"/>
              <a:t>类型</a:t>
            </a:r>
            <a:r>
              <a:rPr sz="1000" spc="-5" dirty="0"/>
              <a:t>）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460</Words>
  <Application>Microsoft Office PowerPoint</Application>
  <PresentationFormat>全屏显示(16:9)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SimSun</vt:lpstr>
      <vt:lpstr>Calibri</vt:lpstr>
      <vt:lpstr>Times New Roman</vt:lpstr>
      <vt:lpstr>Wingdings</vt:lpstr>
      <vt:lpstr>Office Theme</vt:lpstr>
      <vt:lpstr>MS COCO</vt:lpstr>
      <vt:lpstr>MS COCO</vt:lpstr>
      <vt:lpstr>MS COCO</vt:lpstr>
      <vt:lpstr>PowerPoint 演示文稿</vt:lpstr>
      <vt:lpstr>MS COCO</vt:lpstr>
      <vt:lpstr>PowerPoint 演示文稿</vt:lpstr>
      <vt:lpstr>PowerPoint 演示文稿</vt:lpstr>
      <vt:lpstr>MS COCO</vt:lpstr>
      <vt:lpstr>MS COCO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COCO</dc:title>
  <cp:lastModifiedBy>许 可</cp:lastModifiedBy>
  <cp:revision>4</cp:revision>
  <dcterms:created xsi:type="dcterms:W3CDTF">2022-04-20T13:51:12Z</dcterms:created>
  <dcterms:modified xsi:type="dcterms:W3CDTF">2022-04-21T08:22:32Z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2022-04-20T00:00:00Z</vt:filetime>
  </property>
</Properties>
</file>