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5380" y="1793748"/>
            <a:ext cx="5608731" cy="214247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5873750" cy="699770"/>
          </a:xfrm>
          <a:custGeom>
            <a:avLst/>
            <a:gdLst/>
            <a:ahLst/>
            <a:cxnLst/>
            <a:rect l="l" t="t" r="r" b="b"/>
            <a:pathLst>
              <a:path w="5873750" h="699770">
                <a:moveTo>
                  <a:pt x="5646343" y="699770"/>
                </a:moveTo>
                <a:lnTo>
                  <a:pt x="0" y="699770"/>
                </a:lnTo>
                <a:lnTo>
                  <a:pt x="0" y="0"/>
                </a:lnTo>
                <a:lnTo>
                  <a:pt x="5873750" y="0"/>
                </a:lnTo>
                <a:lnTo>
                  <a:pt x="5646343" y="69977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1470" y="62864"/>
            <a:ext cx="848105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0700" y="2017776"/>
            <a:ext cx="3371088" cy="18958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5873750" cy="699770"/>
          </a:xfrm>
          <a:custGeom>
            <a:avLst/>
            <a:gdLst/>
            <a:ahLst/>
            <a:cxnLst/>
            <a:rect l="l" t="t" r="r" b="b"/>
            <a:pathLst>
              <a:path w="5873750" h="699770">
                <a:moveTo>
                  <a:pt x="5646343" y="699770"/>
                </a:moveTo>
                <a:lnTo>
                  <a:pt x="0" y="699770"/>
                </a:lnTo>
                <a:lnTo>
                  <a:pt x="0" y="0"/>
                </a:lnTo>
                <a:lnTo>
                  <a:pt x="5873750" y="0"/>
                </a:lnTo>
                <a:lnTo>
                  <a:pt x="5646343" y="69977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873750" cy="699770"/>
          </a:xfrm>
          <a:custGeom>
            <a:avLst/>
            <a:gdLst/>
            <a:ahLst/>
            <a:cxnLst/>
            <a:rect l="l" t="t" r="r" b="b"/>
            <a:pathLst>
              <a:path w="5873750" h="699770">
                <a:moveTo>
                  <a:pt x="5646343" y="699770"/>
                </a:moveTo>
                <a:lnTo>
                  <a:pt x="0" y="699770"/>
                </a:lnTo>
                <a:lnTo>
                  <a:pt x="0" y="0"/>
                </a:lnTo>
                <a:lnTo>
                  <a:pt x="5873750" y="0"/>
                </a:lnTo>
                <a:lnTo>
                  <a:pt x="5646343" y="69977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470" y="62864"/>
            <a:ext cx="848105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6379" y="1756410"/>
            <a:ext cx="3950970" cy="2911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.zhihu.com/question/53405779/answer/39947898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470" y="62864"/>
            <a:ext cx="3698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5" dirty="0">
                <a:latin typeface="Microsoft JhengHei"/>
                <a:cs typeface="Microsoft JhengHei"/>
              </a:rPr>
              <a:t>目标检测中常见指</a:t>
            </a:r>
            <a:r>
              <a:rPr sz="3200" b="1" spc="5" dirty="0">
                <a:latin typeface="Microsoft JhengHei"/>
                <a:cs typeface="Microsoft JhengHei"/>
              </a:rPr>
              <a:t>标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33290" y="4701540"/>
            <a:ext cx="38131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imSun"/>
                <a:cs typeface="SimSun"/>
              </a:rPr>
              <a:t>参考资料</a:t>
            </a:r>
            <a:r>
              <a:rPr sz="1400" spc="-10" dirty="0">
                <a:latin typeface="SimSun"/>
                <a:cs typeface="SimSun"/>
              </a:rPr>
              <a:t>：</a:t>
            </a:r>
            <a:r>
              <a:rPr sz="1400" spc="-10" dirty="0">
                <a:latin typeface="Calibri"/>
                <a:cs typeface="Calibri"/>
              </a:rPr>
              <a:t>https://cocodataset.org/#detection-eval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1114" y="1200149"/>
            <a:ext cx="24498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libri"/>
                <a:cs typeface="Calibri"/>
              </a:rPr>
              <a:t>COCO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Evaluation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7752" y="1203960"/>
            <a:ext cx="2296668" cy="5897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70" y="62864"/>
            <a:ext cx="3698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目标检测中常见指</a:t>
            </a:r>
            <a:r>
              <a:rPr spc="5" dirty="0"/>
              <a:t>标</a:t>
            </a:r>
          </a:p>
        </p:txBody>
      </p:sp>
      <p:sp>
        <p:nvSpPr>
          <p:cNvPr id="3" name="object 3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6379" y="1756410"/>
          <a:ext cx="3931920" cy="291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GT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Confidence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OB(IOU=0.5)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0.98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400" spc="-2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0.89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0.88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0.78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0.66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0.61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0.52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954904" y="865504"/>
            <a:ext cx="2206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Precision: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(TP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FP)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4904" y="1194434"/>
            <a:ext cx="1937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Recall: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(TP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77100" y="860425"/>
            <a:ext cx="741680" cy="319405"/>
          </a:xfrm>
          <a:custGeom>
            <a:avLst/>
            <a:gdLst/>
            <a:ahLst/>
            <a:cxnLst/>
            <a:rect l="l" t="t" r="r" b="b"/>
            <a:pathLst>
              <a:path w="741679" h="319405">
                <a:moveTo>
                  <a:pt x="735329" y="319405"/>
                </a:moveTo>
                <a:lnTo>
                  <a:pt x="6350" y="319405"/>
                </a:lnTo>
                <a:lnTo>
                  <a:pt x="4381" y="319100"/>
                </a:lnTo>
                <a:lnTo>
                  <a:pt x="2616" y="318198"/>
                </a:lnTo>
                <a:lnTo>
                  <a:pt x="1206" y="316788"/>
                </a:lnTo>
                <a:lnTo>
                  <a:pt x="304" y="315023"/>
                </a:lnTo>
                <a:lnTo>
                  <a:pt x="0" y="313055"/>
                </a:lnTo>
                <a:lnTo>
                  <a:pt x="0" y="6350"/>
                </a:lnTo>
                <a:lnTo>
                  <a:pt x="6350" y="0"/>
                </a:lnTo>
                <a:lnTo>
                  <a:pt x="735329" y="0"/>
                </a:lnTo>
                <a:lnTo>
                  <a:pt x="741679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06705"/>
                </a:lnTo>
                <a:lnTo>
                  <a:pt x="6350" y="306705"/>
                </a:lnTo>
                <a:lnTo>
                  <a:pt x="12700" y="313055"/>
                </a:lnTo>
                <a:lnTo>
                  <a:pt x="741679" y="313055"/>
                </a:lnTo>
                <a:lnTo>
                  <a:pt x="741362" y="315023"/>
                </a:lnTo>
                <a:lnTo>
                  <a:pt x="740460" y="316788"/>
                </a:lnTo>
                <a:lnTo>
                  <a:pt x="739063" y="318198"/>
                </a:lnTo>
                <a:lnTo>
                  <a:pt x="737285" y="319100"/>
                </a:lnTo>
                <a:lnTo>
                  <a:pt x="735329" y="319405"/>
                </a:lnTo>
                <a:close/>
              </a:path>
              <a:path w="741679" h="31940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741679" h="319405">
                <a:moveTo>
                  <a:pt x="728979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728979" y="6350"/>
                </a:lnTo>
                <a:lnTo>
                  <a:pt x="728979" y="12700"/>
                </a:lnTo>
                <a:close/>
              </a:path>
              <a:path w="741679" h="319405">
                <a:moveTo>
                  <a:pt x="728979" y="313055"/>
                </a:moveTo>
                <a:lnTo>
                  <a:pt x="728979" y="6350"/>
                </a:lnTo>
                <a:lnTo>
                  <a:pt x="735329" y="12700"/>
                </a:lnTo>
                <a:lnTo>
                  <a:pt x="741679" y="12700"/>
                </a:lnTo>
                <a:lnTo>
                  <a:pt x="741679" y="306705"/>
                </a:lnTo>
                <a:lnTo>
                  <a:pt x="735329" y="306705"/>
                </a:lnTo>
                <a:lnTo>
                  <a:pt x="728979" y="313055"/>
                </a:lnTo>
                <a:close/>
              </a:path>
              <a:path w="741679" h="319405">
                <a:moveTo>
                  <a:pt x="741679" y="12700"/>
                </a:moveTo>
                <a:lnTo>
                  <a:pt x="735329" y="12700"/>
                </a:lnTo>
                <a:lnTo>
                  <a:pt x="728979" y="6350"/>
                </a:lnTo>
                <a:lnTo>
                  <a:pt x="741679" y="6350"/>
                </a:lnTo>
                <a:lnTo>
                  <a:pt x="741679" y="12700"/>
                </a:lnTo>
                <a:close/>
              </a:path>
              <a:path w="741679" h="319405">
                <a:moveTo>
                  <a:pt x="12700" y="313055"/>
                </a:moveTo>
                <a:lnTo>
                  <a:pt x="6350" y="306705"/>
                </a:lnTo>
                <a:lnTo>
                  <a:pt x="12700" y="306705"/>
                </a:lnTo>
                <a:lnTo>
                  <a:pt x="12700" y="313055"/>
                </a:lnTo>
                <a:close/>
              </a:path>
              <a:path w="741679" h="319405">
                <a:moveTo>
                  <a:pt x="728979" y="313055"/>
                </a:moveTo>
                <a:lnTo>
                  <a:pt x="12700" y="313055"/>
                </a:lnTo>
                <a:lnTo>
                  <a:pt x="12700" y="306705"/>
                </a:lnTo>
                <a:lnTo>
                  <a:pt x="728979" y="306705"/>
                </a:lnTo>
                <a:lnTo>
                  <a:pt x="728979" y="313055"/>
                </a:lnTo>
                <a:close/>
              </a:path>
              <a:path w="741679" h="319405">
                <a:moveTo>
                  <a:pt x="741679" y="313055"/>
                </a:moveTo>
                <a:lnTo>
                  <a:pt x="728979" y="313055"/>
                </a:lnTo>
                <a:lnTo>
                  <a:pt x="735329" y="306705"/>
                </a:lnTo>
                <a:lnTo>
                  <a:pt x="741679" y="306705"/>
                </a:lnTo>
                <a:lnTo>
                  <a:pt x="741679" y="31305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62190" y="889635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imSun"/>
                <a:cs typeface="SimSun"/>
              </a:rPr>
              <a:t>查准</a:t>
            </a:r>
            <a:r>
              <a:rPr sz="1400" spc="5" dirty="0">
                <a:latin typeface="SimSun"/>
                <a:cs typeface="SimSun"/>
              </a:rPr>
              <a:t>率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90080" y="1245235"/>
            <a:ext cx="741680" cy="319405"/>
          </a:xfrm>
          <a:custGeom>
            <a:avLst/>
            <a:gdLst/>
            <a:ahLst/>
            <a:cxnLst/>
            <a:rect l="l" t="t" r="r" b="b"/>
            <a:pathLst>
              <a:path w="741679" h="319405">
                <a:moveTo>
                  <a:pt x="735329" y="319404"/>
                </a:moveTo>
                <a:lnTo>
                  <a:pt x="6350" y="319404"/>
                </a:lnTo>
                <a:lnTo>
                  <a:pt x="4394" y="319100"/>
                </a:lnTo>
                <a:lnTo>
                  <a:pt x="2616" y="318185"/>
                </a:lnTo>
                <a:lnTo>
                  <a:pt x="1219" y="316788"/>
                </a:lnTo>
                <a:lnTo>
                  <a:pt x="304" y="315010"/>
                </a:lnTo>
                <a:lnTo>
                  <a:pt x="0" y="313054"/>
                </a:lnTo>
                <a:lnTo>
                  <a:pt x="0" y="6349"/>
                </a:lnTo>
                <a:lnTo>
                  <a:pt x="6350" y="0"/>
                </a:lnTo>
                <a:lnTo>
                  <a:pt x="735329" y="0"/>
                </a:lnTo>
                <a:lnTo>
                  <a:pt x="741679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306704"/>
                </a:lnTo>
                <a:lnTo>
                  <a:pt x="6350" y="306704"/>
                </a:lnTo>
                <a:lnTo>
                  <a:pt x="12700" y="313054"/>
                </a:lnTo>
                <a:lnTo>
                  <a:pt x="741679" y="313054"/>
                </a:lnTo>
                <a:lnTo>
                  <a:pt x="741375" y="315010"/>
                </a:lnTo>
                <a:lnTo>
                  <a:pt x="740473" y="316788"/>
                </a:lnTo>
                <a:lnTo>
                  <a:pt x="739063" y="318185"/>
                </a:lnTo>
                <a:lnTo>
                  <a:pt x="737298" y="319100"/>
                </a:lnTo>
                <a:lnTo>
                  <a:pt x="735329" y="319404"/>
                </a:lnTo>
                <a:close/>
              </a:path>
              <a:path w="741679" h="319405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741679" h="319405">
                <a:moveTo>
                  <a:pt x="728979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728979" y="6349"/>
                </a:lnTo>
                <a:lnTo>
                  <a:pt x="728979" y="12699"/>
                </a:lnTo>
                <a:close/>
              </a:path>
              <a:path w="741679" h="319405">
                <a:moveTo>
                  <a:pt x="728979" y="313054"/>
                </a:moveTo>
                <a:lnTo>
                  <a:pt x="728979" y="6349"/>
                </a:lnTo>
                <a:lnTo>
                  <a:pt x="735329" y="12699"/>
                </a:lnTo>
                <a:lnTo>
                  <a:pt x="741679" y="12699"/>
                </a:lnTo>
                <a:lnTo>
                  <a:pt x="741679" y="306704"/>
                </a:lnTo>
                <a:lnTo>
                  <a:pt x="735329" y="306704"/>
                </a:lnTo>
                <a:lnTo>
                  <a:pt x="728979" y="313054"/>
                </a:lnTo>
                <a:close/>
              </a:path>
              <a:path w="741679" h="319405">
                <a:moveTo>
                  <a:pt x="741679" y="12699"/>
                </a:moveTo>
                <a:lnTo>
                  <a:pt x="735329" y="12699"/>
                </a:lnTo>
                <a:lnTo>
                  <a:pt x="728979" y="6349"/>
                </a:lnTo>
                <a:lnTo>
                  <a:pt x="741679" y="6349"/>
                </a:lnTo>
                <a:lnTo>
                  <a:pt x="741679" y="12699"/>
                </a:lnTo>
                <a:close/>
              </a:path>
              <a:path w="741679" h="319405">
                <a:moveTo>
                  <a:pt x="12700" y="313054"/>
                </a:moveTo>
                <a:lnTo>
                  <a:pt x="6350" y="306704"/>
                </a:lnTo>
                <a:lnTo>
                  <a:pt x="12700" y="306704"/>
                </a:lnTo>
                <a:lnTo>
                  <a:pt x="12700" y="313054"/>
                </a:lnTo>
                <a:close/>
              </a:path>
              <a:path w="741679" h="319405">
                <a:moveTo>
                  <a:pt x="728979" y="313054"/>
                </a:moveTo>
                <a:lnTo>
                  <a:pt x="12700" y="313054"/>
                </a:lnTo>
                <a:lnTo>
                  <a:pt x="12700" y="306704"/>
                </a:lnTo>
                <a:lnTo>
                  <a:pt x="728979" y="306704"/>
                </a:lnTo>
                <a:lnTo>
                  <a:pt x="728979" y="313054"/>
                </a:lnTo>
                <a:close/>
              </a:path>
              <a:path w="741679" h="319405">
                <a:moveTo>
                  <a:pt x="741679" y="313054"/>
                </a:moveTo>
                <a:lnTo>
                  <a:pt x="728979" y="313054"/>
                </a:lnTo>
                <a:lnTo>
                  <a:pt x="735329" y="306704"/>
                </a:lnTo>
                <a:lnTo>
                  <a:pt x="741679" y="306704"/>
                </a:lnTo>
                <a:lnTo>
                  <a:pt x="741679" y="31305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75169" y="1274444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imSun"/>
                <a:cs typeface="SimSun"/>
              </a:rPr>
              <a:t>查全</a:t>
            </a:r>
            <a:r>
              <a:rPr sz="1400" spc="5" dirty="0">
                <a:latin typeface="SimSun"/>
                <a:cs typeface="SimSun"/>
              </a:rPr>
              <a:t>率</a:t>
            </a:r>
            <a:endParaRPr sz="1400">
              <a:latin typeface="SimSun"/>
              <a:cs typeface="SimSu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869815" y="2554604"/>
          <a:ext cx="2741295" cy="730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Rank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Precision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Recall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1.0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0.14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658620" y="1207134"/>
            <a:ext cx="1135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num_ob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580" y="2485707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69104" y="2485707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69129" y="2485707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69154" y="2485707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54904" y="1896110"/>
            <a:ext cx="1875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TP=1</a:t>
            </a:r>
            <a:r>
              <a:rPr sz="1800" spc="-5" dirty="0">
                <a:latin typeface="SimSun"/>
                <a:cs typeface="SimSun"/>
              </a:rPr>
              <a:t>；</a:t>
            </a:r>
            <a:r>
              <a:rPr sz="1800" spc="-5" dirty="0">
                <a:latin typeface="Calibri"/>
                <a:cs typeface="Calibri"/>
              </a:rPr>
              <a:t>FP=0</a:t>
            </a:r>
            <a:r>
              <a:rPr sz="1800" spc="-5" dirty="0">
                <a:latin typeface="SimSun"/>
                <a:cs typeface="SimSun"/>
              </a:rPr>
              <a:t>；</a:t>
            </a:r>
            <a:r>
              <a:rPr sz="1800" spc="-5" dirty="0">
                <a:latin typeface="Calibri"/>
                <a:cs typeface="Calibri"/>
              </a:rPr>
              <a:t>FN=6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70" y="62864"/>
            <a:ext cx="3698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目标检测中常见指</a:t>
            </a:r>
            <a:r>
              <a:rPr spc="5" dirty="0"/>
              <a:t>标</a:t>
            </a:r>
          </a:p>
        </p:txBody>
      </p:sp>
      <p:sp>
        <p:nvSpPr>
          <p:cNvPr id="3" name="object 3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6379" y="1756410"/>
          <a:ext cx="3931920" cy="291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GT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Confidence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OB(IOU=0.5)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0.98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400" spc="-2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0.89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0.88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0.78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0.66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0.61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0.52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954904" y="865504"/>
            <a:ext cx="2206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Precision: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(TP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FP)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4904" y="1194434"/>
            <a:ext cx="1937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Recall: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(TP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77100" y="860425"/>
            <a:ext cx="741680" cy="319405"/>
          </a:xfrm>
          <a:custGeom>
            <a:avLst/>
            <a:gdLst/>
            <a:ahLst/>
            <a:cxnLst/>
            <a:rect l="l" t="t" r="r" b="b"/>
            <a:pathLst>
              <a:path w="741679" h="319405">
                <a:moveTo>
                  <a:pt x="735329" y="319405"/>
                </a:moveTo>
                <a:lnTo>
                  <a:pt x="6350" y="319405"/>
                </a:lnTo>
                <a:lnTo>
                  <a:pt x="4381" y="319100"/>
                </a:lnTo>
                <a:lnTo>
                  <a:pt x="2616" y="318198"/>
                </a:lnTo>
                <a:lnTo>
                  <a:pt x="1206" y="316788"/>
                </a:lnTo>
                <a:lnTo>
                  <a:pt x="304" y="315023"/>
                </a:lnTo>
                <a:lnTo>
                  <a:pt x="0" y="313055"/>
                </a:lnTo>
                <a:lnTo>
                  <a:pt x="0" y="6350"/>
                </a:lnTo>
                <a:lnTo>
                  <a:pt x="6350" y="0"/>
                </a:lnTo>
                <a:lnTo>
                  <a:pt x="735329" y="0"/>
                </a:lnTo>
                <a:lnTo>
                  <a:pt x="741679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06705"/>
                </a:lnTo>
                <a:lnTo>
                  <a:pt x="6350" y="306705"/>
                </a:lnTo>
                <a:lnTo>
                  <a:pt x="12700" y="313055"/>
                </a:lnTo>
                <a:lnTo>
                  <a:pt x="741679" y="313055"/>
                </a:lnTo>
                <a:lnTo>
                  <a:pt x="741362" y="315023"/>
                </a:lnTo>
                <a:lnTo>
                  <a:pt x="740460" y="316788"/>
                </a:lnTo>
                <a:lnTo>
                  <a:pt x="739063" y="318198"/>
                </a:lnTo>
                <a:lnTo>
                  <a:pt x="737285" y="319100"/>
                </a:lnTo>
                <a:lnTo>
                  <a:pt x="735329" y="319405"/>
                </a:lnTo>
                <a:close/>
              </a:path>
              <a:path w="741679" h="31940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741679" h="319405">
                <a:moveTo>
                  <a:pt x="728979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728979" y="6350"/>
                </a:lnTo>
                <a:lnTo>
                  <a:pt x="728979" y="12700"/>
                </a:lnTo>
                <a:close/>
              </a:path>
              <a:path w="741679" h="319405">
                <a:moveTo>
                  <a:pt x="728979" y="313055"/>
                </a:moveTo>
                <a:lnTo>
                  <a:pt x="728979" y="6350"/>
                </a:lnTo>
                <a:lnTo>
                  <a:pt x="735329" y="12700"/>
                </a:lnTo>
                <a:lnTo>
                  <a:pt x="741679" y="12700"/>
                </a:lnTo>
                <a:lnTo>
                  <a:pt x="741679" y="306705"/>
                </a:lnTo>
                <a:lnTo>
                  <a:pt x="735329" y="306705"/>
                </a:lnTo>
                <a:lnTo>
                  <a:pt x="728979" y="313055"/>
                </a:lnTo>
                <a:close/>
              </a:path>
              <a:path w="741679" h="319405">
                <a:moveTo>
                  <a:pt x="741679" y="12700"/>
                </a:moveTo>
                <a:lnTo>
                  <a:pt x="735329" y="12700"/>
                </a:lnTo>
                <a:lnTo>
                  <a:pt x="728979" y="6350"/>
                </a:lnTo>
                <a:lnTo>
                  <a:pt x="741679" y="6350"/>
                </a:lnTo>
                <a:lnTo>
                  <a:pt x="741679" y="12700"/>
                </a:lnTo>
                <a:close/>
              </a:path>
              <a:path w="741679" h="319405">
                <a:moveTo>
                  <a:pt x="12700" y="313055"/>
                </a:moveTo>
                <a:lnTo>
                  <a:pt x="6350" y="306705"/>
                </a:lnTo>
                <a:lnTo>
                  <a:pt x="12700" y="306705"/>
                </a:lnTo>
                <a:lnTo>
                  <a:pt x="12700" y="313055"/>
                </a:lnTo>
                <a:close/>
              </a:path>
              <a:path w="741679" h="319405">
                <a:moveTo>
                  <a:pt x="728979" y="313055"/>
                </a:moveTo>
                <a:lnTo>
                  <a:pt x="12700" y="313055"/>
                </a:lnTo>
                <a:lnTo>
                  <a:pt x="12700" y="306705"/>
                </a:lnTo>
                <a:lnTo>
                  <a:pt x="728979" y="306705"/>
                </a:lnTo>
                <a:lnTo>
                  <a:pt x="728979" y="313055"/>
                </a:lnTo>
                <a:close/>
              </a:path>
              <a:path w="741679" h="319405">
                <a:moveTo>
                  <a:pt x="741679" y="313055"/>
                </a:moveTo>
                <a:lnTo>
                  <a:pt x="728979" y="313055"/>
                </a:lnTo>
                <a:lnTo>
                  <a:pt x="735329" y="306705"/>
                </a:lnTo>
                <a:lnTo>
                  <a:pt x="741679" y="306705"/>
                </a:lnTo>
                <a:lnTo>
                  <a:pt x="741679" y="31305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62190" y="889635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imSun"/>
                <a:cs typeface="SimSun"/>
              </a:rPr>
              <a:t>查准</a:t>
            </a:r>
            <a:r>
              <a:rPr sz="1400" spc="5" dirty="0">
                <a:latin typeface="SimSun"/>
                <a:cs typeface="SimSun"/>
              </a:rPr>
              <a:t>率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90080" y="1245235"/>
            <a:ext cx="741680" cy="319405"/>
          </a:xfrm>
          <a:custGeom>
            <a:avLst/>
            <a:gdLst/>
            <a:ahLst/>
            <a:cxnLst/>
            <a:rect l="l" t="t" r="r" b="b"/>
            <a:pathLst>
              <a:path w="741679" h="319405">
                <a:moveTo>
                  <a:pt x="735329" y="319404"/>
                </a:moveTo>
                <a:lnTo>
                  <a:pt x="6350" y="319404"/>
                </a:lnTo>
                <a:lnTo>
                  <a:pt x="4394" y="319100"/>
                </a:lnTo>
                <a:lnTo>
                  <a:pt x="2616" y="318185"/>
                </a:lnTo>
                <a:lnTo>
                  <a:pt x="1219" y="316788"/>
                </a:lnTo>
                <a:lnTo>
                  <a:pt x="304" y="315010"/>
                </a:lnTo>
                <a:lnTo>
                  <a:pt x="0" y="313054"/>
                </a:lnTo>
                <a:lnTo>
                  <a:pt x="0" y="6349"/>
                </a:lnTo>
                <a:lnTo>
                  <a:pt x="6350" y="0"/>
                </a:lnTo>
                <a:lnTo>
                  <a:pt x="735329" y="0"/>
                </a:lnTo>
                <a:lnTo>
                  <a:pt x="741679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306704"/>
                </a:lnTo>
                <a:lnTo>
                  <a:pt x="6350" y="306704"/>
                </a:lnTo>
                <a:lnTo>
                  <a:pt x="12700" y="313054"/>
                </a:lnTo>
                <a:lnTo>
                  <a:pt x="741679" y="313054"/>
                </a:lnTo>
                <a:lnTo>
                  <a:pt x="741375" y="315010"/>
                </a:lnTo>
                <a:lnTo>
                  <a:pt x="740473" y="316788"/>
                </a:lnTo>
                <a:lnTo>
                  <a:pt x="739063" y="318185"/>
                </a:lnTo>
                <a:lnTo>
                  <a:pt x="737298" y="319100"/>
                </a:lnTo>
                <a:lnTo>
                  <a:pt x="735329" y="319404"/>
                </a:lnTo>
                <a:close/>
              </a:path>
              <a:path w="741679" h="319405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741679" h="319405">
                <a:moveTo>
                  <a:pt x="728979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728979" y="6349"/>
                </a:lnTo>
                <a:lnTo>
                  <a:pt x="728979" y="12699"/>
                </a:lnTo>
                <a:close/>
              </a:path>
              <a:path w="741679" h="319405">
                <a:moveTo>
                  <a:pt x="728979" y="313054"/>
                </a:moveTo>
                <a:lnTo>
                  <a:pt x="728979" y="6349"/>
                </a:lnTo>
                <a:lnTo>
                  <a:pt x="735329" y="12699"/>
                </a:lnTo>
                <a:lnTo>
                  <a:pt x="741679" y="12699"/>
                </a:lnTo>
                <a:lnTo>
                  <a:pt x="741679" y="306704"/>
                </a:lnTo>
                <a:lnTo>
                  <a:pt x="735329" y="306704"/>
                </a:lnTo>
                <a:lnTo>
                  <a:pt x="728979" y="313054"/>
                </a:lnTo>
                <a:close/>
              </a:path>
              <a:path w="741679" h="319405">
                <a:moveTo>
                  <a:pt x="741679" y="12699"/>
                </a:moveTo>
                <a:lnTo>
                  <a:pt x="735329" y="12699"/>
                </a:lnTo>
                <a:lnTo>
                  <a:pt x="728979" y="6349"/>
                </a:lnTo>
                <a:lnTo>
                  <a:pt x="741679" y="6349"/>
                </a:lnTo>
                <a:lnTo>
                  <a:pt x="741679" y="12699"/>
                </a:lnTo>
                <a:close/>
              </a:path>
              <a:path w="741679" h="319405">
                <a:moveTo>
                  <a:pt x="12700" y="313054"/>
                </a:moveTo>
                <a:lnTo>
                  <a:pt x="6350" y="306704"/>
                </a:lnTo>
                <a:lnTo>
                  <a:pt x="12700" y="306704"/>
                </a:lnTo>
                <a:lnTo>
                  <a:pt x="12700" y="313054"/>
                </a:lnTo>
                <a:close/>
              </a:path>
              <a:path w="741679" h="319405">
                <a:moveTo>
                  <a:pt x="728979" y="313054"/>
                </a:moveTo>
                <a:lnTo>
                  <a:pt x="12700" y="313054"/>
                </a:lnTo>
                <a:lnTo>
                  <a:pt x="12700" y="306704"/>
                </a:lnTo>
                <a:lnTo>
                  <a:pt x="728979" y="306704"/>
                </a:lnTo>
                <a:lnTo>
                  <a:pt x="728979" y="313054"/>
                </a:lnTo>
                <a:close/>
              </a:path>
              <a:path w="741679" h="319405">
                <a:moveTo>
                  <a:pt x="741679" y="313054"/>
                </a:moveTo>
                <a:lnTo>
                  <a:pt x="728979" y="313054"/>
                </a:lnTo>
                <a:lnTo>
                  <a:pt x="735329" y="306704"/>
                </a:lnTo>
                <a:lnTo>
                  <a:pt x="741679" y="306704"/>
                </a:lnTo>
                <a:lnTo>
                  <a:pt x="741679" y="31305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75169" y="1274444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imSun"/>
                <a:cs typeface="SimSun"/>
              </a:rPr>
              <a:t>查全</a:t>
            </a:r>
            <a:r>
              <a:rPr sz="1400" spc="5" dirty="0">
                <a:latin typeface="SimSun"/>
                <a:cs typeface="SimSun"/>
              </a:rPr>
              <a:t>率</a:t>
            </a:r>
            <a:endParaRPr sz="1400">
              <a:latin typeface="SimSun"/>
              <a:cs typeface="SimSu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869815" y="2554604"/>
          <a:ext cx="2741295" cy="1096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Rank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Precision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Recall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0.14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1.0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0.28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658620" y="1207134"/>
            <a:ext cx="1135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num_ob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580" y="2844482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69104" y="2844482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69129" y="2844482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69154" y="2844482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54904" y="1896110"/>
            <a:ext cx="1875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TP=2</a:t>
            </a:r>
            <a:r>
              <a:rPr sz="1800" spc="-5" dirty="0">
                <a:latin typeface="SimSun"/>
                <a:cs typeface="SimSun"/>
              </a:rPr>
              <a:t>；</a:t>
            </a:r>
            <a:r>
              <a:rPr sz="1800" spc="-5" dirty="0">
                <a:latin typeface="Calibri"/>
                <a:cs typeface="Calibri"/>
              </a:rPr>
              <a:t>FP=0</a:t>
            </a:r>
            <a:r>
              <a:rPr sz="1800" spc="-5" dirty="0">
                <a:latin typeface="SimSun"/>
                <a:cs typeface="SimSun"/>
              </a:rPr>
              <a:t>；</a:t>
            </a:r>
            <a:r>
              <a:rPr sz="1800" spc="-5" dirty="0">
                <a:latin typeface="Calibri"/>
                <a:cs typeface="Calibri"/>
              </a:rPr>
              <a:t>FN=5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70" y="62864"/>
            <a:ext cx="3698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目标检测中常见指</a:t>
            </a:r>
            <a:r>
              <a:rPr spc="5" dirty="0"/>
              <a:t>标</a:t>
            </a:r>
          </a:p>
        </p:txBody>
      </p:sp>
      <p:sp>
        <p:nvSpPr>
          <p:cNvPr id="3" name="object 3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6379" y="1756410"/>
          <a:ext cx="3931920" cy="291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GT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Confidence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OB(IOU=0.5)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0.98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400" spc="-2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0.89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0.88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0.78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0.66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0.61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0.52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954904" y="865504"/>
            <a:ext cx="2206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Precision: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(TP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FP)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4904" y="1194434"/>
            <a:ext cx="1937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Recall: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(TP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77100" y="860425"/>
            <a:ext cx="741680" cy="319405"/>
          </a:xfrm>
          <a:custGeom>
            <a:avLst/>
            <a:gdLst/>
            <a:ahLst/>
            <a:cxnLst/>
            <a:rect l="l" t="t" r="r" b="b"/>
            <a:pathLst>
              <a:path w="741679" h="319405">
                <a:moveTo>
                  <a:pt x="735329" y="319405"/>
                </a:moveTo>
                <a:lnTo>
                  <a:pt x="6350" y="319405"/>
                </a:lnTo>
                <a:lnTo>
                  <a:pt x="4381" y="319100"/>
                </a:lnTo>
                <a:lnTo>
                  <a:pt x="2616" y="318198"/>
                </a:lnTo>
                <a:lnTo>
                  <a:pt x="1206" y="316788"/>
                </a:lnTo>
                <a:lnTo>
                  <a:pt x="304" y="315023"/>
                </a:lnTo>
                <a:lnTo>
                  <a:pt x="0" y="313055"/>
                </a:lnTo>
                <a:lnTo>
                  <a:pt x="0" y="6350"/>
                </a:lnTo>
                <a:lnTo>
                  <a:pt x="6350" y="0"/>
                </a:lnTo>
                <a:lnTo>
                  <a:pt x="735329" y="0"/>
                </a:lnTo>
                <a:lnTo>
                  <a:pt x="741679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06705"/>
                </a:lnTo>
                <a:lnTo>
                  <a:pt x="6350" y="306705"/>
                </a:lnTo>
                <a:lnTo>
                  <a:pt x="12700" y="313055"/>
                </a:lnTo>
                <a:lnTo>
                  <a:pt x="741679" y="313055"/>
                </a:lnTo>
                <a:lnTo>
                  <a:pt x="741362" y="315023"/>
                </a:lnTo>
                <a:lnTo>
                  <a:pt x="740460" y="316788"/>
                </a:lnTo>
                <a:lnTo>
                  <a:pt x="739063" y="318198"/>
                </a:lnTo>
                <a:lnTo>
                  <a:pt x="737285" y="319100"/>
                </a:lnTo>
                <a:lnTo>
                  <a:pt x="735329" y="319405"/>
                </a:lnTo>
                <a:close/>
              </a:path>
              <a:path w="741679" h="31940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741679" h="319405">
                <a:moveTo>
                  <a:pt x="728979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728979" y="6350"/>
                </a:lnTo>
                <a:lnTo>
                  <a:pt x="728979" y="12700"/>
                </a:lnTo>
                <a:close/>
              </a:path>
              <a:path w="741679" h="319405">
                <a:moveTo>
                  <a:pt x="728979" y="313055"/>
                </a:moveTo>
                <a:lnTo>
                  <a:pt x="728979" y="6350"/>
                </a:lnTo>
                <a:lnTo>
                  <a:pt x="735329" y="12700"/>
                </a:lnTo>
                <a:lnTo>
                  <a:pt x="741679" y="12700"/>
                </a:lnTo>
                <a:lnTo>
                  <a:pt x="741679" y="306705"/>
                </a:lnTo>
                <a:lnTo>
                  <a:pt x="735329" y="306705"/>
                </a:lnTo>
                <a:lnTo>
                  <a:pt x="728979" y="313055"/>
                </a:lnTo>
                <a:close/>
              </a:path>
              <a:path w="741679" h="319405">
                <a:moveTo>
                  <a:pt x="741679" y="12700"/>
                </a:moveTo>
                <a:lnTo>
                  <a:pt x="735329" y="12700"/>
                </a:lnTo>
                <a:lnTo>
                  <a:pt x="728979" y="6350"/>
                </a:lnTo>
                <a:lnTo>
                  <a:pt x="741679" y="6350"/>
                </a:lnTo>
                <a:lnTo>
                  <a:pt x="741679" y="12700"/>
                </a:lnTo>
                <a:close/>
              </a:path>
              <a:path w="741679" h="319405">
                <a:moveTo>
                  <a:pt x="12700" y="313055"/>
                </a:moveTo>
                <a:lnTo>
                  <a:pt x="6350" y="306705"/>
                </a:lnTo>
                <a:lnTo>
                  <a:pt x="12700" y="306705"/>
                </a:lnTo>
                <a:lnTo>
                  <a:pt x="12700" y="313055"/>
                </a:lnTo>
                <a:close/>
              </a:path>
              <a:path w="741679" h="319405">
                <a:moveTo>
                  <a:pt x="728979" y="313055"/>
                </a:moveTo>
                <a:lnTo>
                  <a:pt x="12700" y="313055"/>
                </a:lnTo>
                <a:lnTo>
                  <a:pt x="12700" y="306705"/>
                </a:lnTo>
                <a:lnTo>
                  <a:pt x="728979" y="306705"/>
                </a:lnTo>
                <a:lnTo>
                  <a:pt x="728979" y="313055"/>
                </a:lnTo>
                <a:close/>
              </a:path>
              <a:path w="741679" h="319405">
                <a:moveTo>
                  <a:pt x="741679" y="313055"/>
                </a:moveTo>
                <a:lnTo>
                  <a:pt x="728979" y="313055"/>
                </a:lnTo>
                <a:lnTo>
                  <a:pt x="735329" y="306705"/>
                </a:lnTo>
                <a:lnTo>
                  <a:pt x="741679" y="306705"/>
                </a:lnTo>
                <a:lnTo>
                  <a:pt x="741679" y="31305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62190" y="889635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imSun"/>
                <a:cs typeface="SimSun"/>
              </a:rPr>
              <a:t>查准</a:t>
            </a:r>
            <a:r>
              <a:rPr sz="1400" spc="5" dirty="0">
                <a:latin typeface="SimSun"/>
                <a:cs typeface="SimSun"/>
              </a:rPr>
              <a:t>率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90080" y="1245235"/>
            <a:ext cx="741680" cy="319405"/>
          </a:xfrm>
          <a:custGeom>
            <a:avLst/>
            <a:gdLst/>
            <a:ahLst/>
            <a:cxnLst/>
            <a:rect l="l" t="t" r="r" b="b"/>
            <a:pathLst>
              <a:path w="741679" h="319405">
                <a:moveTo>
                  <a:pt x="735329" y="319404"/>
                </a:moveTo>
                <a:lnTo>
                  <a:pt x="6350" y="319404"/>
                </a:lnTo>
                <a:lnTo>
                  <a:pt x="4394" y="319100"/>
                </a:lnTo>
                <a:lnTo>
                  <a:pt x="2616" y="318185"/>
                </a:lnTo>
                <a:lnTo>
                  <a:pt x="1219" y="316788"/>
                </a:lnTo>
                <a:lnTo>
                  <a:pt x="304" y="315010"/>
                </a:lnTo>
                <a:lnTo>
                  <a:pt x="0" y="313054"/>
                </a:lnTo>
                <a:lnTo>
                  <a:pt x="0" y="6349"/>
                </a:lnTo>
                <a:lnTo>
                  <a:pt x="6350" y="0"/>
                </a:lnTo>
                <a:lnTo>
                  <a:pt x="735329" y="0"/>
                </a:lnTo>
                <a:lnTo>
                  <a:pt x="741679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306704"/>
                </a:lnTo>
                <a:lnTo>
                  <a:pt x="6350" y="306704"/>
                </a:lnTo>
                <a:lnTo>
                  <a:pt x="12700" y="313054"/>
                </a:lnTo>
                <a:lnTo>
                  <a:pt x="741679" y="313054"/>
                </a:lnTo>
                <a:lnTo>
                  <a:pt x="741375" y="315010"/>
                </a:lnTo>
                <a:lnTo>
                  <a:pt x="740473" y="316788"/>
                </a:lnTo>
                <a:lnTo>
                  <a:pt x="739063" y="318185"/>
                </a:lnTo>
                <a:lnTo>
                  <a:pt x="737298" y="319100"/>
                </a:lnTo>
                <a:lnTo>
                  <a:pt x="735329" y="319404"/>
                </a:lnTo>
                <a:close/>
              </a:path>
              <a:path w="741679" h="319405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741679" h="319405">
                <a:moveTo>
                  <a:pt x="728979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728979" y="6349"/>
                </a:lnTo>
                <a:lnTo>
                  <a:pt x="728979" y="12699"/>
                </a:lnTo>
                <a:close/>
              </a:path>
              <a:path w="741679" h="319405">
                <a:moveTo>
                  <a:pt x="728979" y="313054"/>
                </a:moveTo>
                <a:lnTo>
                  <a:pt x="728979" y="6349"/>
                </a:lnTo>
                <a:lnTo>
                  <a:pt x="735329" y="12699"/>
                </a:lnTo>
                <a:lnTo>
                  <a:pt x="741679" y="12699"/>
                </a:lnTo>
                <a:lnTo>
                  <a:pt x="741679" y="306704"/>
                </a:lnTo>
                <a:lnTo>
                  <a:pt x="735329" y="306704"/>
                </a:lnTo>
                <a:lnTo>
                  <a:pt x="728979" y="313054"/>
                </a:lnTo>
                <a:close/>
              </a:path>
              <a:path w="741679" h="319405">
                <a:moveTo>
                  <a:pt x="741679" y="12699"/>
                </a:moveTo>
                <a:lnTo>
                  <a:pt x="735329" y="12699"/>
                </a:lnTo>
                <a:lnTo>
                  <a:pt x="728979" y="6349"/>
                </a:lnTo>
                <a:lnTo>
                  <a:pt x="741679" y="6349"/>
                </a:lnTo>
                <a:lnTo>
                  <a:pt x="741679" y="12699"/>
                </a:lnTo>
                <a:close/>
              </a:path>
              <a:path w="741679" h="319405">
                <a:moveTo>
                  <a:pt x="12700" y="313054"/>
                </a:moveTo>
                <a:lnTo>
                  <a:pt x="6350" y="306704"/>
                </a:lnTo>
                <a:lnTo>
                  <a:pt x="12700" y="306704"/>
                </a:lnTo>
                <a:lnTo>
                  <a:pt x="12700" y="313054"/>
                </a:lnTo>
                <a:close/>
              </a:path>
              <a:path w="741679" h="319405">
                <a:moveTo>
                  <a:pt x="728979" y="313054"/>
                </a:moveTo>
                <a:lnTo>
                  <a:pt x="12700" y="313054"/>
                </a:lnTo>
                <a:lnTo>
                  <a:pt x="12700" y="306704"/>
                </a:lnTo>
                <a:lnTo>
                  <a:pt x="728979" y="306704"/>
                </a:lnTo>
                <a:lnTo>
                  <a:pt x="728979" y="313054"/>
                </a:lnTo>
                <a:close/>
              </a:path>
              <a:path w="741679" h="319405">
                <a:moveTo>
                  <a:pt x="741679" y="313054"/>
                </a:moveTo>
                <a:lnTo>
                  <a:pt x="728979" y="313054"/>
                </a:lnTo>
                <a:lnTo>
                  <a:pt x="735329" y="306704"/>
                </a:lnTo>
                <a:lnTo>
                  <a:pt x="741679" y="306704"/>
                </a:lnTo>
                <a:lnTo>
                  <a:pt x="741679" y="31305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75169" y="1274444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imSun"/>
                <a:cs typeface="SimSun"/>
              </a:rPr>
              <a:t>查全</a:t>
            </a:r>
            <a:r>
              <a:rPr sz="1400" spc="5" dirty="0">
                <a:latin typeface="SimSun"/>
                <a:cs typeface="SimSun"/>
              </a:rPr>
              <a:t>率</a:t>
            </a:r>
            <a:endParaRPr sz="1400">
              <a:latin typeface="SimSun"/>
              <a:cs typeface="SimSu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869815" y="2554604"/>
          <a:ext cx="2741295" cy="1462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Rank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Precision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Recall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0.14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0.28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1.0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0.42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658620" y="1207134"/>
            <a:ext cx="1135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num_ob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580" y="3203257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69104" y="3203257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69129" y="3203257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69154" y="3203257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54904" y="1896110"/>
            <a:ext cx="1875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TP=3</a:t>
            </a:r>
            <a:r>
              <a:rPr sz="1800" spc="-5" dirty="0">
                <a:latin typeface="SimSun"/>
                <a:cs typeface="SimSun"/>
              </a:rPr>
              <a:t>；</a:t>
            </a:r>
            <a:r>
              <a:rPr sz="1800" spc="-5" dirty="0">
                <a:latin typeface="Calibri"/>
                <a:cs typeface="Calibri"/>
              </a:rPr>
              <a:t>FP=0</a:t>
            </a:r>
            <a:r>
              <a:rPr sz="1800" spc="-5" dirty="0">
                <a:latin typeface="SimSun"/>
                <a:cs typeface="SimSun"/>
              </a:rPr>
              <a:t>；</a:t>
            </a:r>
            <a:r>
              <a:rPr sz="1800" spc="-5" dirty="0">
                <a:latin typeface="Calibri"/>
                <a:cs typeface="Calibri"/>
              </a:rPr>
              <a:t>FN=4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70" y="62864"/>
            <a:ext cx="3698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目标检测中常见指</a:t>
            </a:r>
            <a:r>
              <a:rPr spc="5" dirty="0"/>
              <a:t>标</a:t>
            </a:r>
          </a:p>
        </p:txBody>
      </p:sp>
      <p:sp>
        <p:nvSpPr>
          <p:cNvPr id="3" name="object 3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6379" y="1756410"/>
          <a:ext cx="3931920" cy="291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GT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Confidence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OB(IOU=0.5)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0.98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400" spc="-2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0.89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0.88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0.78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0.66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0.61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0.52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954904" y="865504"/>
            <a:ext cx="2206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Precision: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(TP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FP)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4904" y="1194434"/>
            <a:ext cx="1937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Recall: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(TP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77100" y="860425"/>
            <a:ext cx="741680" cy="319405"/>
          </a:xfrm>
          <a:custGeom>
            <a:avLst/>
            <a:gdLst/>
            <a:ahLst/>
            <a:cxnLst/>
            <a:rect l="l" t="t" r="r" b="b"/>
            <a:pathLst>
              <a:path w="741679" h="319405">
                <a:moveTo>
                  <a:pt x="735329" y="319405"/>
                </a:moveTo>
                <a:lnTo>
                  <a:pt x="6350" y="319405"/>
                </a:lnTo>
                <a:lnTo>
                  <a:pt x="4381" y="319100"/>
                </a:lnTo>
                <a:lnTo>
                  <a:pt x="2616" y="318198"/>
                </a:lnTo>
                <a:lnTo>
                  <a:pt x="1206" y="316788"/>
                </a:lnTo>
                <a:lnTo>
                  <a:pt x="304" y="315023"/>
                </a:lnTo>
                <a:lnTo>
                  <a:pt x="0" y="313055"/>
                </a:lnTo>
                <a:lnTo>
                  <a:pt x="0" y="6350"/>
                </a:lnTo>
                <a:lnTo>
                  <a:pt x="6350" y="0"/>
                </a:lnTo>
                <a:lnTo>
                  <a:pt x="735329" y="0"/>
                </a:lnTo>
                <a:lnTo>
                  <a:pt x="741679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06705"/>
                </a:lnTo>
                <a:lnTo>
                  <a:pt x="6350" y="306705"/>
                </a:lnTo>
                <a:lnTo>
                  <a:pt x="12700" y="313055"/>
                </a:lnTo>
                <a:lnTo>
                  <a:pt x="741679" y="313055"/>
                </a:lnTo>
                <a:lnTo>
                  <a:pt x="741362" y="315023"/>
                </a:lnTo>
                <a:lnTo>
                  <a:pt x="740460" y="316788"/>
                </a:lnTo>
                <a:lnTo>
                  <a:pt x="739063" y="318198"/>
                </a:lnTo>
                <a:lnTo>
                  <a:pt x="737285" y="319100"/>
                </a:lnTo>
                <a:lnTo>
                  <a:pt x="735329" y="319405"/>
                </a:lnTo>
                <a:close/>
              </a:path>
              <a:path w="741679" h="31940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741679" h="319405">
                <a:moveTo>
                  <a:pt x="728979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728979" y="6350"/>
                </a:lnTo>
                <a:lnTo>
                  <a:pt x="728979" y="12700"/>
                </a:lnTo>
                <a:close/>
              </a:path>
              <a:path w="741679" h="319405">
                <a:moveTo>
                  <a:pt x="728979" y="313055"/>
                </a:moveTo>
                <a:lnTo>
                  <a:pt x="728979" y="6350"/>
                </a:lnTo>
                <a:lnTo>
                  <a:pt x="735329" y="12700"/>
                </a:lnTo>
                <a:lnTo>
                  <a:pt x="741679" y="12700"/>
                </a:lnTo>
                <a:lnTo>
                  <a:pt x="741679" y="306705"/>
                </a:lnTo>
                <a:lnTo>
                  <a:pt x="735329" y="306705"/>
                </a:lnTo>
                <a:lnTo>
                  <a:pt x="728979" y="313055"/>
                </a:lnTo>
                <a:close/>
              </a:path>
              <a:path w="741679" h="319405">
                <a:moveTo>
                  <a:pt x="741679" y="12700"/>
                </a:moveTo>
                <a:lnTo>
                  <a:pt x="735329" y="12700"/>
                </a:lnTo>
                <a:lnTo>
                  <a:pt x="728979" y="6350"/>
                </a:lnTo>
                <a:lnTo>
                  <a:pt x="741679" y="6350"/>
                </a:lnTo>
                <a:lnTo>
                  <a:pt x="741679" y="12700"/>
                </a:lnTo>
                <a:close/>
              </a:path>
              <a:path w="741679" h="319405">
                <a:moveTo>
                  <a:pt x="12700" y="313055"/>
                </a:moveTo>
                <a:lnTo>
                  <a:pt x="6350" y="306705"/>
                </a:lnTo>
                <a:lnTo>
                  <a:pt x="12700" y="306705"/>
                </a:lnTo>
                <a:lnTo>
                  <a:pt x="12700" y="313055"/>
                </a:lnTo>
                <a:close/>
              </a:path>
              <a:path w="741679" h="319405">
                <a:moveTo>
                  <a:pt x="728979" y="313055"/>
                </a:moveTo>
                <a:lnTo>
                  <a:pt x="12700" y="313055"/>
                </a:lnTo>
                <a:lnTo>
                  <a:pt x="12700" y="306705"/>
                </a:lnTo>
                <a:lnTo>
                  <a:pt x="728979" y="306705"/>
                </a:lnTo>
                <a:lnTo>
                  <a:pt x="728979" y="313055"/>
                </a:lnTo>
                <a:close/>
              </a:path>
              <a:path w="741679" h="319405">
                <a:moveTo>
                  <a:pt x="741679" y="313055"/>
                </a:moveTo>
                <a:lnTo>
                  <a:pt x="728979" y="313055"/>
                </a:lnTo>
                <a:lnTo>
                  <a:pt x="735329" y="306705"/>
                </a:lnTo>
                <a:lnTo>
                  <a:pt x="741679" y="306705"/>
                </a:lnTo>
                <a:lnTo>
                  <a:pt x="741679" y="31305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62190" y="889635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imSun"/>
                <a:cs typeface="SimSun"/>
              </a:rPr>
              <a:t>查准</a:t>
            </a:r>
            <a:r>
              <a:rPr sz="1400" spc="5" dirty="0">
                <a:latin typeface="SimSun"/>
                <a:cs typeface="SimSun"/>
              </a:rPr>
              <a:t>率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90080" y="1245235"/>
            <a:ext cx="741680" cy="319405"/>
          </a:xfrm>
          <a:custGeom>
            <a:avLst/>
            <a:gdLst/>
            <a:ahLst/>
            <a:cxnLst/>
            <a:rect l="l" t="t" r="r" b="b"/>
            <a:pathLst>
              <a:path w="741679" h="319405">
                <a:moveTo>
                  <a:pt x="735329" y="319404"/>
                </a:moveTo>
                <a:lnTo>
                  <a:pt x="6350" y="319404"/>
                </a:lnTo>
                <a:lnTo>
                  <a:pt x="4394" y="319100"/>
                </a:lnTo>
                <a:lnTo>
                  <a:pt x="2616" y="318185"/>
                </a:lnTo>
                <a:lnTo>
                  <a:pt x="1219" y="316788"/>
                </a:lnTo>
                <a:lnTo>
                  <a:pt x="304" y="315010"/>
                </a:lnTo>
                <a:lnTo>
                  <a:pt x="0" y="313054"/>
                </a:lnTo>
                <a:lnTo>
                  <a:pt x="0" y="6349"/>
                </a:lnTo>
                <a:lnTo>
                  <a:pt x="6350" y="0"/>
                </a:lnTo>
                <a:lnTo>
                  <a:pt x="735329" y="0"/>
                </a:lnTo>
                <a:lnTo>
                  <a:pt x="741679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306704"/>
                </a:lnTo>
                <a:lnTo>
                  <a:pt x="6350" y="306704"/>
                </a:lnTo>
                <a:lnTo>
                  <a:pt x="12700" y="313054"/>
                </a:lnTo>
                <a:lnTo>
                  <a:pt x="741679" y="313054"/>
                </a:lnTo>
                <a:lnTo>
                  <a:pt x="741375" y="315010"/>
                </a:lnTo>
                <a:lnTo>
                  <a:pt x="740473" y="316788"/>
                </a:lnTo>
                <a:lnTo>
                  <a:pt x="739063" y="318185"/>
                </a:lnTo>
                <a:lnTo>
                  <a:pt x="737298" y="319100"/>
                </a:lnTo>
                <a:lnTo>
                  <a:pt x="735329" y="319404"/>
                </a:lnTo>
                <a:close/>
              </a:path>
              <a:path w="741679" h="319405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741679" h="319405">
                <a:moveTo>
                  <a:pt x="728979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728979" y="6349"/>
                </a:lnTo>
                <a:lnTo>
                  <a:pt x="728979" y="12699"/>
                </a:lnTo>
                <a:close/>
              </a:path>
              <a:path w="741679" h="319405">
                <a:moveTo>
                  <a:pt x="728979" y="313054"/>
                </a:moveTo>
                <a:lnTo>
                  <a:pt x="728979" y="6349"/>
                </a:lnTo>
                <a:lnTo>
                  <a:pt x="735329" y="12699"/>
                </a:lnTo>
                <a:lnTo>
                  <a:pt x="741679" y="12699"/>
                </a:lnTo>
                <a:lnTo>
                  <a:pt x="741679" y="306704"/>
                </a:lnTo>
                <a:lnTo>
                  <a:pt x="735329" y="306704"/>
                </a:lnTo>
                <a:lnTo>
                  <a:pt x="728979" y="313054"/>
                </a:lnTo>
                <a:close/>
              </a:path>
              <a:path w="741679" h="319405">
                <a:moveTo>
                  <a:pt x="741679" y="12699"/>
                </a:moveTo>
                <a:lnTo>
                  <a:pt x="735329" y="12699"/>
                </a:lnTo>
                <a:lnTo>
                  <a:pt x="728979" y="6349"/>
                </a:lnTo>
                <a:lnTo>
                  <a:pt x="741679" y="6349"/>
                </a:lnTo>
                <a:lnTo>
                  <a:pt x="741679" y="12699"/>
                </a:lnTo>
                <a:close/>
              </a:path>
              <a:path w="741679" h="319405">
                <a:moveTo>
                  <a:pt x="12700" y="313054"/>
                </a:moveTo>
                <a:lnTo>
                  <a:pt x="6350" y="306704"/>
                </a:lnTo>
                <a:lnTo>
                  <a:pt x="12700" y="306704"/>
                </a:lnTo>
                <a:lnTo>
                  <a:pt x="12700" y="313054"/>
                </a:lnTo>
                <a:close/>
              </a:path>
              <a:path w="741679" h="319405">
                <a:moveTo>
                  <a:pt x="728979" y="313054"/>
                </a:moveTo>
                <a:lnTo>
                  <a:pt x="12700" y="313054"/>
                </a:lnTo>
                <a:lnTo>
                  <a:pt x="12700" y="306704"/>
                </a:lnTo>
                <a:lnTo>
                  <a:pt x="728979" y="306704"/>
                </a:lnTo>
                <a:lnTo>
                  <a:pt x="728979" y="313054"/>
                </a:lnTo>
                <a:close/>
              </a:path>
              <a:path w="741679" h="319405">
                <a:moveTo>
                  <a:pt x="741679" y="313054"/>
                </a:moveTo>
                <a:lnTo>
                  <a:pt x="728979" y="313054"/>
                </a:lnTo>
                <a:lnTo>
                  <a:pt x="735329" y="306704"/>
                </a:lnTo>
                <a:lnTo>
                  <a:pt x="741679" y="306704"/>
                </a:lnTo>
                <a:lnTo>
                  <a:pt x="741679" y="31305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75169" y="1274444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imSun"/>
                <a:cs typeface="SimSun"/>
              </a:rPr>
              <a:t>查全</a:t>
            </a:r>
            <a:r>
              <a:rPr sz="1400" spc="5" dirty="0">
                <a:latin typeface="SimSun"/>
                <a:cs typeface="SimSun"/>
              </a:rPr>
              <a:t>率</a:t>
            </a:r>
            <a:endParaRPr sz="1400">
              <a:latin typeface="SimSun"/>
              <a:cs typeface="SimSu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869815" y="2554604"/>
          <a:ext cx="2741295" cy="1827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Rank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Precision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Recall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0.14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0.28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0.42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1.0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0.57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658620" y="1207134"/>
            <a:ext cx="1135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num_ob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580" y="3562032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69104" y="3562032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69129" y="3562032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69154" y="3562032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54904" y="1896110"/>
            <a:ext cx="1875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TP=4</a:t>
            </a:r>
            <a:r>
              <a:rPr sz="1800" spc="-5" dirty="0">
                <a:latin typeface="SimSun"/>
                <a:cs typeface="SimSun"/>
              </a:rPr>
              <a:t>；</a:t>
            </a:r>
            <a:r>
              <a:rPr sz="1800" spc="-5" dirty="0">
                <a:latin typeface="Calibri"/>
                <a:cs typeface="Calibri"/>
              </a:rPr>
              <a:t>FP=0</a:t>
            </a:r>
            <a:r>
              <a:rPr sz="1800" spc="-5" dirty="0">
                <a:latin typeface="SimSun"/>
                <a:cs typeface="SimSun"/>
              </a:rPr>
              <a:t>；</a:t>
            </a:r>
            <a:r>
              <a:rPr sz="1800" spc="-5" dirty="0">
                <a:latin typeface="Calibri"/>
                <a:cs typeface="Calibri"/>
              </a:rPr>
              <a:t>FN=3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70" y="62864"/>
            <a:ext cx="3698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目标检测中常见指</a:t>
            </a:r>
            <a:r>
              <a:rPr spc="5" dirty="0"/>
              <a:t>标</a:t>
            </a:r>
          </a:p>
        </p:txBody>
      </p:sp>
      <p:sp>
        <p:nvSpPr>
          <p:cNvPr id="3" name="object 3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54904" y="865504"/>
            <a:ext cx="2206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Precision: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(TP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FP)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4904" y="1194434"/>
            <a:ext cx="1937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Recall: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(TP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77100" y="860425"/>
            <a:ext cx="741680" cy="319405"/>
          </a:xfrm>
          <a:custGeom>
            <a:avLst/>
            <a:gdLst/>
            <a:ahLst/>
            <a:cxnLst/>
            <a:rect l="l" t="t" r="r" b="b"/>
            <a:pathLst>
              <a:path w="741679" h="319405">
                <a:moveTo>
                  <a:pt x="735329" y="319405"/>
                </a:moveTo>
                <a:lnTo>
                  <a:pt x="6350" y="319405"/>
                </a:lnTo>
                <a:lnTo>
                  <a:pt x="4381" y="319100"/>
                </a:lnTo>
                <a:lnTo>
                  <a:pt x="2616" y="318198"/>
                </a:lnTo>
                <a:lnTo>
                  <a:pt x="1206" y="316788"/>
                </a:lnTo>
                <a:lnTo>
                  <a:pt x="304" y="315023"/>
                </a:lnTo>
                <a:lnTo>
                  <a:pt x="0" y="313055"/>
                </a:lnTo>
                <a:lnTo>
                  <a:pt x="0" y="6350"/>
                </a:lnTo>
                <a:lnTo>
                  <a:pt x="6350" y="0"/>
                </a:lnTo>
                <a:lnTo>
                  <a:pt x="735329" y="0"/>
                </a:lnTo>
                <a:lnTo>
                  <a:pt x="741679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06705"/>
                </a:lnTo>
                <a:lnTo>
                  <a:pt x="6350" y="306705"/>
                </a:lnTo>
                <a:lnTo>
                  <a:pt x="12700" y="313055"/>
                </a:lnTo>
                <a:lnTo>
                  <a:pt x="741679" y="313055"/>
                </a:lnTo>
                <a:lnTo>
                  <a:pt x="741362" y="315023"/>
                </a:lnTo>
                <a:lnTo>
                  <a:pt x="740460" y="316788"/>
                </a:lnTo>
                <a:lnTo>
                  <a:pt x="739063" y="318198"/>
                </a:lnTo>
                <a:lnTo>
                  <a:pt x="737285" y="319100"/>
                </a:lnTo>
                <a:lnTo>
                  <a:pt x="735329" y="319405"/>
                </a:lnTo>
                <a:close/>
              </a:path>
              <a:path w="741679" h="31940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741679" h="319405">
                <a:moveTo>
                  <a:pt x="728979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728979" y="6350"/>
                </a:lnTo>
                <a:lnTo>
                  <a:pt x="728979" y="12700"/>
                </a:lnTo>
                <a:close/>
              </a:path>
              <a:path w="741679" h="319405">
                <a:moveTo>
                  <a:pt x="728979" y="313055"/>
                </a:moveTo>
                <a:lnTo>
                  <a:pt x="728979" y="6350"/>
                </a:lnTo>
                <a:lnTo>
                  <a:pt x="735329" y="12700"/>
                </a:lnTo>
                <a:lnTo>
                  <a:pt x="741679" y="12700"/>
                </a:lnTo>
                <a:lnTo>
                  <a:pt x="741679" y="306705"/>
                </a:lnTo>
                <a:lnTo>
                  <a:pt x="735329" y="306705"/>
                </a:lnTo>
                <a:lnTo>
                  <a:pt x="728979" y="313055"/>
                </a:lnTo>
                <a:close/>
              </a:path>
              <a:path w="741679" h="319405">
                <a:moveTo>
                  <a:pt x="741679" y="12700"/>
                </a:moveTo>
                <a:lnTo>
                  <a:pt x="735329" y="12700"/>
                </a:lnTo>
                <a:lnTo>
                  <a:pt x="728979" y="6350"/>
                </a:lnTo>
                <a:lnTo>
                  <a:pt x="741679" y="6350"/>
                </a:lnTo>
                <a:lnTo>
                  <a:pt x="741679" y="12700"/>
                </a:lnTo>
                <a:close/>
              </a:path>
              <a:path w="741679" h="319405">
                <a:moveTo>
                  <a:pt x="12700" y="313055"/>
                </a:moveTo>
                <a:lnTo>
                  <a:pt x="6350" y="306705"/>
                </a:lnTo>
                <a:lnTo>
                  <a:pt x="12700" y="306705"/>
                </a:lnTo>
                <a:lnTo>
                  <a:pt x="12700" y="313055"/>
                </a:lnTo>
                <a:close/>
              </a:path>
              <a:path w="741679" h="319405">
                <a:moveTo>
                  <a:pt x="728979" y="313055"/>
                </a:moveTo>
                <a:lnTo>
                  <a:pt x="12700" y="313055"/>
                </a:lnTo>
                <a:lnTo>
                  <a:pt x="12700" y="306705"/>
                </a:lnTo>
                <a:lnTo>
                  <a:pt x="728979" y="306705"/>
                </a:lnTo>
                <a:lnTo>
                  <a:pt x="728979" y="313055"/>
                </a:lnTo>
                <a:close/>
              </a:path>
              <a:path w="741679" h="319405">
                <a:moveTo>
                  <a:pt x="741679" y="313055"/>
                </a:moveTo>
                <a:lnTo>
                  <a:pt x="728979" y="313055"/>
                </a:lnTo>
                <a:lnTo>
                  <a:pt x="735329" y="306705"/>
                </a:lnTo>
                <a:lnTo>
                  <a:pt x="741679" y="306705"/>
                </a:lnTo>
                <a:lnTo>
                  <a:pt x="741679" y="31305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62190" y="889635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imSun"/>
                <a:cs typeface="SimSun"/>
              </a:rPr>
              <a:t>查准</a:t>
            </a:r>
            <a:r>
              <a:rPr sz="1400" spc="5" dirty="0">
                <a:latin typeface="SimSun"/>
                <a:cs typeface="SimSun"/>
              </a:rPr>
              <a:t>率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90080" y="1245235"/>
            <a:ext cx="741680" cy="319405"/>
          </a:xfrm>
          <a:custGeom>
            <a:avLst/>
            <a:gdLst/>
            <a:ahLst/>
            <a:cxnLst/>
            <a:rect l="l" t="t" r="r" b="b"/>
            <a:pathLst>
              <a:path w="741679" h="319405">
                <a:moveTo>
                  <a:pt x="735329" y="319404"/>
                </a:moveTo>
                <a:lnTo>
                  <a:pt x="6350" y="319404"/>
                </a:lnTo>
                <a:lnTo>
                  <a:pt x="4394" y="319100"/>
                </a:lnTo>
                <a:lnTo>
                  <a:pt x="2616" y="318185"/>
                </a:lnTo>
                <a:lnTo>
                  <a:pt x="1219" y="316788"/>
                </a:lnTo>
                <a:lnTo>
                  <a:pt x="304" y="315010"/>
                </a:lnTo>
                <a:lnTo>
                  <a:pt x="0" y="313054"/>
                </a:lnTo>
                <a:lnTo>
                  <a:pt x="0" y="6349"/>
                </a:lnTo>
                <a:lnTo>
                  <a:pt x="6350" y="0"/>
                </a:lnTo>
                <a:lnTo>
                  <a:pt x="735329" y="0"/>
                </a:lnTo>
                <a:lnTo>
                  <a:pt x="741679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306704"/>
                </a:lnTo>
                <a:lnTo>
                  <a:pt x="6350" y="306704"/>
                </a:lnTo>
                <a:lnTo>
                  <a:pt x="12700" y="313054"/>
                </a:lnTo>
                <a:lnTo>
                  <a:pt x="741679" y="313054"/>
                </a:lnTo>
                <a:lnTo>
                  <a:pt x="741375" y="315010"/>
                </a:lnTo>
                <a:lnTo>
                  <a:pt x="740473" y="316788"/>
                </a:lnTo>
                <a:lnTo>
                  <a:pt x="739063" y="318185"/>
                </a:lnTo>
                <a:lnTo>
                  <a:pt x="737298" y="319100"/>
                </a:lnTo>
                <a:lnTo>
                  <a:pt x="735329" y="319404"/>
                </a:lnTo>
                <a:close/>
              </a:path>
              <a:path w="741679" h="319405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741679" h="319405">
                <a:moveTo>
                  <a:pt x="728979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728979" y="6349"/>
                </a:lnTo>
                <a:lnTo>
                  <a:pt x="728979" y="12699"/>
                </a:lnTo>
                <a:close/>
              </a:path>
              <a:path w="741679" h="319405">
                <a:moveTo>
                  <a:pt x="728979" y="313054"/>
                </a:moveTo>
                <a:lnTo>
                  <a:pt x="728979" y="6349"/>
                </a:lnTo>
                <a:lnTo>
                  <a:pt x="735329" y="12699"/>
                </a:lnTo>
                <a:lnTo>
                  <a:pt x="741679" y="12699"/>
                </a:lnTo>
                <a:lnTo>
                  <a:pt x="741679" y="306704"/>
                </a:lnTo>
                <a:lnTo>
                  <a:pt x="735329" y="306704"/>
                </a:lnTo>
                <a:lnTo>
                  <a:pt x="728979" y="313054"/>
                </a:lnTo>
                <a:close/>
              </a:path>
              <a:path w="741679" h="319405">
                <a:moveTo>
                  <a:pt x="741679" y="12699"/>
                </a:moveTo>
                <a:lnTo>
                  <a:pt x="735329" y="12699"/>
                </a:lnTo>
                <a:lnTo>
                  <a:pt x="728979" y="6349"/>
                </a:lnTo>
                <a:lnTo>
                  <a:pt x="741679" y="6349"/>
                </a:lnTo>
                <a:lnTo>
                  <a:pt x="741679" y="12699"/>
                </a:lnTo>
                <a:close/>
              </a:path>
              <a:path w="741679" h="319405">
                <a:moveTo>
                  <a:pt x="12700" y="313054"/>
                </a:moveTo>
                <a:lnTo>
                  <a:pt x="6350" y="306704"/>
                </a:lnTo>
                <a:lnTo>
                  <a:pt x="12700" y="306704"/>
                </a:lnTo>
                <a:lnTo>
                  <a:pt x="12700" y="313054"/>
                </a:lnTo>
                <a:close/>
              </a:path>
              <a:path w="741679" h="319405">
                <a:moveTo>
                  <a:pt x="728979" y="313054"/>
                </a:moveTo>
                <a:lnTo>
                  <a:pt x="12700" y="313054"/>
                </a:lnTo>
                <a:lnTo>
                  <a:pt x="12700" y="306704"/>
                </a:lnTo>
                <a:lnTo>
                  <a:pt x="728979" y="306704"/>
                </a:lnTo>
                <a:lnTo>
                  <a:pt x="728979" y="313054"/>
                </a:lnTo>
                <a:close/>
              </a:path>
              <a:path w="741679" h="319405">
                <a:moveTo>
                  <a:pt x="741679" y="313054"/>
                </a:moveTo>
                <a:lnTo>
                  <a:pt x="728979" y="313054"/>
                </a:lnTo>
                <a:lnTo>
                  <a:pt x="735329" y="306704"/>
                </a:lnTo>
                <a:lnTo>
                  <a:pt x="741679" y="306704"/>
                </a:lnTo>
                <a:lnTo>
                  <a:pt x="741679" y="31305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75169" y="1274444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imSun"/>
                <a:cs typeface="SimSun"/>
              </a:rPr>
              <a:t>查全</a:t>
            </a:r>
            <a:r>
              <a:rPr sz="1400" spc="5" dirty="0">
                <a:latin typeface="SimSun"/>
                <a:cs typeface="SimSun"/>
              </a:rPr>
              <a:t>率</a:t>
            </a:r>
            <a:endParaRPr sz="1400">
              <a:latin typeface="SimSun"/>
              <a:cs typeface="SimSu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869815" y="2267585"/>
          <a:ext cx="2741295" cy="2193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Rank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Precision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Recall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0.14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0.28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0.42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0.57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0.80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0.57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658620" y="1207134"/>
            <a:ext cx="1135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num_ob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580" y="3920807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46379" y="1756410"/>
          <a:ext cx="3931920" cy="291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GT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Confidence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OB(IOU=0.5)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0.98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400" spc="-2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0.89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0.88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0.78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0.66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-1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0.61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0.52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269104" y="3920807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69129" y="3920807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69154" y="3920807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54904" y="1854200"/>
            <a:ext cx="1875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TP=4</a:t>
            </a:r>
            <a:r>
              <a:rPr sz="1800" spc="-5" dirty="0">
                <a:latin typeface="SimSun"/>
                <a:cs typeface="SimSun"/>
              </a:rPr>
              <a:t>；</a:t>
            </a:r>
            <a:r>
              <a:rPr sz="1800" spc="-5" dirty="0">
                <a:latin typeface="Calibri"/>
                <a:cs typeface="Calibri"/>
              </a:rPr>
              <a:t>FP=1</a:t>
            </a:r>
            <a:r>
              <a:rPr sz="1800" spc="-5" dirty="0">
                <a:latin typeface="SimSun"/>
                <a:cs typeface="SimSun"/>
              </a:rPr>
              <a:t>；</a:t>
            </a:r>
            <a:r>
              <a:rPr sz="1800" spc="-5" dirty="0">
                <a:latin typeface="Calibri"/>
                <a:cs typeface="Calibri"/>
              </a:rPr>
              <a:t>FN=3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70" y="62864"/>
            <a:ext cx="3698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目标检测中常见指</a:t>
            </a:r>
            <a:r>
              <a:rPr spc="5" dirty="0"/>
              <a:t>标</a:t>
            </a:r>
          </a:p>
        </p:txBody>
      </p:sp>
      <p:sp>
        <p:nvSpPr>
          <p:cNvPr id="3" name="object 3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54904" y="865504"/>
            <a:ext cx="2206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Precision: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(TP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FP)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4904" y="1194434"/>
            <a:ext cx="1937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Recall: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(TP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77100" y="860425"/>
            <a:ext cx="741680" cy="319405"/>
          </a:xfrm>
          <a:custGeom>
            <a:avLst/>
            <a:gdLst/>
            <a:ahLst/>
            <a:cxnLst/>
            <a:rect l="l" t="t" r="r" b="b"/>
            <a:pathLst>
              <a:path w="741679" h="319405">
                <a:moveTo>
                  <a:pt x="735329" y="319405"/>
                </a:moveTo>
                <a:lnTo>
                  <a:pt x="6350" y="319405"/>
                </a:lnTo>
                <a:lnTo>
                  <a:pt x="4381" y="319100"/>
                </a:lnTo>
                <a:lnTo>
                  <a:pt x="2616" y="318198"/>
                </a:lnTo>
                <a:lnTo>
                  <a:pt x="1206" y="316788"/>
                </a:lnTo>
                <a:lnTo>
                  <a:pt x="304" y="315023"/>
                </a:lnTo>
                <a:lnTo>
                  <a:pt x="0" y="313055"/>
                </a:lnTo>
                <a:lnTo>
                  <a:pt x="0" y="6350"/>
                </a:lnTo>
                <a:lnTo>
                  <a:pt x="6350" y="0"/>
                </a:lnTo>
                <a:lnTo>
                  <a:pt x="735329" y="0"/>
                </a:lnTo>
                <a:lnTo>
                  <a:pt x="741679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06705"/>
                </a:lnTo>
                <a:lnTo>
                  <a:pt x="6350" y="306705"/>
                </a:lnTo>
                <a:lnTo>
                  <a:pt x="12700" y="313055"/>
                </a:lnTo>
                <a:lnTo>
                  <a:pt x="741679" y="313055"/>
                </a:lnTo>
                <a:lnTo>
                  <a:pt x="741362" y="315023"/>
                </a:lnTo>
                <a:lnTo>
                  <a:pt x="740460" y="316788"/>
                </a:lnTo>
                <a:lnTo>
                  <a:pt x="739063" y="318198"/>
                </a:lnTo>
                <a:lnTo>
                  <a:pt x="737285" y="319100"/>
                </a:lnTo>
                <a:lnTo>
                  <a:pt x="735329" y="319405"/>
                </a:lnTo>
                <a:close/>
              </a:path>
              <a:path w="741679" h="31940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741679" h="319405">
                <a:moveTo>
                  <a:pt x="728979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728979" y="6350"/>
                </a:lnTo>
                <a:lnTo>
                  <a:pt x="728979" y="12700"/>
                </a:lnTo>
                <a:close/>
              </a:path>
              <a:path w="741679" h="319405">
                <a:moveTo>
                  <a:pt x="728979" y="313055"/>
                </a:moveTo>
                <a:lnTo>
                  <a:pt x="728979" y="6350"/>
                </a:lnTo>
                <a:lnTo>
                  <a:pt x="735329" y="12700"/>
                </a:lnTo>
                <a:lnTo>
                  <a:pt x="741679" y="12700"/>
                </a:lnTo>
                <a:lnTo>
                  <a:pt x="741679" y="306705"/>
                </a:lnTo>
                <a:lnTo>
                  <a:pt x="735329" y="306705"/>
                </a:lnTo>
                <a:lnTo>
                  <a:pt x="728979" y="313055"/>
                </a:lnTo>
                <a:close/>
              </a:path>
              <a:path w="741679" h="319405">
                <a:moveTo>
                  <a:pt x="741679" y="12700"/>
                </a:moveTo>
                <a:lnTo>
                  <a:pt x="735329" y="12700"/>
                </a:lnTo>
                <a:lnTo>
                  <a:pt x="728979" y="6350"/>
                </a:lnTo>
                <a:lnTo>
                  <a:pt x="741679" y="6350"/>
                </a:lnTo>
                <a:lnTo>
                  <a:pt x="741679" y="12700"/>
                </a:lnTo>
                <a:close/>
              </a:path>
              <a:path w="741679" h="319405">
                <a:moveTo>
                  <a:pt x="12700" y="313055"/>
                </a:moveTo>
                <a:lnTo>
                  <a:pt x="6350" y="306705"/>
                </a:lnTo>
                <a:lnTo>
                  <a:pt x="12700" y="306705"/>
                </a:lnTo>
                <a:lnTo>
                  <a:pt x="12700" y="313055"/>
                </a:lnTo>
                <a:close/>
              </a:path>
              <a:path w="741679" h="319405">
                <a:moveTo>
                  <a:pt x="728979" y="313055"/>
                </a:moveTo>
                <a:lnTo>
                  <a:pt x="12700" y="313055"/>
                </a:lnTo>
                <a:lnTo>
                  <a:pt x="12700" y="306705"/>
                </a:lnTo>
                <a:lnTo>
                  <a:pt x="728979" y="306705"/>
                </a:lnTo>
                <a:lnTo>
                  <a:pt x="728979" y="313055"/>
                </a:lnTo>
                <a:close/>
              </a:path>
              <a:path w="741679" h="319405">
                <a:moveTo>
                  <a:pt x="741679" y="313055"/>
                </a:moveTo>
                <a:lnTo>
                  <a:pt x="728979" y="313055"/>
                </a:lnTo>
                <a:lnTo>
                  <a:pt x="735329" y="306705"/>
                </a:lnTo>
                <a:lnTo>
                  <a:pt x="741679" y="306705"/>
                </a:lnTo>
                <a:lnTo>
                  <a:pt x="741679" y="31305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62190" y="889635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imSun"/>
                <a:cs typeface="SimSun"/>
              </a:rPr>
              <a:t>查准</a:t>
            </a:r>
            <a:r>
              <a:rPr sz="1400" spc="5" dirty="0">
                <a:latin typeface="SimSun"/>
                <a:cs typeface="SimSun"/>
              </a:rPr>
              <a:t>率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90080" y="1245235"/>
            <a:ext cx="741680" cy="319405"/>
          </a:xfrm>
          <a:custGeom>
            <a:avLst/>
            <a:gdLst/>
            <a:ahLst/>
            <a:cxnLst/>
            <a:rect l="l" t="t" r="r" b="b"/>
            <a:pathLst>
              <a:path w="741679" h="319405">
                <a:moveTo>
                  <a:pt x="735329" y="319404"/>
                </a:moveTo>
                <a:lnTo>
                  <a:pt x="6350" y="319404"/>
                </a:lnTo>
                <a:lnTo>
                  <a:pt x="4394" y="319100"/>
                </a:lnTo>
                <a:lnTo>
                  <a:pt x="2616" y="318185"/>
                </a:lnTo>
                <a:lnTo>
                  <a:pt x="1219" y="316788"/>
                </a:lnTo>
                <a:lnTo>
                  <a:pt x="304" y="315010"/>
                </a:lnTo>
                <a:lnTo>
                  <a:pt x="0" y="313054"/>
                </a:lnTo>
                <a:lnTo>
                  <a:pt x="0" y="6349"/>
                </a:lnTo>
                <a:lnTo>
                  <a:pt x="6350" y="0"/>
                </a:lnTo>
                <a:lnTo>
                  <a:pt x="735329" y="0"/>
                </a:lnTo>
                <a:lnTo>
                  <a:pt x="741679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306704"/>
                </a:lnTo>
                <a:lnTo>
                  <a:pt x="6350" y="306704"/>
                </a:lnTo>
                <a:lnTo>
                  <a:pt x="12700" y="313054"/>
                </a:lnTo>
                <a:lnTo>
                  <a:pt x="741679" y="313054"/>
                </a:lnTo>
                <a:lnTo>
                  <a:pt x="741375" y="315010"/>
                </a:lnTo>
                <a:lnTo>
                  <a:pt x="740473" y="316788"/>
                </a:lnTo>
                <a:lnTo>
                  <a:pt x="739063" y="318185"/>
                </a:lnTo>
                <a:lnTo>
                  <a:pt x="737298" y="319100"/>
                </a:lnTo>
                <a:lnTo>
                  <a:pt x="735329" y="319404"/>
                </a:lnTo>
                <a:close/>
              </a:path>
              <a:path w="741679" h="319405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741679" h="319405">
                <a:moveTo>
                  <a:pt x="728979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728979" y="6349"/>
                </a:lnTo>
                <a:lnTo>
                  <a:pt x="728979" y="12699"/>
                </a:lnTo>
                <a:close/>
              </a:path>
              <a:path w="741679" h="319405">
                <a:moveTo>
                  <a:pt x="728979" y="313054"/>
                </a:moveTo>
                <a:lnTo>
                  <a:pt x="728979" y="6349"/>
                </a:lnTo>
                <a:lnTo>
                  <a:pt x="735329" y="12699"/>
                </a:lnTo>
                <a:lnTo>
                  <a:pt x="741679" y="12699"/>
                </a:lnTo>
                <a:lnTo>
                  <a:pt x="741679" y="306704"/>
                </a:lnTo>
                <a:lnTo>
                  <a:pt x="735329" y="306704"/>
                </a:lnTo>
                <a:lnTo>
                  <a:pt x="728979" y="313054"/>
                </a:lnTo>
                <a:close/>
              </a:path>
              <a:path w="741679" h="319405">
                <a:moveTo>
                  <a:pt x="741679" y="12699"/>
                </a:moveTo>
                <a:lnTo>
                  <a:pt x="735329" y="12699"/>
                </a:lnTo>
                <a:lnTo>
                  <a:pt x="728979" y="6349"/>
                </a:lnTo>
                <a:lnTo>
                  <a:pt x="741679" y="6349"/>
                </a:lnTo>
                <a:lnTo>
                  <a:pt x="741679" y="12699"/>
                </a:lnTo>
                <a:close/>
              </a:path>
              <a:path w="741679" h="319405">
                <a:moveTo>
                  <a:pt x="12700" y="313054"/>
                </a:moveTo>
                <a:lnTo>
                  <a:pt x="6350" y="306704"/>
                </a:lnTo>
                <a:lnTo>
                  <a:pt x="12700" y="306704"/>
                </a:lnTo>
                <a:lnTo>
                  <a:pt x="12700" y="313054"/>
                </a:lnTo>
                <a:close/>
              </a:path>
              <a:path w="741679" h="319405">
                <a:moveTo>
                  <a:pt x="728979" y="313054"/>
                </a:moveTo>
                <a:lnTo>
                  <a:pt x="12700" y="313054"/>
                </a:lnTo>
                <a:lnTo>
                  <a:pt x="12700" y="306704"/>
                </a:lnTo>
                <a:lnTo>
                  <a:pt x="728979" y="306704"/>
                </a:lnTo>
                <a:lnTo>
                  <a:pt x="728979" y="313054"/>
                </a:lnTo>
                <a:close/>
              </a:path>
              <a:path w="741679" h="319405">
                <a:moveTo>
                  <a:pt x="741679" y="313054"/>
                </a:moveTo>
                <a:lnTo>
                  <a:pt x="728979" y="313054"/>
                </a:lnTo>
                <a:lnTo>
                  <a:pt x="735329" y="306704"/>
                </a:lnTo>
                <a:lnTo>
                  <a:pt x="741679" y="306704"/>
                </a:lnTo>
                <a:lnTo>
                  <a:pt x="741679" y="31305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75169" y="1274444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imSun"/>
                <a:cs typeface="SimSun"/>
              </a:rPr>
              <a:t>查全</a:t>
            </a:r>
            <a:r>
              <a:rPr sz="1400" spc="5" dirty="0">
                <a:latin typeface="SimSun"/>
                <a:cs typeface="SimSun"/>
              </a:rPr>
              <a:t>率</a:t>
            </a:r>
            <a:endParaRPr sz="1400">
              <a:latin typeface="SimSun"/>
              <a:cs typeface="SimSu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869815" y="2267585"/>
          <a:ext cx="2741295" cy="2558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Rank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Precision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Recall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0.14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0.28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0.42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0.57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0.80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0.57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0.66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0.57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658620" y="1207134"/>
            <a:ext cx="1135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num_ob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580" y="4279582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46379" y="1756410"/>
          <a:ext cx="3931920" cy="291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GT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Confidence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OB(IOU=0.5)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0.98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400" spc="-2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0.89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0.88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0.78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0.66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-1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0.61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1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0.52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68630" y="4279582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8655" y="4279582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8680" y="4279582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8705" y="4279582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68730" y="4279582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68779" y="4279582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68804" y="4279582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68829" y="4279582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68854" y="4279582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68879" y="4279582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68904" y="4279582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68954" y="4279582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68979" y="4279582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69004" y="4279582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69029" y="4279582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69054" y="4279582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69104" y="4279582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69129" y="4279582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69154" y="4279582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954904" y="1854200"/>
            <a:ext cx="1875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TP=4</a:t>
            </a:r>
            <a:r>
              <a:rPr sz="1800" spc="-5" dirty="0">
                <a:latin typeface="SimSun"/>
                <a:cs typeface="SimSun"/>
              </a:rPr>
              <a:t>；</a:t>
            </a:r>
            <a:r>
              <a:rPr sz="1800" spc="-5" dirty="0">
                <a:latin typeface="Calibri"/>
                <a:cs typeface="Calibri"/>
              </a:rPr>
              <a:t>FP=2</a:t>
            </a:r>
            <a:r>
              <a:rPr sz="1800" spc="-5" dirty="0">
                <a:latin typeface="SimSun"/>
                <a:cs typeface="SimSun"/>
              </a:rPr>
              <a:t>；</a:t>
            </a:r>
            <a:r>
              <a:rPr sz="1800" spc="-5" dirty="0">
                <a:latin typeface="Calibri"/>
                <a:cs typeface="Calibri"/>
              </a:rPr>
              <a:t>FN=3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70" y="62864"/>
            <a:ext cx="3698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目标检测中常见指</a:t>
            </a:r>
            <a:r>
              <a:rPr spc="5" dirty="0"/>
              <a:t>标</a:t>
            </a:r>
          </a:p>
        </p:txBody>
      </p:sp>
      <p:sp>
        <p:nvSpPr>
          <p:cNvPr id="3" name="object 3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54904" y="865504"/>
            <a:ext cx="2206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Precision: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(TP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FP)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4904" y="1194434"/>
            <a:ext cx="1937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Recall: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(TP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77100" y="860425"/>
            <a:ext cx="741680" cy="319405"/>
          </a:xfrm>
          <a:custGeom>
            <a:avLst/>
            <a:gdLst/>
            <a:ahLst/>
            <a:cxnLst/>
            <a:rect l="l" t="t" r="r" b="b"/>
            <a:pathLst>
              <a:path w="741679" h="319405">
                <a:moveTo>
                  <a:pt x="735329" y="319405"/>
                </a:moveTo>
                <a:lnTo>
                  <a:pt x="6350" y="319405"/>
                </a:lnTo>
                <a:lnTo>
                  <a:pt x="4381" y="319100"/>
                </a:lnTo>
                <a:lnTo>
                  <a:pt x="2616" y="318198"/>
                </a:lnTo>
                <a:lnTo>
                  <a:pt x="1206" y="316788"/>
                </a:lnTo>
                <a:lnTo>
                  <a:pt x="304" y="315023"/>
                </a:lnTo>
                <a:lnTo>
                  <a:pt x="0" y="313055"/>
                </a:lnTo>
                <a:lnTo>
                  <a:pt x="0" y="6350"/>
                </a:lnTo>
                <a:lnTo>
                  <a:pt x="6350" y="0"/>
                </a:lnTo>
                <a:lnTo>
                  <a:pt x="735329" y="0"/>
                </a:lnTo>
                <a:lnTo>
                  <a:pt x="741679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06705"/>
                </a:lnTo>
                <a:lnTo>
                  <a:pt x="6350" y="306705"/>
                </a:lnTo>
                <a:lnTo>
                  <a:pt x="12700" y="313055"/>
                </a:lnTo>
                <a:lnTo>
                  <a:pt x="741679" y="313055"/>
                </a:lnTo>
                <a:lnTo>
                  <a:pt x="741362" y="315023"/>
                </a:lnTo>
                <a:lnTo>
                  <a:pt x="740460" y="316788"/>
                </a:lnTo>
                <a:lnTo>
                  <a:pt x="739063" y="318198"/>
                </a:lnTo>
                <a:lnTo>
                  <a:pt x="737285" y="319100"/>
                </a:lnTo>
                <a:lnTo>
                  <a:pt x="735329" y="319405"/>
                </a:lnTo>
                <a:close/>
              </a:path>
              <a:path w="741679" h="31940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741679" h="319405">
                <a:moveTo>
                  <a:pt x="728979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728979" y="6350"/>
                </a:lnTo>
                <a:lnTo>
                  <a:pt x="728979" y="12700"/>
                </a:lnTo>
                <a:close/>
              </a:path>
              <a:path w="741679" h="319405">
                <a:moveTo>
                  <a:pt x="728979" y="313055"/>
                </a:moveTo>
                <a:lnTo>
                  <a:pt x="728979" y="6350"/>
                </a:lnTo>
                <a:lnTo>
                  <a:pt x="735329" y="12700"/>
                </a:lnTo>
                <a:lnTo>
                  <a:pt x="741679" y="12700"/>
                </a:lnTo>
                <a:lnTo>
                  <a:pt x="741679" y="306705"/>
                </a:lnTo>
                <a:lnTo>
                  <a:pt x="735329" y="306705"/>
                </a:lnTo>
                <a:lnTo>
                  <a:pt x="728979" y="313055"/>
                </a:lnTo>
                <a:close/>
              </a:path>
              <a:path w="741679" h="319405">
                <a:moveTo>
                  <a:pt x="741679" y="12700"/>
                </a:moveTo>
                <a:lnTo>
                  <a:pt x="735329" y="12700"/>
                </a:lnTo>
                <a:lnTo>
                  <a:pt x="728979" y="6350"/>
                </a:lnTo>
                <a:lnTo>
                  <a:pt x="741679" y="6350"/>
                </a:lnTo>
                <a:lnTo>
                  <a:pt x="741679" y="12700"/>
                </a:lnTo>
                <a:close/>
              </a:path>
              <a:path w="741679" h="319405">
                <a:moveTo>
                  <a:pt x="12700" y="313055"/>
                </a:moveTo>
                <a:lnTo>
                  <a:pt x="6350" y="306705"/>
                </a:lnTo>
                <a:lnTo>
                  <a:pt x="12700" y="306705"/>
                </a:lnTo>
                <a:lnTo>
                  <a:pt x="12700" y="313055"/>
                </a:lnTo>
                <a:close/>
              </a:path>
              <a:path w="741679" h="319405">
                <a:moveTo>
                  <a:pt x="728979" y="313055"/>
                </a:moveTo>
                <a:lnTo>
                  <a:pt x="12700" y="313055"/>
                </a:lnTo>
                <a:lnTo>
                  <a:pt x="12700" y="306705"/>
                </a:lnTo>
                <a:lnTo>
                  <a:pt x="728979" y="306705"/>
                </a:lnTo>
                <a:lnTo>
                  <a:pt x="728979" y="313055"/>
                </a:lnTo>
                <a:close/>
              </a:path>
              <a:path w="741679" h="319405">
                <a:moveTo>
                  <a:pt x="741679" y="313055"/>
                </a:moveTo>
                <a:lnTo>
                  <a:pt x="728979" y="313055"/>
                </a:lnTo>
                <a:lnTo>
                  <a:pt x="735329" y="306705"/>
                </a:lnTo>
                <a:lnTo>
                  <a:pt x="741679" y="306705"/>
                </a:lnTo>
                <a:lnTo>
                  <a:pt x="741679" y="31305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62190" y="889635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imSun"/>
                <a:cs typeface="SimSun"/>
              </a:rPr>
              <a:t>查准</a:t>
            </a:r>
            <a:r>
              <a:rPr sz="1400" spc="5" dirty="0">
                <a:latin typeface="SimSun"/>
                <a:cs typeface="SimSun"/>
              </a:rPr>
              <a:t>率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90080" y="1245235"/>
            <a:ext cx="741680" cy="319405"/>
          </a:xfrm>
          <a:custGeom>
            <a:avLst/>
            <a:gdLst/>
            <a:ahLst/>
            <a:cxnLst/>
            <a:rect l="l" t="t" r="r" b="b"/>
            <a:pathLst>
              <a:path w="741679" h="319405">
                <a:moveTo>
                  <a:pt x="735329" y="319404"/>
                </a:moveTo>
                <a:lnTo>
                  <a:pt x="6350" y="319404"/>
                </a:lnTo>
                <a:lnTo>
                  <a:pt x="4394" y="319100"/>
                </a:lnTo>
                <a:lnTo>
                  <a:pt x="2616" y="318185"/>
                </a:lnTo>
                <a:lnTo>
                  <a:pt x="1219" y="316788"/>
                </a:lnTo>
                <a:lnTo>
                  <a:pt x="304" y="315010"/>
                </a:lnTo>
                <a:lnTo>
                  <a:pt x="0" y="313054"/>
                </a:lnTo>
                <a:lnTo>
                  <a:pt x="0" y="6349"/>
                </a:lnTo>
                <a:lnTo>
                  <a:pt x="6350" y="0"/>
                </a:lnTo>
                <a:lnTo>
                  <a:pt x="735329" y="0"/>
                </a:lnTo>
                <a:lnTo>
                  <a:pt x="741679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306704"/>
                </a:lnTo>
                <a:lnTo>
                  <a:pt x="6350" y="306704"/>
                </a:lnTo>
                <a:lnTo>
                  <a:pt x="12700" y="313054"/>
                </a:lnTo>
                <a:lnTo>
                  <a:pt x="741679" y="313054"/>
                </a:lnTo>
                <a:lnTo>
                  <a:pt x="741375" y="315010"/>
                </a:lnTo>
                <a:lnTo>
                  <a:pt x="740473" y="316788"/>
                </a:lnTo>
                <a:lnTo>
                  <a:pt x="739063" y="318185"/>
                </a:lnTo>
                <a:lnTo>
                  <a:pt x="737298" y="319100"/>
                </a:lnTo>
                <a:lnTo>
                  <a:pt x="735329" y="319404"/>
                </a:lnTo>
                <a:close/>
              </a:path>
              <a:path w="741679" h="319405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741679" h="319405">
                <a:moveTo>
                  <a:pt x="728979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728979" y="6349"/>
                </a:lnTo>
                <a:lnTo>
                  <a:pt x="728979" y="12699"/>
                </a:lnTo>
                <a:close/>
              </a:path>
              <a:path w="741679" h="319405">
                <a:moveTo>
                  <a:pt x="728979" y="313054"/>
                </a:moveTo>
                <a:lnTo>
                  <a:pt x="728979" y="6349"/>
                </a:lnTo>
                <a:lnTo>
                  <a:pt x="735329" y="12699"/>
                </a:lnTo>
                <a:lnTo>
                  <a:pt x="741679" y="12699"/>
                </a:lnTo>
                <a:lnTo>
                  <a:pt x="741679" y="306704"/>
                </a:lnTo>
                <a:lnTo>
                  <a:pt x="735329" y="306704"/>
                </a:lnTo>
                <a:lnTo>
                  <a:pt x="728979" y="313054"/>
                </a:lnTo>
                <a:close/>
              </a:path>
              <a:path w="741679" h="319405">
                <a:moveTo>
                  <a:pt x="741679" y="12699"/>
                </a:moveTo>
                <a:lnTo>
                  <a:pt x="735329" y="12699"/>
                </a:lnTo>
                <a:lnTo>
                  <a:pt x="728979" y="6349"/>
                </a:lnTo>
                <a:lnTo>
                  <a:pt x="741679" y="6349"/>
                </a:lnTo>
                <a:lnTo>
                  <a:pt x="741679" y="12699"/>
                </a:lnTo>
                <a:close/>
              </a:path>
              <a:path w="741679" h="319405">
                <a:moveTo>
                  <a:pt x="12700" y="313054"/>
                </a:moveTo>
                <a:lnTo>
                  <a:pt x="6350" y="306704"/>
                </a:lnTo>
                <a:lnTo>
                  <a:pt x="12700" y="306704"/>
                </a:lnTo>
                <a:lnTo>
                  <a:pt x="12700" y="313054"/>
                </a:lnTo>
                <a:close/>
              </a:path>
              <a:path w="741679" h="319405">
                <a:moveTo>
                  <a:pt x="728979" y="313054"/>
                </a:moveTo>
                <a:lnTo>
                  <a:pt x="12700" y="313054"/>
                </a:lnTo>
                <a:lnTo>
                  <a:pt x="12700" y="306704"/>
                </a:lnTo>
                <a:lnTo>
                  <a:pt x="728979" y="306704"/>
                </a:lnTo>
                <a:lnTo>
                  <a:pt x="728979" y="313054"/>
                </a:lnTo>
                <a:close/>
              </a:path>
              <a:path w="741679" h="319405">
                <a:moveTo>
                  <a:pt x="741679" y="313054"/>
                </a:moveTo>
                <a:lnTo>
                  <a:pt x="728979" y="313054"/>
                </a:lnTo>
                <a:lnTo>
                  <a:pt x="735329" y="306704"/>
                </a:lnTo>
                <a:lnTo>
                  <a:pt x="741679" y="306704"/>
                </a:lnTo>
                <a:lnTo>
                  <a:pt x="741679" y="31305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75169" y="1274444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imSun"/>
                <a:cs typeface="SimSun"/>
              </a:rPr>
              <a:t>查全</a:t>
            </a:r>
            <a:r>
              <a:rPr sz="1400" spc="5" dirty="0">
                <a:latin typeface="SimSun"/>
                <a:cs typeface="SimSun"/>
              </a:rPr>
              <a:t>率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8620" y="1207134"/>
            <a:ext cx="1135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num_ob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580" y="4638357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46379" y="1756410"/>
          <a:ext cx="3931920" cy="291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GT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Confidence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OB(IOU=0.5)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0.98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400" spc="-2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0.89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0.88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0.78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0.66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-1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0.61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1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0.52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68630" y="4638357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8655" y="4638357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680" y="4638357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68705" y="4638357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68730" y="4638357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68779" y="4638357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68804" y="4638357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68829" y="4638357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68854" y="4638357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68879" y="4638357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68904" y="4638357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68954" y="4638357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68979" y="4638357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69004" y="4638357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69029" y="4638357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69054" y="4638357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9104" y="4638357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69129" y="4638357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69154" y="4638357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575"/>
                </a:moveTo>
                <a:lnTo>
                  <a:pt x="0" y="28575"/>
                </a:lnTo>
                <a:lnTo>
                  <a:pt x="0" y="0"/>
                </a:lnTo>
                <a:lnTo>
                  <a:pt x="114300" y="0"/>
                </a:lnTo>
                <a:lnTo>
                  <a:pt x="114300" y="28575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954904" y="1638934"/>
            <a:ext cx="1875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TP=5</a:t>
            </a:r>
            <a:r>
              <a:rPr sz="1800" spc="-5" dirty="0">
                <a:latin typeface="SimSun"/>
                <a:cs typeface="SimSun"/>
              </a:rPr>
              <a:t>；</a:t>
            </a:r>
            <a:r>
              <a:rPr sz="1800" spc="-5" dirty="0">
                <a:latin typeface="Calibri"/>
                <a:cs typeface="Calibri"/>
              </a:rPr>
              <a:t>FP=2</a:t>
            </a:r>
            <a:r>
              <a:rPr sz="1800" spc="-5" dirty="0">
                <a:latin typeface="SimSun"/>
                <a:cs typeface="SimSun"/>
              </a:rPr>
              <a:t>；</a:t>
            </a:r>
            <a:r>
              <a:rPr sz="1800" spc="-5" dirty="0">
                <a:latin typeface="Calibri"/>
                <a:cs typeface="Calibri"/>
              </a:rPr>
              <a:t>FN=2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4869815" y="1980564"/>
          <a:ext cx="2741295" cy="292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Rank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Precision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Recall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0.14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0.28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0.42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0.57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0.80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0.57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0.66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0.57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0.71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solidFill>
                            <a:srgbClr val="92D050"/>
                          </a:solidFill>
                          <a:latin typeface="Calibri"/>
                          <a:cs typeface="Calibri"/>
                        </a:rPr>
                        <a:t>0.71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8520" y="888491"/>
            <a:ext cx="4744212" cy="368957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5873750" cy="699770"/>
          </a:xfrm>
          <a:custGeom>
            <a:avLst/>
            <a:gdLst/>
            <a:ahLst/>
            <a:cxnLst/>
            <a:rect l="l" t="t" r="r" b="b"/>
            <a:pathLst>
              <a:path w="5873750" h="699770">
                <a:moveTo>
                  <a:pt x="5646343" y="699770"/>
                </a:moveTo>
                <a:lnTo>
                  <a:pt x="0" y="699770"/>
                </a:lnTo>
                <a:lnTo>
                  <a:pt x="0" y="0"/>
                </a:lnTo>
                <a:lnTo>
                  <a:pt x="5873750" y="0"/>
                </a:lnTo>
                <a:lnTo>
                  <a:pt x="5646343" y="69977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1470" y="62864"/>
            <a:ext cx="3698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目标检测中常见指</a:t>
            </a:r>
            <a:r>
              <a:rPr spc="5" dirty="0"/>
              <a:t>标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70325" y="1391919"/>
            <a:ext cx="5100320" cy="3642360"/>
            <a:chOff x="3870325" y="1391919"/>
            <a:chExt cx="5100320" cy="3642360"/>
          </a:xfrm>
        </p:grpSpPr>
        <p:sp>
          <p:nvSpPr>
            <p:cNvPr id="6" name="object 6"/>
            <p:cNvSpPr/>
            <p:nvPr/>
          </p:nvSpPr>
          <p:spPr>
            <a:xfrm>
              <a:off x="6853427" y="3270503"/>
              <a:ext cx="2117090" cy="1763395"/>
            </a:xfrm>
            <a:custGeom>
              <a:avLst/>
              <a:gdLst/>
              <a:ahLst/>
              <a:cxnLst/>
              <a:rect l="l" t="t" r="r" b="b"/>
              <a:pathLst>
                <a:path w="2117090" h="1763395">
                  <a:moveTo>
                    <a:pt x="0" y="1763268"/>
                  </a:moveTo>
                  <a:lnTo>
                    <a:pt x="519683" y="0"/>
                  </a:lnTo>
                  <a:lnTo>
                    <a:pt x="2116836" y="906780"/>
                  </a:lnTo>
                  <a:lnTo>
                    <a:pt x="0" y="1763268"/>
                  </a:lnTo>
                  <a:close/>
                </a:path>
              </a:pathLst>
            </a:custGeom>
            <a:solidFill>
              <a:srgbClr val="00AFEF">
                <a:alpha val="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70325" y="1391919"/>
              <a:ext cx="3006725" cy="2835910"/>
            </a:xfrm>
            <a:custGeom>
              <a:avLst/>
              <a:gdLst/>
              <a:ahLst/>
              <a:cxnLst/>
              <a:rect l="l" t="t" r="r" b="b"/>
              <a:pathLst>
                <a:path w="3006725" h="2835910">
                  <a:moveTo>
                    <a:pt x="2357755" y="2857"/>
                  </a:moveTo>
                  <a:lnTo>
                    <a:pt x="0" y="2857"/>
                  </a:lnTo>
                  <a:lnTo>
                    <a:pt x="0" y="12382"/>
                  </a:lnTo>
                  <a:lnTo>
                    <a:pt x="2357755" y="12382"/>
                  </a:lnTo>
                  <a:lnTo>
                    <a:pt x="2357755" y="2857"/>
                  </a:lnTo>
                  <a:close/>
                </a:path>
                <a:path w="3006725" h="2835910">
                  <a:moveTo>
                    <a:pt x="2380437" y="0"/>
                  </a:moveTo>
                  <a:lnTo>
                    <a:pt x="2370912" y="0"/>
                  </a:lnTo>
                  <a:lnTo>
                    <a:pt x="2370912" y="963930"/>
                  </a:lnTo>
                  <a:lnTo>
                    <a:pt x="2380437" y="963930"/>
                  </a:lnTo>
                  <a:lnTo>
                    <a:pt x="2380437" y="0"/>
                  </a:lnTo>
                  <a:close/>
                </a:path>
                <a:path w="3006725" h="2835910">
                  <a:moveTo>
                    <a:pt x="3006610" y="824407"/>
                  </a:moveTo>
                  <a:lnTo>
                    <a:pt x="3004299" y="815162"/>
                  </a:lnTo>
                  <a:lnTo>
                    <a:pt x="2388984" y="968832"/>
                  </a:lnTo>
                  <a:lnTo>
                    <a:pt x="2391295" y="978077"/>
                  </a:lnTo>
                  <a:lnTo>
                    <a:pt x="2963227" y="835253"/>
                  </a:lnTo>
                  <a:lnTo>
                    <a:pt x="2963227" y="2835910"/>
                  </a:lnTo>
                  <a:lnTo>
                    <a:pt x="2972752" y="2835910"/>
                  </a:lnTo>
                  <a:lnTo>
                    <a:pt x="2972752" y="832866"/>
                  </a:lnTo>
                  <a:lnTo>
                    <a:pt x="3006610" y="824407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71595" y="1399539"/>
              <a:ext cx="2959100" cy="2814320"/>
            </a:xfrm>
            <a:custGeom>
              <a:avLst/>
              <a:gdLst/>
              <a:ahLst/>
              <a:cxnLst/>
              <a:rect l="l" t="t" r="r" b="b"/>
              <a:pathLst>
                <a:path w="2959100" h="2814320">
                  <a:moveTo>
                    <a:pt x="2959100" y="2814320"/>
                  </a:moveTo>
                  <a:lnTo>
                    <a:pt x="0" y="2814320"/>
                  </a:lnTo>
                  <a:lnTo>
                    <a:pt x="7619" y="0"/>
                  </a:lnTo>
                  <a:lnTo>
                    <a:pt x="2381250" y="0"/>
                  </a:lnTo>
                  <a:lnTo>
                    <a:pt x="2381250" y="829310"/>
                  </a:lnTo>
                  <a:lnTo>
                    <a:pt x="2959100" y="821690"/>
                  </a:lnTo>
                  <a:lnTo>
                    <a:pt x="2959100" y="2814320"/>
                  </a:lnTo>
                  <a:close/>
                </a:path>
              </a:pathLst>
            </a:custGeom>
            <a:solidFill>
              <a:srgbClr val="4F81BC">
                <a:alpha val="30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98120" y="1263649"/>
            <a:ext cx="2753995" cy="2938780"/>
          </a:xfrm>
          <a:custGeom>
            <a:avLst/>
            <a:gdLst/>
            <a:ahLst/>
            <a:cxnLst/>
            <a:rect l="l" t="t" r="r" b="b"/>
            <a:pathLst>
              <a:path w="2753995" h="2938779">
                <a:moveTo>
                  <a:pt x="2753995" y="6350"/>
                </a:moveTo>
                <a:lnTo>
                  <a:pt x="2747645" y="6350"/>
                </a:lnTo>
                <a:lnTo>
                  <a:pt x="2747645" y="0"/>
                </a:lnTo>
                <a:lnTo>
                  <a:pt x="2741295" y="0"/>
                </a:lnTo>
                <a:lnTo>
                  <a:pt x="2741295" y="2926080"/>
                </a:lnTo>
                <a:lnTo>
                  <a:pt x="1840230" y="2926080"/>
                </a:lnTo>
                <a:lnTo>
                  <a:pt x="1840230" y="2573020"/>
                </a:lnTo>
                <a:lnTo>
                  <a:pt x="2741295" y="2573020"/>
                </a:lnTo>
                <a:lnTo>
                  <a:pt x="2741295" y="2560320"/>
                </a:lnTo>
                <a:lnTo>
                  <a:pt x="1840230" y="2560320"/>
                </a:lnTo>
                <a:lnTo>
                  <a:pt x="1840230" y="2207260"/>
                </a:lnTo>
                <a:lnTo>
                  <a:pt x="2741295" y="2207260"/>
                </a:lnTo>
                <a:lnTo>
                  <a:pt x="2741295" y="2194560"/>
                </a:lnTo>
                <a:lnTo>
                  <a:pt x="1840230" y="2194560"/>
                </a:lnTo>
                <a:lnTo>
                  <a:pt x="1840230" y="1841500"/>
                </a:lnTo>
                <a:lnTo>
                  <a:pt x="2741295" y="1841500"/>
                </a:lnTo>
                <a:lnTo>
                  <a:pt x="2741295" y="1828800"/>
                </a:lnTo>
                <a:lnTo>
                  <a:pt x="1840230" y="1828800"/>
                </a:lnTo>
                <a:lnTo>
                  <a:pt x="1840230" y="1475740"/>
                </a:lnTo>
                <a:lnTo>
                  <a:pt x="2741295" y="1475740"/>
                </a:lnTo>
                <a:lnTo>
                  <a:pt x="2741295" y="1463040"/>
                </a:lnTo>
                <a:lnTo>
                  <a:pt x="1840230" y="1463040"/>
                </a:lnTo>
                <a:lnTo>
                  <a:pt x="1840230" y="1109980"/>
                </a:lnTo>
                <a:lnTo>
                  <a:pt x="2741295" y="1109980"/>
                </a:lnTo>
                <a:lnTo>
                  <a:pt x="2741295" y="1097280"/>
                </a:lnTo>
                <a:lnTo>
                  <a:pt x="1840230" y="1097280"/>
                </a:lnTo>
                <a:lnTo>
                  <a:pt x="1840230" y="744220"/>
                </a:lnTo>
                <a:lnTo>
                  <a:pt x="2741295" y="744220"/>
                </a:lnTo>
                <a:lnTo>
                  <a:pt x="2741295" y="731520"/>
                </a:lnTo>
                <a:lnTo>
                  <a:pt x="1840230" y="731520"/>
                </a:lnTo>
                <a:lnTo>
                  <a:pt x="1840230" y="378460"/>
                </a:lnTo>
                <a:lnTo>
                  <a:pt x="2741295" y="378460"/>
                </a:lnTo>
                <a:lnTo>
                  <a:pt x="2741295" y="365760"/>
                </a:lnTo>
                <a:lnTo>
                  <a:pt x="1840230" y="365760"/>
                </a:lnTo>
                <a:lnTo>
                  <a:pt x="1840230" y="12700"/>
                </a:lnTo>
                <a:lnTo>
                  <a:pt x="2741295" y="12700"/>
                </a:lnTo>
                <a:lnTo>
                  <a:pt x="2741295" y="0"/>
                </a:lnTo>
                <a:lnTo>
                  <a:pt x="1827530" y="0"/>
                </a:lnTo>
                <a:lnTo>
                  <a:pt x="1827530" y="12700"/>
                </a:lnTo>
                <a:lnTo>
                  <a:pt x="1827530" y="365760"/>
                </a:lnTo>
                <a:lnTo>
                  <a:pt x="1827530" y="2926080"/>
                </a:lnTo>
                <a:lnTo>
                  <a:pt x="926465" y="2926080"/>
                </a:lnTo>
                <a:lnTo>
                  <a:pt x="926465" y="2573020"/>
                </a:lnTo>
                <a:lnTo>
                  <a:pt x="1827530" y="2573020"/>
                </a:lnTo>
                <a:lnTo>
                  <a:pt x="1827530" y="2560320"/>
                </a:lnTo>
                <a:lnTo>
                  <a:pt x="926465" y="2560320"/>
                </a:lnTo>
                <a:lnTo>
                  <a:pt x="926465" y="2207260"/>
                </a:lnTo>
                <a:lnTo>
                  <a:pt x="1827530" y="2207260"/>
                </a:lnTo>
                <a:lnTo>
                  <a:pt x="1827530" y="2194560"/>
                </a:lnTo>
                <a:lnTo>
                  <a:pt x="926465" y="2194560"/>
                </a:lnTo>
                <a:lnTo>
                  <a:pt x="926465" y="1841500"/>
                </a:lnTo>
                <a:lnTo>
                  <a:pt x="1827530" y="1841500"/>
                </a:lnTo>
                <a:lnTo>
                  <a:pt x="1827530" y="1828800"/>
                </a:lnTo>
                <a:lnTo>
                  <a:pt x="926465" y="1828800"/>
                </a:lnTo>
                <a:lnTo>
                  <a:pt x="926465" y="1475740"/>
                </a:lnTo>
                <a:lnTo>
                  <a:pt x="1827530" y="1475740"/>
                </a:lnTo>
                <a:lnTo>
                  <a:pt x="1827530" y="1463040"/>
                </a:lnTo>
                <a:lnTo>
                  <a:pt x="926465" y="1463040"/>
                </a:lnTo>
                <a:lnTo>
                  <a:pt x="926465" y="1109980"/>
                </a:lnTo>
                <a:lnTo>
                  <a:pt x="1827530" y="1109980"/>
                </a:lnTo>
                <a:lnTo>
                  <a:pt x="1827530" y="1097280"/>
                </a:lnTo>
                <a:lnTo>
                  <a:pt x="926465" y="1097280"/>
                </a:lnTo>
                <a:lnTo>
                  <a:pt x="926465" y="744220"/>
                </a:lnTo>
                <a:lnTo>
                  <a:pt x="1827530" y="744220"/>
                </a:lnTo>
                <a:lnTo>
                  <a:pt x="1827530" y="731520"/>
                </a:lnTo>
                <a:lnTo>
                  <a:pt x="926465" y="731520"/>
                </a:lnTo>
                <a:lnTo>
                  <a:pt x="926465" y="378460"/>
                </a:lnTo>
                <a:lnTo>
                  <a:pt x="1827530" y="378460"/>
                </a:lnTo>
                <a:lnTo>
                  <a:pt x="1827530" y="365760"/>
                </a:lnTo>
                <a:lnTo>
                  <a:pt x="926465" y="365760"/>
                </a:lnTo>
                <a:lnTo>
                  <a:pt x="926465" y="12700"/>
                </a:lnTo>
                <a:lnTo>
                  <a:pt x="1827530" y="12700"/>
                </a:lnTo>
                <a:lnTo>
                  <a:pt x="1827530" y="0"/>
                </a:lnTo>
                <a:lnTo>
                  <a:pt x="913765" y="0"/>
                </a:lnTo>
                <a:lnTo>
                  <a:pt x="913765" y="12700"/>
                </a:lnTo>
                <a:lnTo>
                  <a:pt x="913765" y="365760"/>
                </a:lnTo>
                <a:lnTo>
                  <a:pt x="913765" y="2926080"/>
                </a:lnTo>
                <a:lnTo>
                  <a:pt x="12700" y="2926080"/>
                </a:lnTo>
                <a:lnTo>
                  <a:pt x="12700" y="2573020"/>
                </a:lnTo>
                <a:lnTo>
                  <a:pt x="913765" y="2573020"/>
                </a:lnTo>
                <a:lnTo>
                  <a:pt x="913765" y="2560320"/>
                </a:lnTo>
                <a:lnTo>
                  <a:pt x="12700" y="2560320"/>
                </a:lnTo>
                <a:lnTo>
                  <a:pt x="12700" y="2207260"/>
                </a:lnTo>
                <a:lnTo>
                  <a:pt x="913765" y="2207260"/>
                </a:lnTo>
                <a:lnTo>
                  <a:pt x="913765" y="2194560"/>
                </a:lnTo>
                <a:lnTo>
                  <a:pt x="12700" y="2194560"/>
                </a:lnTo>
                <a:lnTo>
                  <a:pt x="12700" y="1841500"/>
                </a:lnTo>
                <a:lnTo>
                  <a:pt x="913765" y="1841500"/>
                </a:lnTo>
                <a:lnTo>
                  <a:pt x="913765" y="1828800"/>
                </a:lnTo>
                <a:lnTo>
                  <a:pt x="12700" y="1828800"/>
                </a:lnTo>
                <a:lnTo>
                  <a:pt x="12700" y="1475740"/>
                </a:lnTo>
                <a:lnTo>
                  <a:pt x="913765" y="1475740"/>
                </a:lnTo>
                <a:lnTo>
                  <a:pt x="913765" y="1463040"/>
                </a:lnTo>
                <a:lnTo>
                  <a:pt x="12700" y="1463040"/>
                </a:lnTo>
                <a:lnTo>
                  <a:pt x="12700" y="1109980"/>
                </a:lnTo>
                <a:lnTo>
                  <a:pt x="913765" y="1109980"/>
                </a:lnTo>
                <a:lnTo>
                  <a:pt x="913765" y="1097280"/>
                </a:lnTo>
                <a:lnTo>
                  <a:pt x="12700" y="1097280"/>
                </a:lnTo>
                <a:lnTo>
                  <a:pt x="12700" y="744220"/>
                </a:lnTo>
                <a:lnTo>
                  <a:pt x="913765" y="744220"/>
                </a:lnTo>
                <a:lnTo>
                  <a:pt x="913765" y="731520"/>
                </a:lnTo>
                <a:lnTo>
                  <a:pt x="12700" y="731520"/>
                </a:lnTo>
                <a:lnTo>
                  <a:pt x="12700" y="378460"/>
                </a:lnTo>
                <a:lnTo>
                  <a:pt x="913765" y="378460"/>
                </a:lnTo>
                <a:lnTo>
                  <a:pt x="913765" y="365760"/>
                </a:lnTo>
                <a:lnTo>
                  <a:pt x="12700" y="365760"/>
                </a:lnTo>
                <a:lnTo>
                  <a:pt x="12700" y="12700"/>
                </a:lnTo>
                <a:lnTo>
                  <a:pt x="913765" y="12700"/>
                </a:lnTo>
                <a:lnTo>
                  <a:pt x="913765" y="0"/>
                </a:lnTo>
                <a:lnTo>
                  <a:pt x="6350" y="0"/>
                </a:lnTo>
                <a:lnTo>
                  <a:pt x="6350" y="6350"/>
                </a:lnTo>
                <a:lnTo>
                  <a:pt x="0" y="6350"/>
                </a:lnTo>
                <a:lnTo>
                  <a:pt x="0" y="2932430"/>
                </a:lnTo>
                <a:lnTo>
                  <a:pt x="6350" y="2932430"/>
                </a:lnTo>
                <a:lnTo>
                  <a:pt x="6350" y="2938780"/>
                </a:lnTo>
                <a:lnTo>
                  <a:pt x="2747645" y="2938780"/>
                </a:lnTo>
                <a:lnTo>
                  <a:pt x="2747645" y="2932430"/>
                </a:lnTo>
                <a:lnTo>
                  <a:pt x="2753995" y="2932430"/>
                </a:lnTo>
                <a:lnTo>
                  <a:pt x="275399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51484" y="1380648"/>
          <a:ext cx="2279650" cy="2813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635">
                <a:tc>
                  <a:txBody>
                    <a:bodyPr/>
                    <a:lstStyle/>
                    <a:p>
                      <a:pPr marR="239395" algn="ctr">
                        <a:lnSpc>
                          <a:spcPts val="133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Rank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Precision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Recall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939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1.0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0.14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939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1.0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0.28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939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1.0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0.42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939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1.0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0.57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939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trike="sngStrike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trike="sngStrike" spc="-5" dirty="0">
                          <a:latin typeface="Calibri"/>
                          <a:cs typeface="Calibri"/>
                        </a:rPr>
                        <a:t>0.80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trike="sngStrike" spc="-5" dirty="0">
                          <a:latin typeface="Calibri"/>
                          <a:cs typeface="Calibri"/>
                        </a:rPr>
                        <a:t>0.57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23939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trike="sngStrike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trike="sngStrike" spc="-5" dirty="0">
                          <a:latin typeface="Calibri"/>
                          <a:cs typeface="Calibri"/>
                        </a:rPr>
                        <a:t>0.66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trike="sngStrike" spc="-5" dirty="0">
                          <a:latin typeface="Calibri"/>
                          <a:cs typeface="Calibri"/>
                        </a:rPr>
                        <a:t>0.57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23939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0.71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0.71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667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69341" y="4631969"/>
            <a:ext cx="867346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Times New Roman"/>
                <a:cs typeface="Times New Roman"/>
              </a:rPr>
              <a:t>(0.14</a:t>
            </a:r>
            <a:r>
              <a:rPr sz="1650" spc="-16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</a:t>
            </a:r>
            <a:r>
              <a:rPr sz="1650" spc="-15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0)</a:t>
            </a:r>
            <a:r>
              <a:rPr sz="1650" spc="-24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Symbol"/>
                <a:cs typeface="Symbol"/>
              </a:rPr>
              <a:t></a:t>
            </a:r>
            <a:r>
              <a:rPr sz="1650" spc="5" dirty="0">
                <a:latin typeface="Times New Roman"/>
                <a:cs typeface="Times New Roman"/>
              </a:rPr>
              <a:t>1.0</a:t>
            </a:r>
            <a:r>
              <a:rPr sz="1650" spc="-15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</a:t>
            </a:r>
            <a:r>
              <a:rPr sz="1650" spc="-13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(0.28</a:t>
            </a:r>
            <a:r>
              <a:rPr sz="1650" spc="-18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</a:t>
            </a:r>
            <a:r>
              <a:rPr sz="1650" spc="-16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0.14)</a:t>
            </a:r>
            <a:r>
              <a:rPr sz="1650" spc="-24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Symbol"/>
                <a:cs typeface="Symbol"/>
              </a:rPr>
              <a:t></a:t>
            </a:r>
            <a:r>
              <a:rPr sz="1650" spc="5" dirty="0">
                <a:latin typeface="Times New Roman"/>
                <a:cs typeface="Times New Roman"/>
              </a:rPr>
              <a:t>1.0</a:t>
            </a:r>
            <a:r>
              <a:rPr sz="1650" spc="-16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</a:t>
            </a:r>
            <a:r>
              <a:rPr sz="1650" spc="-13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(0.42</a:t>
            </a:r>
            <a:r>
              <a:rPr sz="1650" spc="-15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</a:t>
            </a:r>
            <a:r>
              <a:rPr sz="1650" spc="-155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0.28)</a:t>
            </a:r>
            <a:r>
              <a:rPr sz="1650" spc="-24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Symbol"/>
                <a:cs typeface="Symbol"/>
              </a:rPr>
              <a:t></a:t>
            </a:r>
            <a:r>
              <a:rPr sz="1650" spc="5" dirty="0">
                <a:latin typeface="Times New Roman"/>
                <a:cs typeface="Times New Roman"/>
              </a:rPr>
              <a:t>1.0</a:t>
            </a:r>
            <a:r>
              <a:rPr sz="1650" spc="-15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</a:t>
            </a:r>
            <a:r>
              <a:rPr sz="1650" spc="-13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(0.57</a:t>
            </a:r>
            <a:r>
              <a:rPr sz="1650" spc="-13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</a:t>
            </a:r>
            <a:r>
              <a:rPr sz="1650" spc="-15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0.42)</a:t>
            </a:r>
            <a:r>
              <a:rPr sz="1650" spc="-24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Symbol"/>
                <a:cs typeface="Symbol"/>
              </a:rPr>
              <a:t></a:t>
            </a:r>
            <a:r>
              <a:rPr sz="1650" spc="5" dirty="0">
                <a:latin typeface="Times New Roman"/>
                <a:cs typeface="Times New Roman"/>
              </a:rPr>
              <a:t>1.0</a:t>
            </a:r>
            <a:r>
              <a:rPr sz="1650" spc="-16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</a:t>
            </a:r>
            <a:r>
              <a:rPr sz="1650" spc="-130" dirty="0">
                <a:latin typeface="Times New Roman"/>
                <a:cs typeface="Times New Roman"/>
              </a:rPr>
              <a:t> </a:t>
            </a:r>
            <a:r>
              <a:rPr sz="1650" spc="20" dirty="0">
                <a:latin typeface="Times New Roman"/>
                <a:cs typeface="Times New Roman"/>
              </a:rPr>
              <a:t>(0.71</a:t>
            </a:r>
            <a:r>
              <a:rPr sz="1650" spc="20" dirty="0">
                <a:latin typeface="Symbol"/>
                <a:cs typeface="Symbol"/>
              </a:rPr>
              <a:t></a:t>
            </a:r>
            <a:r>
              <a:rPr sz="1650" spc="-15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0.57)</a:t>
            </a:r>
            <a:r>
              <a:rPr sz="1650" spc="-24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</a:t>
            </a:r>
            <a:r>
              <a:rPr sz="1650" spc="-204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0.71</a:t>
            </a:r>
            <a:r>
              <a:rPr sz="1650" spc="-18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</a:t>
            </a:r>
            <a:r>
              <a:rPr sz="1650" spc="-5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0.6694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372102" y="1319301"/>
            <a:ext cx="2550795" cy="997585"/>
            <a:chOff x="4372102" y="1319301"/>
            <a:chExt cx="2550795" cy="99758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2102" y="1319301"/>
              <a:ext cx="169545" cy="1695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5298" y="1319301"/>
              <a:ext cx="169545" cy="1695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4901" y="1319301"/>
              <a:ext cx="169544" cy="1695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098" y="1319301"/>
              <a:ext cx="169544" cy="1695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52932" y="2147303"/>
              <a:ext cx="169545" cy="1695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470" y="62864"/>
            <a:ext cx="3698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5" dirty="0">
                <a:latin typeface="Microsoft JhengHei"/>
                <a:cs typeface="Microsoft JhengHei"/>
              </a:rPr>
              <a:t>目标检测中常见指</a:t>
            </a:r>
            <a:r>
              <a:rPr sz="3200" b="1" spc="5" dirty="0">
                <a:latin typeface="Microsoft JhengHei"/>
                <a:cs typeface="Microsoft JhengHei"/>
              </a:rPr>
              <a:t>标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33290" y="4701540"/>
            <a:ext cx="38131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imSun"/>
                <a:cs typeface="SimSun"/>
              </a:rPr>
              <a:t>参考资料</a:t>
            </a:r>
            <a:r>
              <a:rPr sz="1400" spc="-10" dirty="0">
                <a:latin typeface="SimSun"/>
                <a:cs typeface="SimSun"/>
              </a:rPr>
              <a:t>：</a:t>
            </a:r>
            <a:r>
              <a:rPr sz="1400" spc="-10" dirty="0">
                <a:latin typeface="Calibri"/>
                <a:cs typeface="Calibri"/>
              </a:rPr>
              <a:t>https://cocodataset.org/#detection-eval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1114" y="1200149"/>
            <a:ext cx="24498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libri"/>
                <a:cs typeface="Calibri"/>
              </a:rPr>
              <a:t>COCO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Evaluation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7752" y="1203960"/>
            <a:ext cx="2296668" cy="58978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0102" y="1443227"/>
            <a:ext cx="8060690" cy="3590925"/>
            <a:chOff x="910102" y="1443227"/>
            <a:chExt cx="8060690" cy="3590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0102" y="1443227"/>
              <a:ext cx="6677062" cy="276966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53427" y="3270504"/>
              <a:ext cx="2117090" cy="1763395"/>
            </a:xfrm>
            <a:custGeom>
              <a:avLst/>
              <a:gdLst/>
              <a:ahLst/>
              <a:cxnLst/>
              <a:rect l="l" t="t" r="r" b="b"/>
              <a:pathLst>
                <a:path w="2117090" h="1763395">
                  <a:moveTo>
                    <a:pt x="0" y="1763268"/>
                  </a:moveTo>
                  <a:lnTo>
                    <a:pt x="519683" y="0"/>
                  </a:lnTo>
                  <a:lnTo>
                    <a:pt x="2116836" y="906780"/>
                  </a:lnTo>
                  <a:lnTo>
                    <a:pt x="0" y="1763268"/>
                  </a:lnTo>
                  <a:close/>
                </a:path>
              </a:pathLst>
            </a:custGeom>
            <a:solidFill>
              <a:srgbClr val="00AFEF">
                <a:alpha val="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571114" y="1015999"/>
            <a:ext cx="24498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libri"/>
                <a:cs typeface="Calibri"/>
              </a:rPr>
              <a:t>COCO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Evaluation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68668" y="902208"/>
            <a:ext cx="1921764" cy="49377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0"/>
            <a:ext cx="5873750" cy="699770"/>
          </a:xfrm>
          <a:custGeom>
            <a:avLst/>
            <a:gdLst/>
            <a:ahLst/>
            <a:cxnLst/>
            <a:rect l="l" t="t" r="r" b="b"/>
            <a:pathLst>
              <a:path w="5873750" h="699770">
                <a:moveTo>
                  <a:pt x="5646343" y="699770"/>
                </a:moveTo>
                <a:lnTo>
                  <a:pt x="0" y="699770"/>
                </a:lnTo>
                <a:lnTo>
                  <a:pt x="0" y="0"/>
                </a:lnTo>
                <a:lnTo>
                  <a:pt x="5873750" y="0"/>
                </a:lnTo>
                <a:lnTo>
                  <a:pt x="5646343" y="69977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1470" y="62864"/>
            <a:ext cx="3698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5" dirty="0">
                <a:latin typeface="Microsoft JhengHei"/>
                <a:cs typeface="Microsoft JhengHei"/>
              </a:rPr>
              <a:t>目标检测中常见指</a:t>
            </a:r>
            <a:r>
              <a:rPr sz="3200" b="1" spc="5" dirty="0">
                <a:latin typeface="Microsoft JhengHei"/>
                <a:cs typeface="Microsoft JhengHei"/>
              </a:rPr>
              <a:t>标</a:t>
            </a:r>
            <a:endParaRPr sz="32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33290" y="4701540"/>
            <a:ext cx="38131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imSun"/>
                <a:cs typeface="SimSun"/>
              </a:rPr>
              <a:t>参考资料</a:t>
            </a:r>
            <a:r>
              <a:rPr sz="1400" spc="-10" dirty="0">
                <a:latin typeface="SimSun"/>
                <a:cs typeface="SimSun"/>
              </a:rPr>
              <a:t>：</a:t>
            </a:r>
            <a:r>
              <a:rPr sz="1400" spc="-10" dirty="0">
                <a:latin typeface="Calibri"/>
                <a:cs typeface="Calibri"/>
              </a:rPr>
              <a:t>https://cocodataset.org/#detection-eval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984" y="949452"/>
            <a:ext cx="5538216" cy="374751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5873750" cy="699770"/>
          </a:xfrm>
          <a:custGeom>
            <a:avLst/>
            <a:gdLst/>
            <a:ahLst/>
            <a:cxnLst/>
            <a:rect l="l" t="t" r="r" b="b"/>
            <a:pathLst>
              <a:path w="5873750" h="699770">
                <a:moveTo>
                  <a:pt x="5646343" y="699770"/>
                </a:moveTo>
                <a:lnTo>
                  <a:pt x="0" y="699770"/>
                </a:lnTo>
                <a:lnTo>
                  <a:pt x="0" y="0"/>
                </a:lnTo>
                <a:lnTo>
                  <a:pt x="5873750" y="0"/>
                </a:lnTo>
                <a:lnTo>
                  <a:pt x="5646343" y="69977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1470" y="62864"/>
            <a:ext cx="3698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目标检测中常见指</a:t>
            </a:r>
            <a:r>
              <a:rPr spc="5" dirty="0"/>
              <a:t>标</a:t>
            </a:r>
          </a:p>
        </p:txBody>
      </p:sp>
      <p:sp>
        <p:nvSpPr>
          <p:cNvPr id="5" name="object 5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40029" y="1463039"/>
            <a:ext cx="3409950" cy="2887980"/>
            <a:chOff x="240029" y="1463039"/>
            <a:chExt cx="3409950" cy="2887980"/>
          </a:xfrm>
        </p:grpSpPr>
        <p:sp>
          <p:nvSpPr>
            <p:cNvPr id="7" name="object 7"/>
            <p:cNvSpPr/>
            <p:nvPr/>
          </p:nvSpPr>
          <p:spPr>
            <a:xfrm>
              <a:off x="240030" y="1463039"/>
              <a:ext cx="3409950" cy="2887980"/>
            </a:xfrm>
            <a:custGeom>
              <a:avLst/>
              <a:gdLst/>
              <a:ahLst/>
              <a:cxnLst/>
              <a:rect l="l" t="t" r="r" b="b"/>
              <a:pathLst>
                <a:path w="3409950" h="2887979">
                  <a:moveTo>
                    <a:pt x="3409950" y="172720"/>
                  </a:moveTo>
                  <a:lnTo>
                    <a:pt x="3397250" y="160020"/>
                  </a:lnTo>
                  <a:lnTo>
                    <a:pt x="3384550" y="160020"/>
                  </a:lnTo>
                  <a:lnTo>
                    <a:pt x="3384550" y="185420"/>
                  </a:lnTo>
                  <a:lnTo>
                    <a:pt x="3384550" y="2862580"/>
                  </a:lnTo>
                  <a:lnTo>
                    <a:pt x="2381250" y="2862580"/>
                  </a:lnTo>
                  <a:lnTo>
                    <a:pt x="2381250" y="234950"/>
                  </a:lnTo>
                  <a:lnTo>
                    <a:pt x="2381250" y="222250"/>
                  </a:lnTo>
                  <a:lnTo>
                    <a:pt x="2368550" y="209550"/>
                  </a:lnTo>
                  <a:lnTo>
                    <a:pt x="2355850" y="209550"/>
                  </a:lnTo>
                  <a:lnTo>
                    <a:pt x="2355850" y="234950"/>
                  </a:lnTo>
                  <a:lnTo>
                    <a:pt x="2355850" y="2862580"/>
                  </a:lnTo>
                  <a:lnTo>
                    <a:pt x="2341245" y="2862580"/>
                  </a:lnTo>
                  <a:lnTo>
                    <a:pt x="2341245" y="234950"/>
                  </a:lnTo>
                  <a:lnTo>
                    <a:pt x="2355850" y="234950"/>
                  </a:lnTo>
                  <a:lnTo>
                    <a:pt x="2355850" y="209550"/>
                  </a:lnTo>
                  <a:lnTo>
                    <a:pt x="2341245" y="209550"/>
                  </a:lnTo>
                  <a:lnTo>
                    <a:pt x="2341245" y="185420"/>
                  </a:lnTo>
                  <a:lnTo>
                    <a:pt x="3384550" y="185420"/>
                  </a:lnTo>
                  <a:lnTo>
                    <a:pt x="3384550" y="160020"/>
                  </a:lnTo>
                  <a:lnTo>
                    <a:pt x="2328545" y="160020"/>
                  </a:lnTo>
                  <a:lnTo>
                    <a:pt x="2326068" y="160261"/>
                  </a:lnTo>
                  <a:lnTo>
                    <a:pt x="2315845" y="172720"/>
                  </a:lnTo>
                  <a:lnTo>
                    <a:pt x="2315845" y="209550"/>
                  </a:lnTo>
                  <a:lnTo>
                    <a:pt x="2315845" y="234950"/>
                  </a:lnTo>
                  <a:lnTo>
                    <a:pt x="2315845" y="2862580"/>
                  </a:lnTo>
                  <a:lnTo>
                    <a:pt x="1243965" y="2862580"/>
                  </a:lnTo>
                  <a:lnTo>
                    <a:pt x="1243965" y="2811780"/>
                  </a:lnTo>
                  <a:lnTo>
                    <a:pt x="1249680" y="2811780"/>
                  </a:lnTo>
                  <a:lnTo>
                    <a:pt x="1252156" y="2811538"/>
                  </a:lnTo>
                  <a:lnTo>
                    <a:pt x="1262380" y="2799080"/>
                  </a:lnTo>
                  <a:lnTo>
                    <a:pt x="1262380" y="2786380"/>
                  </a:lnTo>
                  <a:lnTo>
                    <a:pt x="1262380" y="234950"/>
                  </a:lnTo>
                  <a:lnTo>
                    <a:pt x="2315845" y="234950"/>
                  </a:lnTo>
                  <a:lnTo>
                    <a:pt x="2315845" y="209550"/>
                  </a:lnTo>
                  <a:lnTo>
                    <a:pt x="1262380" y="209550"/>
                  </a:lnTo>
                  <a:lnTo>
                    <a:pt x="1262380" y="25400"/>
                  </a:lnTo>
                  <a:lnTo>
                    <a:pt x="1262380" y="12700"/>
                  </a:lnTo>
                  <a:lnTo>
                    <a:pt x="1262138" y="10223"/>
                  </a:lnTo>
                  <a:lnTo>
                    <a:pt x="1249680" y="0"/>
                  </a:lnTo>
                  <a:lnTo>
                    <a:pt x="1236980" y="0"/>
                  </a:lnTo>
                  <a:lnTo>
                    <a:pt x="1236980" y="25400"/>
                  </a:lnTo>
                  <a:lnTo>
                    <a:pt x="1236980" y="209550"/>
                  </a:lnTo>
                  <a:lnTo>
                    <a:pt x="1231265" y="209550"/>
                  </a:lnTo>
                  <a:lnTo>
                    <a:pt x="1228788" y="209791"/>
                  </a:lnTo>
                  <a:lnTo>
                    <a:pt x="1218565" y="222250"/>
                  </a:lnTo>
                  <a:lnTo>
                    <a:pt x="1218565" y="2786380"/>
                  </a:lnTo>
                  <a:lnTo>
                    <a:pt x="25400" y="2786380"/>
                  </a:lnTo>
                  <a:lnTo>
                    <a:pt x="25400" y="25400"/>
                  </a:lnTo>
                  <a:lnTo>
                    <a:pt x="1236980" y="25400"/>
                  </a:lnTo>
                  <a:lnTo>
                    <a:pt x="1236980" y="0"/>
                  </a:lnTo>
                  <a:lnTo>
                    <a:pt x="12700" y="0"/>
                  </a:lnTo>
                  <a:lnTo>
                    <a:pt x="10223" y="241"/>
                  </a:lnTo>
                  <a:lnTo>
                    <a:pt x="0" y="12700"/>
                  </a:lnTo>
                  <a:lnTo>
                    <a:pt x="0" y="2799080"/>
                  </a:lnTo>
                  <a:lnTo>
                    <a:pt x="12700" y="2811780"/>
                  </a:lnTo>
                  <a:lnTo>
                    <a:pt x="1218565" y="2811780"/>
                  </a:lnTo>
                  <a:lnTo>
                    <a:pt x="1218565" y="2875280"/>
                  </a:lnTo>
                  <a:lnTo>
                    <a:pt x="1231265" y="2887980"/>
                  </a:lnTo>
                  <a:lnTo>
                    <a:pt x="2328545" y="2887980"/>
                  </a:lnTo>
                  <a:lnTo>
                    <a:pt x="2368550" y="2887980"/>
                  </a:lnTo>
                  <a:lnTo>
                    <a:pt x="3397250" y="2887980"/>
                  </a:lnTo>
                  <a:lnTo>
                    <a:pt x="3399726" y="2887738"/>
                  </a:lnTo>
                  <a:lnTo>
                    <a:pt x="3409950" y="2875280"/>
                  </a:lnTo>
                  <a:lnTo>
                    <a:pt x="3409950" y="2862580"/>
                  </a:lnTo>
                  <a:lnTo>
                    <a:pt x="3409950" y="185420"/>
                  </a:lnTo>
                  <a:lnTo>
                    <a:pt x="3409950" y="17272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0829" y="1523364"/>
              <a:ext cx="1193800" cy="2709545"/>
            </a:xfrm>
            <a:custGeom>
              <a:avLst/>
              <a:gdLst/>
              <a:ahLst/>
              <a:cxnLst/>
              <a:rect l="l" t="t" r="r" b="b"/>
              <a:pathLst>
                <a:path w="1193800" h="2709545">
                  <a:moveTo>
                    <a:pt x="1181100" y="2709545"/>
                  </a:moveTo>
                  <a:lnTo>
                    <a:pt x="12700" y="2709545"/>
                  </a:lnTo>
                  <a:lnTo>
                    <a:pt x="10223" y="2709303"/>
                  </a:lnTo>
                  <a:lnTo>
                    <a:pt x="0" y="2696845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1181100" y="0"/>
                  </a:lnTo>
                  <a:lnTo>
                    <a:pt x="119380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2684145"/>
                  </a:lnTo>
                  <a:lnTo>
                    <a:pt x="12700" y="2684145"/>
                  </a:lnTo>
                  <a:lnTo>
                    <a:pt x="25400" y="2696845"/>
                  </a:lnTo>
                  <a:lnTo>
                    <a:pt x="1193800" y="2696845"/>
                  </a:lnTo>
                  <a:lnTo>
                    <a:pt x="1193558" y="2699321"/>
                  </a:lnTo>
                  <a:lnTo>
                    <a:pt x="1183576" y="2709303"/>
                  </a:lnTo>
                  <a:lnTo>
                    <a:pt x="1181100" y="2709545"/>
                  </a:lnTo>
                  <a:close/>
                </a:path>
                <a:path w="1193800" h="2709545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93800" h="2709545">
                  <a:moveTo>
                    <a:pt x="116840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68400" y="12700"/>
                  </a:lnTo>
                  <a:lnTo>
                    <a:pt x="1168400" y="25400"/>
                  </a:lnTo>
                  <a:close/>
                </a:path>
                <a:path w="1193800" h="2709545">
                  <a:moveTo>
                    <a:pt x="1168400" y="2696845"/>
                  </a:moveTo>
                  <a:lnTo>
                    <a:pt x="1168400" y="12700"/>
                  </a:lnTo>
                  <a:lnTo>
                    <a:pt x="1181100" y="25400"/>
                  </a:lnTo>
                  <a:lnTo>
                    <a:pt x="1193800" y="25400"/>
                  </a:lnTo>
                  <a:lnTo>
                    <a:pt x="1193800" y="2684145"/>
                  </a:lnTo>
                  <a:lnTo>
                    <a:pt x="1181100" y="2684145"/>
                  </a:lnTo>
                  <a:lnTo>
                    <a:pt x="1168400" y="2696845"/>
                  </a:lnTo>
                  <a:close/>
                </a:path>
                <a:path w="1193800" h="2709545">
                  <a:moveTo>
                    <a:pt x="1193800" y="25400"/>
                  </a:moveTo>
                  <a:lnTo>
                    <a:pt x="1181100" y="25400"/>
                  </a:lnTo>
                  <a:lnTo>
                    <a:pt x="1168400" y="12700"/>
                  </a:lnTo>
                  <a:lnTo>
                    <a:pt x="1193800" y="12700"/>
                  </a:lnTo>
                  <a:lnTo>
                    <a:pt x="1193800" y="25400"/>
                  </a:lnTo>
                  <a:close/>
                </a:path>
                <a:path w="1193800" h="2709545">
                  <a:moveTo>
                    <a:pt x="25400" y="2696845"/>
                  </a:moveTo>
                  <a:lnTo>
                    <a:pt x="12700" y="2684145"/>
                  </a:lnTo>
                  <a:lnTo>
                    <a:pt x="25400" y="2684145"/>
                  </a:lnTo>
                  <a:lnTo>
                    <a:pt x="25400" y="2696845"/>
                  </a:lnTo>
                  <a:close/>
                </a:path>
                <a:path w="1193800" h="2709545">
                  <a:moveTo>
                    <a:pt x="1168400" y="2696845"/>
                  </a:moveTo>
                  <a:lnTo>
                    <a:pt x="25400" y="2696845"/>
                  </a:lnTo>
                  <a:lnTo>
                    <a:pt x="25400" y="2684145"/>
                  </a:lnTo>
                  <a:lnTo>
                    <a:pt x="1168400" y="2684145"/>
                  </a:lnTo>
                  <a:lnTo>
                    <a:pt x="1168400" y="2696845"/>
                  </a:lnTo>
                  <a:close/>
                </a:path>
                <a:path w="1193800" h="2709545">
                  <a:moveTo>
                    <a:pt x="1193800" y="2696845"/>
                  </a:moveTo>
                  <a:lnTo>
                    <a:pt x="1168400" y="2696845"/>
                  </a:lnTo>
                  <a:lnTo>
                    <a:pt x="1181100" y="2684145"/>
                  </a:lnTo>
                  <a:lnTo>
                    <a:pt x="1193800" y="2684145"/>
                  </a:lnTo>
                  <a:lnTo>
                    <a:pt x="1193800" y="269684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11400" y="1010920"/>
            <a:ext cx="1410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绿色：</a:t>
            </a:r>
            <a:r>
              <a:rPr sz="1800" spc="-1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4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SimSun"/>
                <a:cs typeface="SimSun"/>
              </a:rPr>
              <a:t>红色</a:t>
            </a:r>
            <a:r>
              <a:rPr sz="1800" spc="-10" dirty="0">
                <a:latin typeface="SimSun"/>
                <a:cs typeface="SimSun"/>
              </a:rPr>
              <a:t>：</a:t>
            </a:r>
            <a:r>
              <a:rPr sz="1800" spc="-10" dirty="0">
                <a:latin typeface="Calibri"/>
                <a:cs typeface="Calibri"/>
              </a:rPr>
              <a:t>Pre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Box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925" y="1219835"/>
            <a:ext cx="5649595" cy="3279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70" y="62864"/>
            <a:ext cx="3698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目标检测中常见指</a:t>
            </a:r>
            <a:r>
              <a:rPr spc="5" dirty="0"/>
              <a:t>标</a:t>
            </a:r>
          </a:p>
        </p:txBody>
      </p:sp>
      <p:sp>
        <p:nvSpPr>
          <p:cNvPr id="3" name="object 3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26435" y="4843145"/>
            <a:ext cx="55880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imSun"/>
                <a:cs typeface="SimSun"/>
              </a:rPr>
              <a:t>推荐文章</a:t>
            </a:r>
            <a:r>
              <a:rPr sz="1400" spc="-10" dirty="0">
                <a:latin typeface="SimSun"/>
                <a:cs typeface="SimSun"/>
              </a:rPr>
              <a:t>：</a:t>
            </a:r>
            <a:r>
              <a:rPr sz="1400" spc="-10" dirty="0">
                <a:latin typeface="Calibri"/>
                <a:cs typeface="Calibri"/>
              </a:rPr>
              <a:t>https://</a:t>
            </a:r>
            <a:r>
              <a:rPr sz="1400" spc="-10" dirty="0">
                <a:latin typeface="Calibri"/>
                <a:cs typeface="Calibri"/>
                <a:hlinkClick r:id="rId2"/>
              </a:rPr>
              <a:t>www.zhihu.com/question/53405779/answer/399478988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98931" y="1141475"/>
            <a:ext cx="3284854" cy="2909570"/>
            <a:chOff x="598931" y="1141475"/>
            <a:chExt cx="3284854" cy="29095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931" y="1141475"/>
              <a:ext cx="3272028" cy="29093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02995" y="1443354"/>
              <a:ext cx="2780665" cy="2581910"/>
            </a:xfrm>
            <a:custGeom>
              <a:avLst/>
              <a:gdLst/>
              <a:ahLst/>
              <a:cxnLst/>
              <a:rect l="l" t="t" r="r" b="b"/>
              <a:pathLst>
                <a:path w="2780665" h="2581910">
                  <a:moveTo>
                    <a:pt x="1033780" y="1128395"/>
                  </a:moveTo>
                  <a:lnTo>
                    <a:pt x="1021080" y="1115695"/>
                  </a:lnTo>
                  <a:lnTo>
                    <a:pt x="1008380" y="1115695"/>
                  </a:lnTo>
                  <a:lnTo>
                    <a:pt x="1008380" y="1141095"/>
                  </a:lnTo>
                  <a:lnTo>
                    <a:pt x="1008380" y="2555875"/>
                  </a:lnTo>
                  <a:lnTo>
                    <a:pt x="25400" y="2555875"/>
                  </a:lnTo>
                  <a:lnTo>
                    <a:pt x="25400" y="1141095"/>
                  </a:lnTo>
                  <a:lnTo>
                    <a:pt x="1008380" y="1141095"/>
                  </a:lnTo>
                  <a:lnTo>
                    <a:pt x="1008380" y="1115695"/>
                  </a:lnTo>
                  <a:lnTo>
                    <a:pt x="12700" y="1115695"/>
                  </a:lnTo>
                  <a:lnTo>
                    <a:pt x="10223" y="1115936"/>
                  </a:lnTo>
                  <a:lnTo>
                    <a:pt x="0" y="1128395"/>
                  </a:lnTo>
                  <a:lnTo>
                    <a:pt x="0" y="2568575"/>
                  </a:lnTo>
                  <a:lnTo>
                    <a:pt x="12700" y="2581275"/>
                  </a:lnTo>
                  <a:lnTo>
                    <a:pt x="1021080" y="2581275"/>
                  </a:lnTo>
                  <a:lnTo>
                    <a:pt x="1033780" y="2568575"/>
                  </a:lnTo>
                  <a:lnTo>
                    <a:pt x="1033780" y="2555875"/>
                  </a:lnTo>
                  <a:lnTo>
                    <a:pt x="1033780" y="1141095"/>
                  </a:lnTo>
                  <a:lnTo>
                    <a:pt x="1033780" y="1128395"/>
                  </a:lnTo>
                  <a:close/>
                </a:path>
                <a:path w="2780665" h="2581910">
                  <a:moveTo>
                    <a:pt x="2780665" y="12700"/>
                  </a:moveTo>
                  <a:lnTo>
                    <a:pt x="2767965" y="0"/>
                  </a:lnTo>
                  <a:lnTo>
                    <a:pt x="2755265" y="0"/>
                  </a:lnTo>
                  <a:lnTo>
                    <a:pt x="2755265" y="25400"/>
                  </a:lnTo>
                  <a:lnTo>
                    <a:pt x="2755265" y="2556510"/>
                  </a:lnTo>
                  <a:lnTo>
                    <a:pt x="1103630" y="2556510"/>
                  </a:lnTo>
                  <a:lnTo>
                    <a:pt x="1103630" y="25400"/>
                  </a:lnTo>
                  <a:lnTo>
                    <a:pt x="2755265" y="25400"/>
                  </a:lnTo>
                  <a:lnTo>
                    <a:pt x="2755265" y="0"/>
                  </a:lnTo>
                  <a:lnTo>
                    <a:pt x="1090930" y="0"/>
                  </a:lnTo>
                  <a:lnTo>
                    <a:pt x="1088453" y="241"/>
                  </a:lnTo>
                  <a:lnTo>
                    <a:pt x="1078230" y="12700"/>
                  </a:lnTo>
                  <a:lnTo>
                    <a:pt x="1078230" y="2569210"/>
                  </a:lnTo>
                  <a:lnTo>
                    <a:pt x="1090930" y="2581910"/>
                  </a:lnTo>
                  <a:lnTo>
                    <a:pt x="2767965" y="2581910"/>
                  </a:lnTo>
                  <a:lnTo>
                    <a:pt x="2780665" y="2569210"/>
                  </a:lnTo>
                  <a:lnTo>
                    <a:pt x="2780665" y="2556510"/>
                  </a:lnTo>
                  <a:lnTo>
                    <a:pt x="2780665" y="25400"/>
                  </a:lnTo>
                  <a:lnTo>
                    <a:pt x="2780665" y="1270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4075" y="1181099"/>
              <a:ext cx="3029585" cy="2770505"/>
            </a:xfrm>
            <a:custGeom>
              <a:avLst/>
              <a:gdLst/>
              <a:ahLst/>
              <a:cxnLst/>
              <a:rect l="l" t="t" r="r" b="b"/>
              <a:pathLst>
                <a:path w="3029585" h="2770504">
                  <a:moveTo>
                    <a:pt x="1195070" y="1210945"/>
                  </a:moveTo>
                  <a:lnTo>
                    <a:pt x="1182370" y="1198245"/>
                  </a:lnTo>
                  <a:lnTo>
                    <a:pt x="1169670" y="1198245"/>
                  </a:lnTo>
                  <a:lnTo>
                    <a:pt x="1169670" y="1223645"/>
                  </a:lnTo>
                  <a:lnTo>
                    <a:pt x="1169670" y="2745105"/>
                  </a:lnTo>
                  <a:lnTo>
                    <a:pt x="25400" y="2745105"/>
                  </a:lnTo>
                  <a:lnTo>
                    <a:pt x="25400" y="1223645"/>
                  </a:lnTo>
                  <a:lnTo>
                    <a:pt x="1169670" y="1223645"/>
                  </a:lnTo>
                  <a:lnTo>
                    <a:pt x="1169670" y="1198245"/>
                  </a:lnTo>
                  <a:lnTo>
                    <a:pt x="12700" y="1198245"/>
                  </a:lnTo>
                  <a:lnTo>
                    <a:pt x="10223" y="1198486"/>
                  </a:lnTo>
                  <a:lnTo>
                    <a:pt x="0" y="1210945"/>
                  </a:lnTo>
                  <a:lnTo>
                    <a:pt x="0" y="2757805"/>
                  </a:lnTo>
                  <a:lnTo>
                    <a:pt x="12700" y="2770505"/>
                  </a:lnTo>
                  <a:lnTo>
                    <a:pt x="1182370" y="2770505"/>
                  </a:lnTo>
                  <a:lnTo>
                    <a:pt x="1195070" y="2757805"/>
                  </a:lnTo>
                  <a:lnTo>
                    <a:pt x="1195070" y="2745105"/>
                  </a:lnTo>
                  <a:lnTo>
                    <a:pt x="1195070" y="1223645"/>
                  </a:lnTo>
                  <a:lnTo>
                    <a:pt x="1195070" y="1210945"/>
                  </a:lnTo>
                  <a:close/>
                </a:path>
                <a:path w="3029585" h="2770504">
                  <a:moveTo>
                    <a:pt x="2910205" y="558800"/>
                  </a:moveTo>
                  <a:lnTo>
                    <a:pt x="2897505" y="546100"/>
                  </a:lnTo>
                  <a:lnTo>
                    <a:pt x="2884805" y="546100"/>
                  </a:lnTo>
                  <a:lnTo>
                    <a:pt x="2884805" y="571500"/>
                  </a:lnTo>
                  <a:lnTo>
                    <a:pt x="2884805" y="2679065"/>
                  </a:lnTo>
                  <a:lnTo>
                    <a:pt x="1563370" y="2679065"/>
                  </a:lnTo>
                  <a:lnTo>
                    <a:pt x="1563370" y="571500"/>
                  </a:lnTo>
                  <a:lnTo>
                    <a:pt x="2884805" y="571500"/>
                  </a:lnTo>
                  <a:lnTo>
                    <a:pt x="2884805" y="546100"/>
                  </a:lnTo>
                  <a:lnTo>
                    <a:pt x="1550670" y="546100"/>
                  </a:lnTo>
                  <a:lnTo>
                    <a:pt x="1548193" y="546341"/>
                  </a:lnTo>
                  <a:lnTo>
                    <a:pt x="1537970" y="558800"/>
                  </a:lnTo>
                  <a:lnTo>
                    <a:pt x="1537970" y="2691765"/>
                  </a:lnTo>
                  <a:lnTo>
                    <a:pt x="1550670" y="2704465"/>
                  </a:lnTo>
                  <a:lnTo>
                    <a:pt x="2897505" y="2704465"/>
                  </a:lnTo>
                  <a:lnTo>
                    <a:pt x="2910205" y="2691765"/>
                  </a:lnTo>
                  <a:lnTo>
                    <a:pt x="2910205" y="2679065"/>
                  </a:lnTo>
                  <a:lnTo>
                    <a:pt x="2910205" y="571500"/>
                  </a:lnTo>
                  <a:lnTo>
                    <a:pt x="2910205" y="558800"/>
                  </a:lnTo>
                  <a:close/>
                </a:path>
                <a:path w="3029585" h="2770504">
                  <a:moveTo>
                    <a:pt x="3029585" y="12700"/>
                  </a:moveTo>
                  <a:lnTo>
                    <a:pt x="3016885" y="0"/>
                  </a:lnTo>
                  <a:lnTo>
                    <a:pt x="3004185" y="0"/>
                  </a:lnTo>
                  <a:lnTo>
                    <a:pt x="3004185" y="25400"/>
                  </a:lnTo>
                  <a:lnTo>
                    <a:pt x="3004185" y="2745105"/>
                  </a:lnTo>
                  <a:lnTo>
                    <a:pt x="1281430" y="2745105"/>
                  </a:lnTo>
                  <a:lnTo>
                    <a:pt x="1281430" y="25400"/>
                  </a:lnTo>
                  <a:lnTo>
                    <a:pt x="3004185" y="25400"/>
                  </a:lnTo>
                  <a:lnTo>
                    <a:pt x="3004185" y="0"/>
                  </a:lnTo>
                  <a:lnTo>
                    <a:pt x="1268730" y="0"/>
                  </a:lnTo>
                  <a:lnTo>
                    <a:pt x="1266253" y="241"/>
                  </a:lnTo>
                  <a:lnTo>
                    <a:pt x="1256030" y="12700"/>
                  </a:lnTo>
                  <a:lnTo>
                    <a:pt x="1256030" y="2757805"/>
                  </a:lnTo>
                  <a:lnTo>
                    <a:pt x="1268730" y="2770505"/>
                  </a:lnTo>
                  <a:lnTo>
                    <a:pt x="3016885" y="2770505"/>
                  </a:lnTo>
                  <a:lnTo>
                    <a:pt x="3029585" y="2757805"/>
                  </a:lnTo>
                  <a:lnTo>
                    <a:pt x="3029585" y="2745105"/>
                  </a:lnTo>
                  <a:lnTo>
                    <a:pt x="3029585" y="25400"/>
                  </a:lnTo>
                  <a:lnTo>
                    <a:pt x="3029585" y="127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10150" y="1287780"/>
            <a:ext cx="2312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SimSun"/>
                <a:cs typeface="SimSun"/>
              </a:rPr>
              <a:t>怎样才算检测正确</a:t>
            </a:r>
            <a:r>
              <a:rPr sz="2000" spc="5" dirty="0">
                <a:latin typeface="SimSun"/>
                <a:cs typeface="SimSun"/>
              </a:rPr>
              <a:t>？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10150" y="2068067"/>
            <a:ext cx="2639060" cy="10483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298450" algn="l"/>
              </a:tabLst>
            </a:pPr>
            <a:r>
              <a:rPr sz="1600" spc="-5" dirty="0">
                <a:latin typeface="Calibri"/>
                <a:cs typeface="Calibri"/>
              </a:rPr>
              <a:t>IOU</a:t>
            </a:r>
            <a:r>
              <a:rPr sz="1600" dirty="0">
                <a:latin typeface="SimSun"/>
                <a:cs typeface="SimSun"/>
              </a:rPr>
              <a:t>大于指定阈值</a:t>
            </a:r>
            <a:r>
              <a:rPr sz="1600" spc="-5" dirty="0">
                <a:latin typeface="SimSun"/>
                <a:cs typeface="SimSun"/>
              </a:rPr>
              <a:t>？</a:t>
            </a:r>
            <a:endParaRPr sz="1600">
              <a:latin typeface="SimSun"/>
              <a:cs typeface="SimSun"/>
            </a:endParaRPr>
          </a:p>
          <a:p>
            <a:pPr marL="298450" indent="-285750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298450" algn="l"/>
              </a:tabLst>
            </a:pPr>
            <a:r>
              <a:rPr sz="1600" dirty="0">
                <a:latin typeface="SimSun"/>
                <a:cs typeface="SimSun"/>
              </a:rPr>
              <a:t>类别正确</a:t>
            </a:r>
            <a:r>
              <a:rPr sz="1600" spc="-5" dirty="0">
                <a:latin typeface="SimSun"/>
                <a:cs typeface="SimSun"/>
              </a:rPr>
              <a:t>？</a:t>
            </a:r>
            <a:endParaRPr sz="1600">
              <a:latin typeface="SimSun"/>
              <a:cs typeface="SimSun"/>
            </a:endParaRPr>
          </a:p>
          <a:p>
            <a:pPr marL="298450" indent="-285750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298450" algn="l"/>
              </a:tabLst>
            </a:pPr>
            <a:r>
              <a:rPr sz="1600" spc="-10" dirty="0">
                <a:latin typeface="Calibri"/>
                <a:cs typeface="Calibri"/>
              </a:rPr>
              <a:t>confidence</a:t>
            </a:r>
            <a:r>
              <a:rPr sz="1600" dirty="0">
                <a:latin typeface="SimSun"/>
                <a:cs typeface="SimSun"/>
              </a:rPr>
              <a:t>大于指定阈值</a:t>
            </a:r>
            <a:r>
              <a:rPr sz="1600" spc="-5" dirty="0">
                <a:latin typeface="SimSun"/>
                <a:cs typeface="SimSun"/>
              </a:rPr>
              <a:t>？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2326639"/>
            <a:ext cx="67818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45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cat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0.85</a:t>
            </a:r>
            <a:endParaRPr sz="1600">
              <a:latin typeface="Calibri"/>
              <a:cs typeface="Calibri"/>
            </a:endParaRPr>
          </a:p>
          <a:p>
            <a:pPr marL="282575">
              <a:lnSpc>
                <a:spcPts val="1745"/>
              </a:lnSpc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cat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8045" y="1144777"/>
            <a:ext cx="1023619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 marR="287655" indent="-80010">
              <a:lnSpc>
                <a:spcPct val="1073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dog</a:t>
            </a:r>
            <a:r>
              <a:rPr sz="16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0.98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dog</a:t>
            </a:r>
            <a:endParaRPr sz="160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170"/>
              </a:spcBef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cat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0.34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70" y="62864"/>
            <a:ext cx="3698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目标检测中常见指</a:t>
            </a:r>
            <a:r>
              <a:rPr spc="5" dirty="0"/>
              <a:t>标</a:t>
            </a:r>
          </a:p>
        </p:txBody>
      </p:sp>
      <p:sp>
        <p:nvSpPr>
          <p:cNvPr id="3" name="object 3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9584" y="954405"/>
            <a:ext cx="8315959" cy="10121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20" dirty="0">
                <a:latin typeface="Calibri"/>
                <a:cs typeface="Calibri"/>
              </a:rPr>
              <a:t>TP(True</a:t>
            </a:r>
            <a:r>
              <a:rPr sz="1800" spc="-10" dirty="0">
                <a:latin typeface="Calibri"/>
                <a:cs typeface="Calibri"/>
              </a:rPr>
              <a:t> Positive):</a:t>
            </a:r>
            <a:r>
              <a:rPr sz="1800" spc="-5" dirty="0">
                <a:latin typeface="Calibri"/>
                <a:cs typeface="Calibri"/>
              </a:rPr>
              <a:t> IoU&gt;0.5</a:t>
            </a:r>
            <a:r>
              <a:rPr sz="1800" dirty="0">
                <a:latin typeface="SimSun"/>
                <a:cs typeface="SimSun"/>
              </a:rPr>
              <a:t>的检测框数量（同一</a:t>
            </a:r>
            <a:r>
              <a:rPr sz="1800" spc="-10" dirty="0">
                <a:latin typeface="Calibri"/>
                <a:cs typeface="Calibri"/>
              </a:rPr>
              <a:t>Ground </a:t>
            </a:r>
            <a:r>
              <a:rPr sz="1800" spc="-30" dirty="0">
                <a:latin typeface="Calibri"/>
                <a:cs typeface="Calibri"/>
              </a:rPr>
              <a:t>Truth</a:t>
            </a:r>
            <a:r>
              <a:rPr sz="1800" dirty="0">
                <a:latin typeface="SimSun"/>
                <a:cs typeface="SimSun"/>
              </a:rPr>
              <a:t>只计算一次）</a:t>
            </a:r>
            <a:endParaRPr sz="1800">
              <a:latin typeface="SimSun"/>
              <a:cs typeface="SimSun"/>
            </a:endParaRPr>
          </a:p>
          <a:p>
            <a:pPr marL="12700" marR="5080">
              <a:lnSpc>
                <a:spcPct val="119900"/>
              </a:lnSpc>
            </a:pPr>
            <a:r>
              <a:rPr sz="1800" spc="-10" dirty="0">
                <a:latin typeface="Calibri"/>
                <a:cs typeface="Calibri"/>
              </a:rPr>
              <a:t>FP(False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Positive):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IoU&lt;=0.5</a:t>
            </a:r>
            <a:r>
              <a:rPr sz="1800" dirty="0">
                <a:latin typeface="SimSun"/>
                <a:cs typeface="SimSun"/>
              </a:rPr>
              <a:t>的检测框（或者是检测到同一个</a:t>
            </a:r>
            <a:r>
              <a:rPr sz="1800" spc="-10" dirty="0">
                <a:latin typeface="Calibri"/>
                <a:cs typeface="Calibri"/>
              </a:rPr>
              <a:t>GT</a:t>
            </a:r>
            <a:r>
              <a:rPr sz="1800" dirty="0">
                <a:latin typeface="SimSun"/>
                <a:cs typeface="SimSun"/>
              </a:rPr>
              <a:t>的多余检测框的数量） </a:t>
            </a:r>
            <a:r>
              <a:rPr sz="1800" spc="-885" dirty="0">
                <a:latin typeface="SimSun"/>
                <a:cs typeface="SimSun"/>
              </a:rPr>
              <a:t> </a:t>
            </a:r>
            <a:r>
              <a:rPr sz="1800" spc="-10" dirty="0">
                <a:latin typeface="Calibri"/>
                <a:cs typeface="Calibri"/>
              </a:rPr>
              <a:t>FN(False </a:t>
            </a:r>
            <a:r>
              <a:rPr sz="1800" spc="-15" dirty="0">
                <a:latin typeface="Calibri"/>
                <a:cs typeface="Calibri"/>
              </a:rPr>
              <a:t>Negative):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没有检测到的</a:t>
            </a:r>
            <a:r>
              <a:rPr sz="1800" spc="-10" dirty="0">
                <a:latin typeface="Calibri"/>
                <a:cs typeface="Calibri"/>
              </a:rPr>
              <a:t>GT</a:t>
            </a:r>
            <a:r>
              <a:rPr sz="1800" dirty="0">
                <a:latin typeface="SimSun"/>
                <a:cs typeface="SimSun"/>
              </a:rPr>
              <a:t>的数量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584" y="2270125"/>
            <a:ext cx="6372225" cy="6832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latin typeface="Calibri"/>
                <a:cs typeface="Calibri"/>
              </a:rPr>
              <a:t>Precision: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(TP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FP)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模型预测的所有目标中，预测正确的比例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alibri"/>
                <a:cs typeface="Calibri"/>
              </a:rPr>
              <a:t>Recall: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(TP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FN)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所有真实目标中，模型预测正确的目标比例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584" y="3256915"/>
            <a:ext cx="4973320" cy="13411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latin typeface="Calibri"/>
                <a:cs typeface="Calibri"/>
              </a:rPr>
              <a:t>AP: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P-R</a:t>
            </a:r>
            <a:r>
              <a:rPr sz="1800" dirty="0">
                <a:latin typeface="SimSun"/>
                <a:cs typeface="SimSun"/>
              </a:rPr>
              <a:t>曲线下面积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libri"/>
                <a:cs typeface="Calibri"/>
              </a:rPr>
              <a:t>P-R</a:t>
            </a:r>
            <a:r>
              <a:rPr sz="1800" dirty="0">
                <a:latin typeface="SimSun"/>
                <a:cs typeface="SimSun"/>
              </a:rPr>
              <a:t>曲线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Precision-Recall</a:t>
            </a:r>
            <a:r>
              <a:rPr sz="1800" dirty="0">
                <a:latin typeface="SimSun"/>
                <a:cs typeface="SimSun"/>
              </a:rPr>
              <a:t>曲线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mAP: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Average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Precision,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SimSun"/>
                <a:cs typeface="SimSun"/>
              </a:rPr>
              <a:t>即各类别</a:t>
            </a:r>
            <a:r>
              <a:rPr sz="1800" spc="-5" dirty="0">
                <a:latin typeface="Calibri"/>
                <a:cs typeface="Calibri"/>
              </a:rPr>
              <a:t>AP</a:t>
            </a:r>
            <a:r>
              <a:rPr sz="1800" dirty="0">
                <a:latin typeface="SimSun"/>
                <a:cs typeface="SimSun"/>
              </a:rPr>
              <a:t>的平均值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10450" y="2340610"/>
            <a:ext cx="741680" cy="319405"/>
          </a:xfrm>
          <a:custGeom>
            <a:avLst/>
            <a:gdLst/>
            <a:ahLst/>
            <a:cxnLst/>
            <a:rect l="l" t="t" r="r" b="b"/>
            <a:pathLst>
              <a:path w="741679" h="319405">
                <a:moveTo>
                  <a:pt x="735329" y="319404"/>
                </a:moveTo>
                <a:lnTo>
                  <a:pt x="6350" y="319404"/>
                </a:lnTo>
                <a:lnTo>
                  <a:pt x="4381" y="319100"/>
                </a:lnTo>
                <a:lnTo>
                  <a:pt x="2616" y="318198"/>
                </a:lnTo>
                <a:lnTo>
                  <a:pt x="1206" y="316788"/>
                </a:lnTo>
                <a:lnTo>
                  <a:pt x="304" y="315023"/>
                </a:lnTo>
                <a:lnTo>
                  <a:pt x="0" y="313054"/>
                </a:lnTo>
                <a:lnTo>
                  <a:pt x="0" y="6350"/>
                </a:lnTo>
                <a:lnTo>
                  <a:pt x="6350" y="0"/>
                </a:lnTo>
                <a:lnTo>
                  <a:pt x="735329" y="0"/>
                </a:lnTo>
                <a:lnTo>
                  <a:pt x="741679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06704"/>
                </a:lnTo>
                <a:lnTo>
                  <a:pt x="6350" y="306704"/>
                </a:lnTo>
                <a:lnTo>
                  <a:pt x="12700" y="313054"/>
                </a:lnTo>
                <a:lnTo>
                  <a:pt x="741679" y="313054"/>
                </a:lnTo>
                <a:lnTo>
                  <a:pt x="741362" y="315023"/>
                </a:lnTo>
                <a:lnTo>
                  <a:pt x="740460" y="316788"/>
                </a:lnTo>
                <a:lnTo>
                  <a:pt x="739063" y="318198"/>
                </a:lnTo>
                <a:lnTo>
                  <a:pt x="737285" y="319100"/>
                </a:lnTo>
                <a:lnTo>
                  <a:pt x="735329" y="319404"/>
                </a:lnTo>
                <a:close/>
              </a:path>
              <a:path w="741679" h="31940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741679" h="319405">
                <a:moveTo>
                  <a:pt x="728979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728979" y="6350"/>
                </a:lnTo>
                <a:lnTo>
                  <a:pt x="728979" y="12700"/>
                </a:lnTo>
                <a:close/>
              </a:path>
              <a:path w="741679" h="319405">
                <a:moveTo>
                  <a:pt x="728979" y="313054"/>
                </a:moveTo>
                <a:lnTo>
                  <a:pt x="728979" y="6350"/>
                </a:lnTo>
                <a:lnTo>
                  <a:pt x="735329" y="12700"/>
                </a:lnTo>
                <a:lnTo>
                  <a:pt x="741679" y="12700"/>
                </a:lnTo>
                <a:lnTo>
                  <a:pt x="741679" y="306704"/>
                </a:lnTo>
                <a:lnTo>
                  <a:pt x="735329" y="306704"/>
                </a:lnTo>
                <a:lnTo>
                  <a:pt x="728979" y="313054"/>
                </a:lnTo>
                <a:close/>
              </a:path>
              <a:path w="741679" h="319405">
                <a:moveTo>
                  <a:pt x="741679" y="12700"/>
                </a:moveTo>
                <a:lnTo>
                  <a:pt x="735329" y="12700"/>
                </a:lnTo>
                <a:lnTo>
                  <a:pt x="728979" y="6350"/>
                </a:lnTo>
                <a:lnTo>
                  <a:pt x="741679" y="6350"/>
                </a:lnTo>
                <a:lnTo>
                  <a:pt x="741679" y="12700"/>
                </a:lnTo>
                <a:close/>
              </a:path>
              <a:path w="741679" h="319405">
                <a:moveTo>
                  <a:pt x="12700" y="313054"/>
                </a:moveTo>
                <a:lnTo>
                  <a:pt x="6350" y="306704"/>
                </a:lnTo>
                <a:lnTo>
                  <a:pt x="12700" y="306704"/>
                </a:lnTo>
                <a:lnTo>
                  <a:pt x="12700" y="313054"/>
                </a:lnTo>
                <a:close/>
              </a:path>
              <a:path w="741679" h="319405">
                <a:moveTo>
                  <a:pt x="728979" y="313054"/>
                </a:moveTo>
                <a:lnTo>
                  <a:pt x="12700" y="313054"/>
                </a:lnTo>
                <a:lnTo>
                  <a:pt x="12700" y="306704"/>
                </a:lnTo>
                <a:lnTo>
                  <a:pt x="728979" y="306704"/>
                </a:lnTo>
                <a:lnTo>
                  <a:pt x="728979" y="313054"/>
                </a:lnTo>
                <a:close/>
              </a:path>
              <a:path w="741679" h="319405">
                <a:moveTo>
                  <a:pt x="741679" y="313054"/>
                </a:moveTo>
                <a:lnTo>
                  <a:pt x="728979" y="313054"/>
                </a:lnTo>
                <a:lnTo>
                  <a:pt x="735329" y="306704"/>
                </a:lnTo>
                <a:lnTo>
                  <a:pt x="741679" y="306704"/>
                </a:lnTo>
                <a:lnTo>
                  <a:pt x="741679" y="31305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95540" y="2369819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imSun"/>
                <a:cs typeface="SimSun"/>
              </a:rPr>
              <a:t>查准</a:t>
            </a:r>
            <a:r>
              <a:rPr sz="1400" spc="5" dirty="0">
                <a:latin typeface="SimSun"/>
                <a:cs typeface="SimSun"/>
              </a:rPr>
              <a:t>率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06665" y="2682239"/>
            <a:ext cx="741680" cy="319405"/>
          </a:xfrm>
          <a:custGeom>
            <a:avLst/>
            <a:gdLst/>
            <a:ahLst/>
            <a:cxnLst/>
            <a:rect l="l" t="t" r="r" b="b"/>
            <a:pathLst>
              <a:path w="741679" h="319405">
                <a:moveTo>
                  <a:pt x="735329" y="319405"/>
                </a:moveTo>
                <a:lnTo>
                  <a:pt x="6350" y="319405"/>
                </a:lnTo>
                <a:lnTo>
                  <a:pt x="4381" y="319100"/>
                </a:lnTo>
                <a:lnTo>
                  <a:pt x="2616" y="318198"/>
                </a:lnTo>
                <a:lnTo>
                  <a:pt x="1206" y="316788"/>
                </a:lnTo>
                <a:lnTo>
                  <a:pt x="304" y="315023"/>
                </a:lnTo>
                <a:lnTo>
                  <a:pt x="0" y="313055"/>
                </a:lnTo>
                <a:lnTo>
                  <a:pt x="0" y="6350"/>
                </a:lnTo>
                <a:lnTo>
                  <a:pt x="6350" y="0"/>
                </a:lnTo>
                <a:lnTo>
                  <a:pt x="735329" y="0"/>
                </a:lnTo>
                <a:lnTo>
                  <a:pt x="741679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06705"/>
                </a:lnTo>
                <a:lnTo>
                  <a:pt x="6350" y="306705"/>
                </a:lnTo>
                <a:lnTo>
                  <a:pt x="12700" y="313055"/>
                </a:lnTo>
                <a:lnTo>
                  <a:pt x="741679" y="313055"/>
                </a:lnTo>
                <a:lnTo>
                  <a:pt x="741375" y="315023"/>
                </a:lnTo>
                <a:lnTo>
                  <a:pt x="740460" y="316788"/>
                </a:lnTo>
                <a:lnTo>
                  <a:pt x="739063" y="318198"/>
                </a:lnTo>
                <a:lnTo>
                  <a:pt x="737285" y="319100"/>
                </a:lnTo>
                <a:lnTo>
                  <a:pt x="735329" y="319405"/>
                </a:lnTo>
                <a:close/>
              </a:path>
              <a:path w="741679" h="31940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741679" h="319405">
                <a:moveTo>
                  <a:pt x="728979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728979" y="6350"/>
                </a:lnTo>
                <a:lnTo>
                  <a:pt x="728979" y="12700"/>
                </a:lnTo>
                <a:close/>
              </a:path>
              <a:path w="741679" h="319405">
                <a:moveTo>
                  <a:pt x="728979" y="313055"/>
                </a:moveTo>
                <a:lnTo>
                  <a:pt x="728979" y="6350"/>
                </a:lnTo>
                <a:lnTo>
                  <a:pt x="735329" y="12700"/>
                </a:lnTo>
                <a:lnTo>
                  <a:pt x="741679" y="12700"/>
                </a:lnTo>
                <a:lnTo>
                  <a:pt x="741679" y="306705"/>
                </a:lnTo>
                <a:lnTo>
                  <a:pt x="735329" y="306705"/>
                </a:lnTo>
                <a:lnTo>
                  <a:pt x="728979" y="313055"/>
                </a:lnTo>
                <a:close/>
              </a:path>
              <a:path w="741679" h="319405">
                <a:moveTo>
                  <a:pt x="741679" y="12700"/>
                </a:moveTo>
                <a:lnTo>
                  <a:pt x="735329" y="12700"/>
                </a:lnTo>
                <a:lnTo>
                  <a:pt x="728979" y="6350"/>
                </a:lnTo>
                <a:lnTo>
                  <a:pt x="741679" y="6350"/>
                </a:lnTo>
                <a:lnTo>
                  <a:pt x="741679" y="12700"/>
                </a:lnTo>
                <a:close/>
              </a:path>
              <a:path w="741679" h="319405">
                <a:moveTo>
                  <a:pt x="12700" y="313055"/>
                </a:moveTo>
                <a:lnTo>
                  <a:pt x="6350" y="306705"/>
                </a:lnTo>
                <a:lnTo>
                  <a:pt x="12700" y="306705"/>
                </a:lnTo>
                <a:lnTo>
                  <a:pt x="12700" y="313055"/>
                </a:lnTo>
                <a:close/>
              </a:path>
              <a:path w="741679" h="319405">
                <a:moveTo>
                  <a:pt x="728979" y="313055"/>
                </a:moveTo>
                <a:lnTo>
                  <a:pt x="12700" y="313055"/>
                </a:lnTo>
                <a:lnTo>
                  <a:pt x="12700" y="306705"/>
                </a:lnTo>
                <a:lnTo>
                  <a:pt x="728979" y="306705"/>
                </a:lnTo>
                <a:lnTo>
                  <a:pt x="728979" y="313055"/>
                </a:lnTo>
                <a:close/>
              </a:path>
              <a:path w="741679" h="319405">
                <a:moveTo>
                  <a:pt x="741679" y="313055"/>
                </a:moveTo>
                <a:lnTo>
                  <a:pt x="728979" y="313055"/>
                </a:lnTo>
                <a:lnTo>
                  <a:pt x="735329" y="306705"/>
                </a:lnTo>
                <a:lnTo>
                  <a:pt x="741679" y="306705"/>
                </a:lnTo>
                <a:lnTo>
                  <a:pt x="741679" y="31305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91755" y="2711450"/>
            <a:ext cx="559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imSun"/>
                <a:cs typeface="SimSun"/>
              </a:rPr>
              <a:t>查全</a:t>
            </a:r>
            <a:r>
              <a:rPr sz="1400" spc="5" dirty="0">
                <a:latin typeface="SimSun"/>
                <a:cs typeface="SimSun"/>
              </a:rPr>
              <a:t>率</a:t>
            </a:r>
            <a:endParaRPr sz="1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70" y="62864"/>
            <a:ext cx="3698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目标检测中常见指</a:t>
            </a:r>
            <a:r>
              <a:rPr spc="5" dirty="0"/>
              <a:t>标</a:t>
            </a:r>
          </a:p>
        </p:txBody>
      </p:sp>
      <p:sp>
        <p:nvSpPr>
          <p:cNvPr id="3" name="object 3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63039" y="1278636"/>
            <a:ext cx="4642485" cy="2911475"/>
            <a:chOff x="1463039" y="1278636"/>
            <a:chExt cx="4642485" cy="29114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3039" y="1278636"/>
              <a:ext cx="4642104" cy="28986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26359" y="1315720"/>
              <a:ext cx="2376805" cy="2874010"/>
            </a:xfrm>
            <a:custGeom>
              <a:avLst/>
              <a:gdLst/>
              <a:ahLst/>
              <a:cxnLst/>
              <a:rect l="l" t="t" r="r" b="b"/>
              <a:pathLst>
                <a:path w="2376804" h="2874010">
                  <a:moveTo>
                    <a:pt x="2364104" y="2874009"/>
                  </a:moveTo>
                  <a:lnTo>
                    <a:pt x="12700" y="2874009"/>
                  </a:lnTo>
                  <a:lnTo>
                    <a:pt x="10223" y="2873768"/>
                  </a:lnTo>
                  <a:lnTo>
                    <a:pt x="0" y="2861309"/>
                  </a:lnTo>
                  <a:lnTo>
                    <a:pt x="0" y="12699"/>
                  </a:lnTo>
                  <a:lnTo>
                    <a:pt x="12700" y="0"/>
                  </a:lnTo>
                  <a:lnTo>
                    <a:pt x="2364104" y="0"/>
                  </a:lnTo>
                  <a:lnTo>
                    <a:pt x="2376804" y="12699"/>
                  </a:lnTo>
                  <a:lnTo>
                    <a:pt x="25400" y="12699"/>
                  </a:lnTo>
                  <a:lnTo>
                    <a:pt x="12700" y="25399"/>
                  </a:lnTo>
                  <a:lnTo>
                    <a:pt x="25400" y="25399"/>
                  </a:lnTo>
                  <a:lnTo>
                    <a:pt x="25400" y="2848609"/>
                  </a:lnTo>
                  <a:lnTo>
                    <a:pt x="12700" y="2848609"/>
                  </a:lnTo>
                  <a:lnTo>
                    <a:pt x="25400" y="2861309"/>
                  </a:lnTo>
                  <a:lnTo>
                    <a:pt x="2376804" y="2861309"/>
                  </a:lnTo>
                  <a:lnTo>
                    <a:pt x="2376563" y="2863786"/>
                  </a:lnTo>
                  <a:lnTo>
                    <a:pt x="2366581" y="2873768"/>
                  </a:lnTo>
                  <a:lnTo>
                    <a:pt x="2364104" y="2874009"/>
                  </a:lnTo>
                  <a:close/>
                </a:path>
                <a:path w="2376804" h="2874010">
                  <a:moveTo>
                    <a:pt x="25400" y="25399"/>
                  </a:moveTo>
                  <a:lnTo>
                    <a:pt x="12700" y="25399"/>
                  </a:lnTo>
                  <a:lnTo>
                    <a:pt x="25400" y="12699"/>
                  </a:lnTo>
                  <a:lnTo>
                    <a:pt x="25400" y="25399"/>
                  </a:lnTo>
                  <a:close/>
                </a:path>
                <a:path w="2376804" h="2874010">
                  <a:moveTo>
                    <a:pt x="2351404" y="25399"/>
                  </a:moveTo>
                  <a:lnTo>
                    <a:pt x="25400" y="25399"/>
                  </a:lnTo>
                  <a:lnTo>
                    <a:pt x="25400" y="12699"/>
                  </a:lnTo>
                  <a:lnTo>
                    <a:pt x="2351404" y="12699"/>
                  </a:lnTo>
                  <a:lnTo>
                    <a:pt x="2351404" y="25399"/>
                  </a:lnTo>
                  <a:close/>
                </a:path>
                <a:path w="2376804" h="2874010">
                  <a:moveTo>
                    <a:pt x="2351404" y="2861309"/>
                  </a:moveTo>
                  <a:lnTo>
                    <a:pt x="2351404" y="12699"/>
                  </a:lnTo>
                  <a:lnTo>
                    <a:pt x="2364104" y="25399"/>
                  </a:lnTo>
                  <a:lnTo>
                    <a:pt x="2376804" y="25399"/>
                  </a:lnTo>
                  <a:lnTo>
                    <a:pt x="2376804" y="2848609"/>
                  </a:lnTo>
                  <a:lnTo>
                    <a:pt x="2364104" y="2848609"/>
                  </a:lnTo>
                  <a:lnTo>
                    <a:pt x="2351404" y="2861309"/>
                  </a:lnTo>
                  <a:close/>
                </a:path>
                <a:path w="2376804" h="2874010">
                  <a:moveTo>
                    <a:pt x="2376804" y="25399"/>
                  </a:moveTo>
                  <a:lnTo>
                    <a:pt x="2364104" y="25399"/>
                  </a:lnTo>
                  <a:lnTo>
                    <a:pt x="2351404" y="12699"/>
                  </a:lnTo>
                  <a:lnTo>
                    <a:pt x="2376804" y="12699"/>
                  </a:lnTo>
                  <a:lnTo>
                    <a:pt x="2376804" y="25399"/>
                  </a:lnTo>
                  <a:close/>
                </a:path>
                <a:path w="2376804" h="2874010">
                  <a:moveTo>
                    <a:pt x="25400" y="2861309"/>
                  </a:moveTo>
                  <a:lnTo>
                    <a:pt x="12700" y="2848609"/>
                  </a:lnTo>
                  <a:lnTo>
                    <a:pt x="25400" y="2848609"/>
                  </a:lnTo>
                  <a:lnTo>
                    <a:pt x="25400" y="2861309"/>
                  </a:lnTo>
                  <a:close/>
                </a:path>
                <a:path w="2376804" h="2874010">
                  <a:moveTo>
                    <a:pt x="2351404" y="2861309"/>
                  </a:moveTo>
                  <a:lnTo>
                    <a:pt x="25400" y="2861309"/>
                  </a:lnTo>
                  <a:lnTo>
                    <a:pt x="25400" y="2848609"/>
                  </a:lnTo>
                  <a:lnTo>
                    <a:pt x="2351404" y="2848609"/>
                  </a:lnTo>
                  <a:lnTo>
                    <a:pt x="2351404" y="2861309"/>
                  </a:lnTo>
                  <a:close/>
                </a:path>
                <a:path w="2376804" h="2874010">
                  <a:moveTo>
                    <a:pt x="2376804" y="2861309"/>
                  </a:moveTo>
                  <a:lnTo>
                    <a:pt x="2351404" y="2861309"/>
                  </a:lnTo>
                  <a:lnTo>
                    <a:pt x="2364104" y="2848609"/>
                  </a:lnTo>
                  <a:lnTo>
                    <a:pt x="2376804" y="2848609"/>
                  </a:lnTo>
                  <a:lnTo>
                    <a:pt x="2376804" y="2861309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61614" y="1660525"/>
              <a:ext cx="2088514" cy="2529205"/>
            </a:xfrm>
            <a:custGeom>
              <a:avLst/>
              <a:gdLst/>
              <a:ahLst/>
              <a:cxnLst/>
              <a:rect l="l" t="t" r="r" b="b"/>
              <a:pathLst>
                <a:path w="2088514" h="2529204">
                  <a:moveTo>
                    <a:pt x="2075814" y="2529204"/>
                  </a:moveTo>
                  <a:lnTo>
                    <a:pt x="12700" y="2529204"/>
                  </a:lnTo>
                  <a:lnTo>
                    <a:pt x="10223" y="2528963"/>
                  </a:lnTo>
                  <a:lnTo>
                    <a:pt x="0" y="2516504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2075814" y="0"/>
                  </a:lnTo>
                  <a:lnTo>
                    <a:pt x="2088514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2503804"/>
                  </a:lnTo>
                  <a:lnTo>
                    <a:pt x="12700" y="2503804"/>
                  </a:lnTo>
                  <a:lnTo>
                    <a:pt x="25400" y="2516504"/>
                  </a:lnTo>
                  <a:lnTo>
                    <a:pt x="2088514" y="2516504"/>
                  </a:lnTo>
                  <a:lnTo>
                    <a:pt x="2088273" y="2518981"/>
                  </a:lnTo>
                  <a:lnTo>
                    <a:pt x="2078291" y="2528963"/>
                  </a:lnTo>
                  <a:lnTo>
                    <a:pt x="2075814" y="2529204"/>
                  </a:lnTo>
                  <a:close/>
                </a:path>
                <a:path w="2088514" h="2529204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2088514" h="2529204">
                  <a:moveTo>
                    <a:pt x="2063114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2063114" y="12700"/>
                  </a:lnTo>
                  <a:lnTo>
                    <a:pt x="2063114" y="25400"/>
                  </a:lnTo>
                  <a:close/>
                </a:path>
                <a:path w="2088514" h="2529204">
                  <a:moveTo>
                    <a:pt x="2063114" y="2516504"/>
                  </a:moveTo>
                  <a:lnTo>
                    <a:pt x="2063114" y="12700"/>
                  </a:lnTo>
                  <a:lnTo>
                    <a:pt x="2075814" y="25400"/>
                  </a:lnTo>
                  <a:lnTo>
                    <a:pt x="2088514" y="25400"/>
                  </a:lnTo>
                  <a:lnTo>
                    <a:pt x="2088514" y="2503804"/>
                  </a:lnTo>
                  <a:lnTo>
                    <a:pt x="2075814" y="2503804"/>
                  </a:lnTo>
                  <a:lnTo>
                    <a:pt x="2063114" y="2516504"/>
                  </a:lnTo>
                  <a:close/>
                </a:path>
                <a:path w="2088514" h="2529204">
                  <a:moveTo>
                    <a:pt x="2088514" y="25400"/>
                  </a:moveTo>
                  <a:lnTo>
                    <a:pt x="2075814" y="25400"/>
                  </a:lnTo>
                  <a:lnTo>
                    <a:pt x="2063114" y="12700"/>
                  </a:lnTo>
                  <a:lnTo>
                    <a:pt x="2088514" y="12700"/>
                  </a:lnTo>
                  <a:lnTo>
                    <a:pt x="2088514" y="25400"/>
                  </a:lnTo>
                  <a:close/>
                </a:path>
                <a:path w="2088514" h="2529204">
                  <a:moveTo>
                    <a:pt x="25400" y="2516504"/>
                  </a:moveTo>
                  <a:lnTo>
                    <a:pt x="12700" y="2503804"/>
                  </a:lnTo>
                  <a:lnTo>
                    <a:pt x="25400" y="2503804"/>
                  </a:lnTo>
                  <a:lnTo>
                    <a:pt x="25400" y="2516504"/>
                  </a:lnTo>
                  <a:close/>
                </a:path>
                <a:path w="2088514" h="2529204">
                  <a:moveTo>
                    <a:pt x="2063114" y="2516504"/>
                  </a:moveTo>
                  <a:lnTo>
                    <a:pt x="25400" y="2516504"/>
                  </a:lnTo>
                  <a:lnTo>
                    <a:pt x="25400" y="2503804"/>
                  </a:lnTo>
                  <a:lnTo>
                    <a:pt x="2063114" y="2503804"/>
                  </a:lnTo>
                  <a:lnTo>
                    <a:pt x="2063114" y="2516504"/>
                  </a:lnTo>
                  <a:close/>
                </a:path>
                <a:path w="2088514" h="2529204">
                  <a:moveTo>
                    <a:pt x="2088514" y="2516504"/>
                  </a:moveTo>
                  <a:lnTo>
                    <a:pt x="2063114" y="2516504"/>
                  </a:lnTo>
                  <a:lnTo>
                    <a:pt x="2075814" y="2503804"/>
                  </a:lnTo>
                  <a:lnTo>
                    <a:pt x="2088514" y="2503804"/>
                  </a:lnTo>
                  <a:lnTo>
                    <a:pt x="2088514" y="25165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717800" y="1330198"/>
            <a:ext cx="702310" cy="56642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cat</a:t>
            </a:r>
            <a:endParaRPr sz="1600">
              <a:latin typeface="Calibri"/>
              <a:cs typeface="Calibri"/>
            </a:endParaRPr>
          </a:p>
          <a:p>
            <a:pPr marL="139700">
              <a:lnSpc>
                <a:spcPct val="100000"/>
              </a:lnSpc>
              <a:spcBef>
                <a:spcPts val="210"/>
              </a:spcBef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cat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0.9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39289" y="1593214"/>
            <a:ext cx="1644650" cy="2328545"/>
          </a:xfrm>
          <a:custGeom>
            <a:avLst/>
            <a:gdLst/>
            <a:ahLst/>
            <a:cxnLst/>
            <a:rect l="l" t="t" r="r" b="b"/>
            <a:pathLst>
              <a:path w="1644650" h="2328545">
                <a:moveTo>
                  <a:pt x="1631950" y="2328545"/>
                </a:moveTo>
                <a:lnTo>
                  <a:pt x="12700" y="2328545"/>
                </a:lnTo>
                <a:lnTo>
                  <a:pt x="10223" y="2328303"/>
                </a:lnTo>
                <a:lnTo>
                  <a:pt x="0" y="2315845"/>
                </a:lnTo>
                <a:lnTo>
                  <a:pt x="0" y="12700"/>
                </a:lnTo>
                <a:lnTo>
                  <a:pt x="12700" y="0"/>
                </a:lnTo>
                <a:lnTo>
                  <a:pt x="1631950" y="0"/>
                </a:lnTo>
                <a:lnTo>
                  <a:pt x="164465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2303145"/>
                </a:lnTo>
                <a:lnTo>
                  <a:pt x="12700" y="2303145"/>
                </a:lnTo>
                <a:lnTo>
                  <a:pt x="25400" y="2315845"/>
                </a:lnTo>
                <a:lnTo>
                  <a:pt x="1644650" y="2315845"/>
                </a:lnTo>
                <a:lnTo>
                  <a:pt x="1644408" y="2318321"/>
                </a:lnTo>
                <a:lnTo>
                  <a:pt x="1634426" y="2328303"/>
                </a:lnTo>
                <a:lnTo>
                  <a:pt x="1631950" y="2328545"/>
                </a:lnTo>
                <a:close/>
              </a:path>
              <a:path w="1644650" h="232854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1644650" h="2328545">
                <a:moveTo>
                  <a:pt x="161925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1619250" y="12700"/>
                </a:lnTo>
                <a:lnTo>
                  <a:pt x="1619250" y="25400"/>
                </a:lnTo>
                <a:close/>
              </a:path>
              <a:path w="1644650" h="2328545">
                <a:moveTo>
                  <a:pt x="1619250" y="2315845"/>
                </a:moveTo>
                <a:lnTo>
                  <a:pt x="1619250" y="12700"/>
                </a:lnTo>
                <a:lnTo>
                  <a:pt x="1631950" y="25400"/>
                </a:lnTo>
                <a:lnTo>
                  <a:pt x="1644650" y="25400"/>
                </a:lnTo>
                <a:lnTo>
                  <a:pt x="1644650" y="2303145"/>
                </a:lnTo>
                <a:lnTo>
                  <a:pt x="1631950" y="2303145"/>
                </a:lnTo>
                <a:lnTo>
                  <a:pt x="1619250" y="2315845"/>
                </a:lnTo>
                <a:close/>
              </a:path>
              <a:path w="1644650" h="2328545">
                <a:moveTo>
                  <a:pt x="1644650" y="25400"/>
                </a:moveTo>
                <a:lnTo>
                  <a:pt x="1631950" y="25400"/>
                </a:lnTo>
                <a:lnTo>
                  <a:pt x="1619250" y="12700"/>
                </a:lnTo>
                <a:lnTo>
                  <a:pt x="1644650" y="12700"/>
                </a:lnTo>
                <a:lnTo>
                  <a:pt x="1644650" y="25400"/>
                </a:lnTo>
                <a:close/>
              </a:path>
              <a:path w="1644650" h="2328545">
                <a:moveTo>
                  <a:pt x="25400" y="2315845"/>
                </a:moveTo>
                <a:lnTo>
                  <a:pt x="12700" y="2303145"/>
                </a:lnTo>
                <a:lnTo>
                  <a:pt x="25400" y="2303145"/>
                </a:lnTo>
                <a:lnTo>
                  <a:pt x="25400" y="2315845"/>
                </a:lnTo>
                <a:close/>
              </a:path>
              <a:path w="1644650" h="2328545">
                <a:moveTo>
                  <a:pt x="1619250" y="2315845"/>
                </a:moveTo>
                <a:lnTo>
                  <a:pt x="25400" y="2315845"/>
                </a:lnTo>
                <a:lnTo>
                  <a:pt x="25400" y="2303145"/>
                </a:lnTo>
                <a:lnTo>
                  <a:pt x="1619250" y="2303145"/>
                </a:lnTo>
                <a:lnTo>
                  <a:pt x="1619250" y="2315845"/>
                </a:lnTo>
                <a:close/>
              </a:path>
              <a:path w="1644650" h="2328545">
                <a:moveTo>
                  <a:pt x="1644650" y="2315845"/>
                </a:moveTo>
                <a:lnTo>
                  <a:pt x="1619250" y="2315845"/>
                </a:lnTo>
                <a:lnTo>
                  <a:pt x="1631950" y="2303145"/>
                </a:lnTo>
                <a:lnTo>
                  <a:pt x="1644650" y="2303145"/>
                </a:lnTo>
                <a:lnTo>
                  <a:pt x="1644650" y="23158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41525" y="1628139"/>
            <a:ext cx="57531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cat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0.3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72404" y="3024504"/>
            <a:ext cx="833119" cy="1172210"/>
            <a:chOff x="5272404" y="3024504"/>
            <a:chExt cx="833119" cy="117221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5231" y="3037331"/>
              <a:ext cx="819912" cy="113995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272404" y="3024504"/>
              <a:ext cx="819150" cy="1172210"/>
            </a:xfrm>
            <a:custGeom>
              <a:avLst/>
              <a:gdLst/>
              <a:ahLst/>
              <a:cxnLst/>
              <a:rect l="l" t="t" r="r" b="b"/>
              <a:pathLst>
                <a:path w="819150" h="1172210">
                  <a:moveTo>
                    <a:pt x="806450" y="1172209"/>
                  </a:moveTo>
                  <a:lnTo>
                    <a:pt x="12700" y="1172209"/>
                  </a:lnTo>
                  <a:lnTo>
                    <a:pt x="10223" y="1171968"/>
                  </a:lnTo>
                  <a:lnTo>
                    <a:pt x="0" y="1159509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806450" y="0"/>
                  </a:lnTo>
                  <a:lnTo>
                    <a:pt x="81915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1146809"/>
                  </a:lnTo>
                  <a:lnTo>
                    <a:pt x="12700" y="1146809"/>
                  </a:lnTo>
                  <a:lnTo>
                    <a:pt x="25400" y="1159509"/>
                  </a:lnTo>
                  <a:lnTo>
                    <a:pt x="819150" y="1159509"/>
                  </a:lnTo>
                  <a:lnTo>
                    <a:pt x="818908" y="1161986"/>
                  </a:lnTo>
                  <a:lnTo>
                    <a:pt x="808926" y="1171968"/>
                  </a:lnTo>
                  <a:lnTo>
                    <a:pt x="806450" y="1172209"/>
                  </a:lnTo>
                  <a:close/>
                </a:path>
                <a:path w="819150" h="117221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819150" h="1172210">
                  <a:moveTo>
                    <a:pt x="79375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793750" y="12700"/>
                  </a:lnTo>
                  <a:lnTo>
                    <a:pt x="793750" y="25400"/>
                  </a:lnTo>
                  <a:close/>
                </a:path>
                <a:path w="819150" h="1172210">
                  <a:moveTo>
                    <a:pt x="793750" y="1159509"/>
                  </a:moveTo>
                  <a:lnTo>
                    <a:pt x="793750" y="12700"/>
                  </a:lnTo>
                  <a:lnTo>
                    <a:pt x="806450" y="25400"/>
                  </a:lnTo>
                  <a:lnTo>
                    <a:pt x="819150" y="25400"/>
                  </a:lnTo>
                  <a:lnTo>
                    <a:pt x="819150" y="1146809"/>
                  </a:lnTo>
                  <a:lnTo>
                    <a:pt x="806450" y="1146809"/>
                  </a:lnTo>
                  <a:lnTo>
                    <a:pt x="793750" y="1159509"/>
                  </a:lnTo>
                  <a:close/>
                </a:path>
                <a:path w="819150" h="1172210">
                  <a:moveTo>
                    <a:pt x="819150" y="25400"/>
                  </a:moveTo>
                  <a:lnTo>
                    <a:pt x="806450" y="25400"/>
                  </a:lnTo>
                  <a:lnTo>
                    <a:pt x="793750" y="12700"/>
                  </a:lnTo>
                  <a:lnTo>
                    <a:pt x="819150" y="12700"/>
                  </a:lnTo>
                  <a:lnTo>
                    <a:pt x="819150" y="25400"/>
                  </a:lnTo>
                  <a:close/>
                </a:path>
                <a:path w="819150" h="1172210">
                  <a:moveTo>
                    <a:pt x="25400" y="1159509"/>
                  </a:moveTo>
                  <a:lnTo>
                    <a:pt x="12700" y="1146809"/>
                  </a:lnTo>
                  <a:lnTo>
                    <a:pt x="25400" y="1146809"/>
                  </a:lnTo>
                  <a:lnTo>
                    <a:pt x="25400" y="1159509"/>
                  </a:lnTo>
                  <a:close/>
                </a:path>
                <a:path w="819150" h="1172210">
                  <a:moveTo>
                    <a:pt x="793750" y="1159509"/>
                  </a:moveTo>
                  <a:lnTo>
                    <a:pt x="25400" y="1159509"/>
                  </a:lnTo>
                  <a:lnTo>
                    <a:pt x="25400" y="1146809"/>
                  </a:lnTo>
                  <a:lnTo>
                    <a:pt x="793750" y="1146809"/>
                  </a:lnTo>
                  <a:lnTo>
                    <a:pt x="793750" y="1159509"/>
                  </a:lnTo>
                  <a:close/>
                </a:path>
                <a:path w="819150" h="1172210">
                  <a:moveTo>
                    <a:pt x="819150" y="1159509"/>
                  </a:moveTo>
                  <a:lnTo>
                    <a:pt x="793750" y="1159509"/>
                  </a:lnTo>
                  <a:lnTo>
                    <a:pt x="806450" y="1146809"/>
                  </a:lnTo>
                  <a:lnTo>
                    <a:pt x="819150" y="1146809"/>
                  </a:lnTo>
                  <a:lnTo>
                    <a:pt x="819150" y="1159509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01615" y="2987039"/>
            <a:ext cx="27241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70" y="62864"/>
            <a:ext cx="3698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目标检测中常见指</a:t>
            </a:r>
            <a:r>
              <a:rPr spc="5" dirty="0"/>
              <a:t>标</a:t>
            </a:r>
          </a:p>
        </p:txBody>
      </p:sp>
      <p:sp>
        <p:nvSpPr>
          <p:cNvPr id="3" name="object 3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3" y="1860804"/>
            <a:ext cx="2409444" cy="24094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1507" y="1856232"/>
            <a:ext cx="2415540" cy="24155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70" y="62864"/>
            <a:ext cx="3698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目标检测中常见指</a:t>
            </a:r>
            <a:r>
              <a:rPr spc="5" dirty="0"/>
              <a:t>标</a:t>
            </a:r>
          </a:p>
        </p:txBody>
      </p:sp>
      <p:sp>
        <p:nvSpPr>
          <p:cNvPr id="3" name="object 3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68808" y="1530096"/>
            <a:ext cx="2923540" cy="2923540"/>
            <a:chOff x="368808" y="1530096"/>
            <a:chExt cx="2923540" cy="29235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808" y="1530096"/>
              <a:ext cx="2923032" cy="29230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94740" y="1822449"/>
              <a:ext cx="2059939" cy="2459990"/>
            </a:xfrm>
            <a:custGeom>
              <a:avLst/>
              <a:gdLst/>
              <a:ahLst/>
              <a:cxnLst/>
              <a:rect l="l" t="t" r="r" b="b"/>
              <a:pathLst>
                <a:path w="2059939" h="2459990">
                  <a:moveTo>
                    <a:pt x="520700" y="196850"/>
                  </a:moveTo>
                  <a:lnTo>
                    <a:pt x="508000" y="184150"/>
                  </a:lnTo>
                  <a:lnTo>
                    <a:pt x="495300" y="184150"/>
                  </a:lnTo>
                  <a:lnTo>
                    <a:pt x="495300" y="209550"/>
                  </a:lnTo>
                  <a:lnTo>
                    <a:pt x="495300" y="571500"/>
                  </a:lnTo>
                  <a:lnTo>
                    <a:pt x="25400" y="571500"/>
                  </a:lnTo>
                  <a:lnTo>
                    <a:pt x="25400" y="209550"/>
                  </a:lnTo>
                  <a:lnTo>
                    <a:pt x="495300" y="209550"/>
                  </a:lnTo>
                  <a:lnTo>
                    <a:pt x="495300" y="184150"/>
                  </a:lnTo>
                  <a:lnTo>
                    <a:pt x="12700" y="184150"/>
                  </a:lnTo>
                  <a:lnTo>
                    <a:pt x="10223" y="184391"/>
                  </a:lnTo>
                  <a:lnTo>
                    <a:pt x="0" y="196850"/>
                  </a:lnTo>
                  <a:lnTo>
                    <a:pt x="0" y="584200"/>
                  </a:lnTo>
                  <a:lnTo>
                    <a:pt x="12700" y="596900"/>
                  </a:lnTo>
                  <a:lnTo>
                    <a:pt x="508000" y="596900"/>
                  </a:lnTo>
                  <a:lnTo>
                    <a:pt x="520700" y="584200"/>
                  </a:lnTo>
                  <a:lnTo>
                    <a:pt x="520700" y="571500"/>
                  </a:lnTo>
                  <a:lnTo>
                    <a:pt x="520700" y="209550"/>
                  </a:lnTo>
                  <a:lnTo>
                    <a:pt x="520700" y="196850"/>
                  </a:lnTo>
                  <a:close/>
                </a:path>
                <a:path w="2059939" h="2459990">
                  <a:moveTo>
                    <a:pt x="2059940" y="12700"/>
                  </a:moveTo>
                  <a:lnTo>
                    <a:pt x="2047240" y="0"/>
                  </a:lnTo>
                  <a:lnTo>
                    <a:pt x="2034540" y="0"/>
                  </a:lnTo>
                  <a:lnTo>
                    <a:pt x="2034540" y="25400"/>
                  </a:lnTo>
                  <a:lnTo>
                    <a:pt x="2034540" y="2434590"/>
                  </a:lnTo>
                  <a:lnTo>
                    <a:pt x="613410" y="2434590"/>
                  </a:lnTo>
                  <a:lnTo>
                    <a:pt x="613410" y="25400"/>
                  </a:lnTo>
                  <a:lnTo>
                    <a:pt x="2034540" y="25400"/>
                  </a:lnTo>
                  <a:lnTo>
                    <a:pt x="2034540" y="0"/>
                  </a:lnTo>
                  <a:lnTo>
                    <a:pt x="600710" y="0"/>
                  </a:lnTo>
                  <a:lnTo>
                    <a:pt x="598233" y="241"/>
                  </a:lnTo>
                  <a:lnTo>
                    <a:pt x="588010" y="12700"/>
                  </a:lnTo>
                  <a:lnTo>
                    <a:pt x="588010" y="2447290"/>
                  </a:lnTo>
                  <a:lnTo>
                    <a:pt x="600710" y="2459990"/>
                  </a:lnTo>
                  <a:lnTo>
                    <a:pt x="2047240" y="2459990"/>
                  </a:lnTo>
                  <a:lnTo>
                    <a:pt x="2059940" y="2447290"/>
                  </a:lnTo>
                  <a:lnTo>
                    <a:pt x="2059940" y="2434590"/>
                  </a:lnTo>
                  <a:lnTo>
                    <a:pt x="2059940" y="25400"/>
                  </a:lnTo>
                  <a:lnTo>
                    <a:pt x="2059940" y="1270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41169" y="1928495"/>
              <a:ext cx="1268095" cy="2299970"/>
            </a:xfrm>
            <a:custGeom>
              <a:avLst/>
              <a:gdLst/>
              <a:ahLst/>
              <a:cxnLst/>
              <a:rect l="l" t="t" r="r" b="b"/>
              <a:pathLst>
                <a:path w="1268095" h="2299970">
                  <a:moveTo>
                    <a:pt x="1255395" y="2299970"/>
                  </a:moveTo>
                  <a:lnTo>
                    <a:pt x="12700" y="2299970"/>
                  </a:lnTo>
                  <a:lnTo>
                    <a:pt x="10223" y="2299728"/>
                  </a:lnTo>
                  <a:lnTo>
                    <a:pt x="0" y="2287270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1255395" y="0"/>
                  </a:lnTo>
                  <a:lnTo>
                    <a:pt x="1268095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2274570"/>
                  </a:lnTo>
                  <a:lnTo>
                    <a:pt x="12700" y="2274570"/>
                  </a:lnTo>
                  <a:lnTo>
                    <a:pt x="25400" y="2287270"/>
                  </a:lnTo>
                  <a:lnTo>
                    <a:pt x="1268095" y="2287270"/>
                  </a:lnTo>
                  <a:lnTo>
                    <a:pt x="1267853" y="2289746"/>
                  </a:lnTo>
                  <a:lnTo>
                    <a:pt x="1257871" y="2299728"/>
                  </a:lnTo>
                  <a:lnTo>
                    <a:pt x="1255395" y="2299970"/>
                  </a:lnTo>
                  <a:close/>
                </a:path>
                <a:path w="1268095" h="229997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268095" h="2299970">
                  <a:moveTo>
                    <a:pt x="1242695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242695" y="12700"/>
                  </a:lnTo>
                  <a:lnTo>
                    <a:pt x="1242695" y="25400"/>
                  </a:lnTo>
                  <a:close/>
                </a:path>
                <a:path w="1268095" h="2299970">
                  <a:moveTo>
                    <a:pt x="1242695" y="2287270"/>
                  </a:moveTo>
                  <a:lnTo>
                    <a:pt x="1242695" y="12700"/>
                  </a:lnTo>
                  <a:lnTo>
                    <a:pt x="1255395" y="25400"/>
                  </a:lnTo>
                  <a:lnTo>
                    <a:pt x="1268095" y="25400"/>
                  </a:lnTo>
                  <a:lnTo>
                    <a:pt x="1268095" y="2274570"/>
                  </a:lnTo>
                  <a:lnTo>
                    <a:pt x="1255395" y="2274570"/>
                  </a:lnTo>
                  <a:lnTo>
                    <a:pt x="1242695" y="2287270"/>
                  </a:lnTo>
                  <a:close/>
                </a:path>
                <a:path w="1268095" h="2299970">
                  <a:moveTo>
                    <a:pt x="1268095" y="25400"/>
                  </a:moveTo>
                  <a:lnTo>
                    <a:pt x="1255395" y="25400"/>
                  </a:lnTo>
                  <a:lnTo>
                    <a:pt x="1242695" y="12700"/>
                  </a:lnTo>
                  <a:lnTo>
                    <a:pt x="1268095" y="12700"/>
                  </a:lnTo>
                  <a:lnTo>
                    <a:pt x="1268095" y="25400"/>
                  </a:lnTo>
                  <a:close/>
                </a:path>
                <a:path w="1268095" h="2299970">
                  <a:moveTo>
                    <a:pt x="25400" y="2287270"/>
                  </a:moveTo>
                  <a:lnTo>
                    <a:pt x="12700" y="2274570"/>
                  </a:lnTo>
                  <a:lnTo>
                    <a:pt x="25400" y="2274570"/>
                  </a:lnTo>
                  <a:lnTo>
                    <a:pt x="25400" y="2287270"/>
                  </a:lnTo>
                  <a:close/>
                </a:path>
                <a:path w="1268095" h="2299970">
                  <a:moveTo>
                    <a:pt x="1242695" y="2287270"/>
                  </a:moveTo>
                  <a:lnTo>
                    <a:pt x="25400" y="2287270"/>
                  </a:lnTo>
                  <a:lnTo>
                    <a:pt x="25400" y="2274570"/>
                  </a:lnTo>
                  <a:lnTo>
                    <a:pt x="1242695" y="2274570"/>
                  </a:lnTo>
                  <a:lnTo>
                    <a:pt x="1242695" y="2287270"/>
                  </a:lnTo>
                  <a:close/>
                </a:path>
                <a:path w="1268095" h="2299970">
                  <a:moveTo>
                    <a:pt x="1268095" y="2287270"/>
                  </a:moveTo>
                  <a:lnTo>
                    <a:pt x="1242695" y="2287270"/>
                  </a:lnTo>
                  <a:lnTo>
                    <a:pt x="1255395" y="2274570"/>
                  </a:lnTo>
                  <a:lnTo>
                    <a:pt x="1268095" y="2274570"/>
                  </a:lnTo>
                  <a:lnTo>
                    <a:pt x="1268095" y="22872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50620" y="2656205"/>
              <a:ext cx="1159510" cy="1771014"/>
            </a:xfrm>
            <a:custGeom>
              <a:avLst/>
              <a:gdLst/>
              <a:ahLst/>
              <a:cxnLst/>
              <a:rect l="l" t="t" r="r" b="b"/>
              <a:pathLst>
                <a:path w="1159510" h="1771014">
                  <a:moveTo>
                    <a:pt x="1146810" y="1771015"/>
                  </a:moveTo>
                  <a:lnTo>
                    <a:pt x="12700" y="1771015"/>
                  </a:lnTo>
                  <a:lnTo>
                    <a:pt x="10223" y="1770773"/>
                  </a:lnTo>
                  <a:lnTo>
                    <a:pt x="0" y="1758315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1146810" y="0"/>
                  </a:lnTo>
                  <a:lnTo>
                    <a:pt x="115951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1745615"/>
                  </a:lnTo>
                  <a:lnTo>
                    <a:pt x="12700" y="1745615"/>
                  </a:lnTo>
                  <a:lnTo>
                    <a:pt x="25400" y="1758315"/>
                  </a:lnTo>
                  <a:lnTo>
                    <a:pt x="1159510" y="1758315"/>
                  </a:lnTo>
                  <a:lnTo>
                    <a:pt x="1159268" y="1760791"/>
                  </a:lnTo>
                  <a:lnTo>
                    <a:pt x="1149286" y="1770773"/>
                  </a:lnTo>
                  <a:lnTo>
                    <a:pt x="1146810" y="1771015"/>
                  </a:lnTo>
                  <a:close/>
                </a:path>
                <a:path w="1159510" h="1771014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9510" h="1771014">
                  <a:moveTo>
                    <a:pt x="113411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34110" y="12700"/>
                  </a:lnTo>
                  <a:lnTo>
                    <a:pt x="1134110" y="25400"/>
                  </a:lnTo>
                  <a:close/>
                </a:path>
                <a:path w="1159510" h="1771014">
                  <a:moveTo>
                    <a:pt x="1134110" y="1758315"/>
                  </a:moveTo>
                  <a:lnTo>
                    <a:pt x="1134110" y="12700"/>
                  </a:lnTo>
                  <a:lnTo>
                    <a:pt x="1146810" y="25400"/>
                  </a:lnTo>
                  <a:lnTo>
                    <a:pt x="1159510" y="25400"/>
                  </a:lnTo>
                  <a:lnTo>
                    <a:pt x="1159510" y="1745615"/>
                  </a:lnTo>
                  <a:lnTo>
                    <a:pt x="1146810" y="1745615"/>
                  </a:lnTo>
                  <a:lnTo>
                    <a:pt x="1134110" y="1758315"/>
                  </a:lnTo>
                  <a:close/>
                </a:path>
                <a:path w="1159510" h="1771014">
                  <a:moveTo>
                    <a:pt x="1159510" y="25400"/>
                  </a:moveTo>
                  <a:lnTo>
                    <a:pt x="1146810" y="25400"/>
                  </a:lnTo>
                  <a:lnTo>
                    <a:pt x="1134110" y="12700"/>
                  </a:lnTo>
                  <a:lnTo>
                    <a:pt x="1159510" y="12700"/>
                  </a:lnTo>
                  <a:lnTo>
                    <a:pt x="1159510" y="25400"/>
                  </a:lnTo>
                  <a:close/>
                </a:path>
                <a:path w="1159510" h="1771014">
                  <a:moveTo>
                    <a:pt x="25400" y="1758315"/>
                  </a:moveTo>
                  <a:lnTo>
                    <a:pt x="12700" y="1745615"/>
                  </a:lnTo>
                  <a:lnTo>
                    <a:pt x="25400" y="1745615"/>
                  </a:lnTo>
                  <a:lnTo>
                    <a:pt x="25400" y="1758315"/>
                  </a:lnTo>
                  <a:close/>
                </a:path>
                <a:path w="1159510" h="1771014">
                  <a:moveTo>
                    <a:pt x="1134110" y="1758315"/>
                  </a:moveTo>
                  <a:lnTo>
                    <a:pt x="25400" y="1758315"/>
                  </a:lnTo>
                  <a:lnTo>
                    <a:pt x="25400" y="1745615"/>
                  </a:lnTo>
                  <a:lnTo>
                    <a:pt x="1134110" y="1745615"/>
                  </a:lnTo>
                  <a:lnTo>
                    <a:pt x="1134110" y="1758315"/>
                  </a:lnTo>
                  <a:close/>
                </a:path>
                <a:path w="1159510" h="1771014">
                  <a:moveTo>
                    <a:pt x="1159510" y="1758315"/>
                  </a:moveTo>
                  <a:lnTo>
                    <a:pt x="1134110" y="1758315"/>
                  </a:lnTo>
                  <a:lnTo>
                    <a:pt x="1146810" y="1745615"/>
                  </a:lnTo>
                  <a:lnTo>
                    <a:pt x="1159510" y="1745615"/>
                  </a:lnTo>
                  <a:lnTo>
                    <a:pt x="1159510" y="175831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40130" y="1554480"/>
            <a:ext cx="1509395" cy="1395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5005">
              <a:lnSpc>
                <a:spcPts val="1739"/>
              </a:lnSpc>
              <a:spcBef>
                <a:spcPts val="95"/>
              </a:spcBef>
            </a:pPr>
            <a:r>
              <a:rPr sz="1600" spc="-15" dirty="0">
                <a:latin typeface="Calibri"/>
                <a:cs typeface="Calibri"/>
              </a:rPr>
              <a:t>cat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id:1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545"/>
              </a:lnSpc>
            </a:pPr>
            <a:r>
              <a:rPr sz="1600" spc="-15" dirty="0">
                <a:latin typeface="Calibri"/>
                <a:cs typeface="Calibri"/>
              </a:rPr>
              <a:t>cat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id:2</a:t>
            </a:r>
            <a:endParaRPr sz="1600">
              <a:latin typeface="Calibri"/>
              <a:cs typeface="Calibri"/>
            </a:endParaRPr>
          </a:p>
          <a:p>
            <a:pPr marL="843280">
              <a:lnSpc>
                <a:spcPts val="1720"/>
              </a:lnSpc>
            </a:pPr>
            <a:r>
              <a:rPr sz="1600" spc="-15" dirty="0">
                <a:latin typeface="Calibri"/>
                <a:cs typeface="Calibri"/>
              </a:rPr>
              <a:t>cat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0.98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Calibri"/>
              <a:cs typeface="Calibri"/>
            </a:endParaRPr>
          </a:p>
          <a:p>
            <a:pPr marL="213995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latin typeface="Calibri"/>
                <a:cs typeface="Calibri"/>
              </a:rPr>
              <a:t>cat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0.61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126865" y="2218054"/>
          <a:ext cx="3931920" cy="1275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GT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Confidence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OB(IOU=0.5)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0.98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25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0.61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10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5432425" y="1329690"/>
            <a:ext cx="1135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num_ob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70" y="62864"/>
            <a:ext cx="3698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目标检测中常见指</a:t>
            </a:r>
            <a:r>
              <a:rPr spc="5" dirty="0"/>
              <a:t>标</a:t>
            </a:r>
          </a:p>
        </p:txBody>
      </p:sp>
      <p:sp>
        <p:nvSpPr>
          <p:cNvPr id="3" name="object 3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45008" y="1626107"/>
            <a:ext cx="2415540" cy="2427605"/>
            <a:chOff x="445008" y="1626107"/>
            <a:chExt cx="2415540" cy="24276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8" y="1626107"/>
              <a:ext cx="2415540" cy="24155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1810" y="1887854"/>
              <a:ext cx="1846580" cy="2165350"/>
            </a:xfrm>
            <a:custGeom>
              <a:avLst/>
              <a:gdLst/>
              <a:ahLst/>
              <a:cxnLst/>
              <a:rect l="l" t="t" r="r" b="b"/>
              <a:pathLst>
                <a:path w="1846580" h="2165350">
                  <a:moveTo>
                    <a:pt x="1833879" y="2165350"/>
                  </a:moveTo>
                  <a:lnTo>
                    <a:pt x="12700" y="2165350"/>
                  </a:lnTo>
                  <a:lnTo>
                    <a:pt x="10223" y="2165108"/>
                  </a:lnTo>
                  <a:lnTo>
                    <a:pt x="0" y="2152650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1833879" y="0"/>
                  </a:lnTo>
                  <a:lnTo>
                    <a:pt x="1846579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2139950"/>
                  </a:lnTo>
                  <a:lnTo>
                    <a:pt x="12700" y="2139950"/>
                  </a:lnTo>
                  <a:lnTo>
                    <a:pt x="25400" y="2152650"/>
                  </a:lnTo>
                  <a:lnTo>
                    <a:pt x="1846579" y="2152650"/>
                  </a:lnTo>
                  <a:lnTo>
                    <a:pt x="1846338" y="2155126"/>
                  </a:lnTo>
                  <a:lnTo>
                    <a:pt x="1836356" y="2165108"/>
                  </a:lnTo>
                  <a:lnTo>
                    <a:pt x="1833879" y="2165350"/>
                  </a:lnTo>
                  <a:close/>
                </a:path>
                <a:path w="1846580" h="216535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846580" h="2165350">
                  <a:moveTo>
                    <a:pt x="1821179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821179" y="12700"/>
                  </a:lnTo>
                  <a:lnTo>
                    <a:pt x="1821179" y="25400"/>
                  </a:lnTo>
                  <a:close/>
                </a:path>
                <a:path w="1846580" h="2165350">
                  <a:moveTo>
                    <a:pt x="1821179" y="2152650"/>
                  </a:moveTo>
                  <a:lnTo>
                    <a:pt x="1821179" y="12700"/>
                  </a:lnTo>
                  <a:lnTo>
                    <a:pt x="1833879" y="25400"/>
                  </a:lnTo>
                  <a:lnTo>
                    <a:pt x="1846579" y="25400"/>
                  </a:lnTo>
                  <a:lnTo>
                    <a:pt x="1846579" y="2139950"/>
                  </a:lnTo>
                  <a:lnTo>
                    <a:pt x="1833879" y="2139950"/>
                  </a:lnTo>
                  <a:lnTo>
                    <a:pt x="1821179" y="2152650"/>
                  </a:lnTo>
                  <a:close/>
                </a:path>
                <a:path w="1846580" h="2165350">
                  <a:moveTo>
                    <a:pt x="1846579" y="25400"/>
                  </a:moveTo>
                  <a:lnTo>
                    <a:pt x="1833879" y="25400"/>
                  </a:lnTo>
                  <a:lnTo>
                    <a:pt x="1821179" y="12700"/>
                  </a:lnTo>
                  <a:lnTo>
                    <a:pt x="1846579" y="12700"/>
                  </a:lnTo>
                  <a:lnTo>
                    <a:pt x="1846579" y="25400"/>
                  </a:lnTo>
                  <a:close/>
                </a:path>
                <a:path w="1846580" h="2165350">
                  <a:moveTo>
                    <a:pt x="25400" y="2152650"/>
                  </a:moveTo>
                  <a:lnTo>
                    <a:pt x="12700" y="2139950"/>
                  </a:lnTo>
                  <a:lnTo>
                    <a:pt x="25400" y="2139950"/>
                  </a:lnTo>
                  <a:lnTo>
                    <a:pt x="25400" y="2152650"/>
                  </a:lnTo>
                  <a:close/>
                </a:path>
                <a:path w="1846580" h="2165350">
                  <a:moveTo>
                    <a:pt x="1821179" y="2152650"/>
                  </a:moveTo>
                  <a:lnTo>
                    <a:pt x="25400" y="2152650"/>
                  </a:lnTo>
                  <a:lnTo>
                    <a:pt x="25400" y="2139950"/>
                  </a:lnTo>
                  <a:lnTo>
                    <a:pt x="1821179" y="2139950"/>
                  </a:lnTo>
                  <a:lnTo>
                    <a:pt x="1821179" y="2152650"/>
                  </a:lnTo>
                  <a:close/>
                </a:path>
                <a:path w="1846580" h="2165350">
                  <a:moveTo>
                    <a:pt x="1846579" y="2152650"/>
                  </a:moveTo>
                  <a:lnTo>
                    <a:pt x="1821179" y="2152650"/>
                  </a:lnTo>
                  <a:lnTo>
                    <a:pt x="1833879" y="2139950"/>
                  </a:lnTo>
                  <a:lnTo>
                    <a:pt x="1846579" y="2139950"/>
                  </a:lnTo>
                  <a:lnTo>
                    <a:pt x="1846579" y="215265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164965" y="1894204"/>
          <a:ext cx="3931920" cy="2208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GT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Confidence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OB(IOU=0.5)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0.98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0.89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25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0.66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10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0.61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23240" y="1657350"/>
            <a:ext cx="62865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cat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id:3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6765" y="2085339"/>
            <a:ext cx="1220470" cy="1793875"/>
          </a:xfrm>
          <a:custGeom>
            <a:avLst/>
            <a:gdLst/>
            <a:ahLst/>
            <a:cxnLst/>
            <a:rect l="l" t="t" r="r" b="b"/>
            <a:pathLst>
              <a:path w="1220470" h="1793875">
                <a:moveTo>
                  <a:pt x="1207770" y="1793875"/>
                </a:moveTo>
                <a:lnTo>
                  <a:pt x="12700" y="1793875"/>
                </a:lnTo>
                <a:lnTo>
                  <a:pt x="10223" y="1793633"/>
                </a:lnTo>
                <a:lnTo>
                  <a:pt x="0" y="1781175"/>
                </a:lnTo>
                <a:lnTo>
                  <a:pt x="0" y="12700"/>
                </a:lnTo>
                <a:lnTo>
                  <a:pt x="12700" y="0"/>
                </a:lnTo>
                <a:lnTo>
                  <a:pt x="1207770" y="0"/>
                </a:lnTo>
                <a:lnTo>
                  <a:pt x="122047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1768475"/>
                </a:lnTo>
                <a:lnTo>
                  <a:pt x="12700" y="1768475"/>
                </a:lnTo>
                <a:lnTo>
                  <a:pt x="25400" y="1781175"/>
                </a:lnTo>
                <a:lnTo>
                  <a:pt x="1220470" y="1781175"/>
                </a:lnTo>
                <a:lnTo>
                  <a:pt x="1220228" y="1783651"/>
                </a:lnTo>
                <a:lnTo>
                  <a:pt x="1210246" y="1793633"/>
                </a:lnTo>
                <a:lnTo>
                  <a:pt x="1207770" y="1793875"/>
                </a:lnTo>
                <a:close/>
              </a:path>
              <a:path w="1220470" h="179387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1220470" h="1793875">
                <a:moveTo>
                  <a:pt x="119507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1195070" y="12700"/>
                </a:lnTo>
                <a:lnTo>
                  <a:pt x="1195070" y="25400"/>
                </a:lnTo>
                <a:close/>
              </a:path>
              <a:path w="1220470" h="1793875">
                <a:moveTo>
                  <a:pt x="1195070" y="1781175"/>
                </a:moveTo>
                <a:lnTo>
                  <a:pt x="1195070" y="12700"/>
                </a:lnTo>
                <a:lnTo>
                  <a:pt x="1207770" y="25400"/>
                </a:lnTo>
                <a:lnTo>
                  <a:pt x="1220470" y="25400"/>
                </a:lnTo>
                <a:lnTo>
                  <a:pt x="1220470" y="1768475"/>
                </a:lnTo>
                <a:lnTo>
                  <a:pt x="1207770" y="1768475"/>
                </a:lnTo>
                <a:lnTo>
                  <a:pt x="1195070" y="1781175"/>
                </a:lnTo>
                <a:close/>
              </a:path>
              <a:path w="1220470" h="1793875">
                <a:moveTo>
                  <a:pt x="1220470" y="25400"/>
                </a:moveTo>
                <a:lnTo>
                  <a:pt x="1207770" y="25400"/>
                </a:lnTo>
                <a:lnTo>
                  <a:pt x="1195070" y="12700"/>
                </a:lnTo>
                <a:lnTo>
                  <a:pt x="1220470" y="12700"/>
                </a:lnTo>
                <a:lnTo>
                  <a:pt x="1220470" y="25400"/>
                </a:lnTo>
                <a:close/>
              </a:path>
              <a:path w="1220470" h="1793875">
                <a:moveTo>
                  <a:pt x="25400" y="1781175"/>
                </a:moveTo>
                <a:lnTo>
                  <a:pt x="12700" y="1768475"/>
                </a:lnTo>
                <a:lnTo>
                  <a:pt x="25400" y="1768475"/>
                </a:lnTo>
                <a:lnTo>
                  <a:pt x="25400" y="1781175"/>
                </a:lnTo>
                <a:close/>
              </a:path>
              <a:path w="1220470" h="1793875">
                <a:moveTo>
                  <a:pt x="1195070" y="1781175"/>
                </a:moveTo>
                <a:lnTo>
                  <a:pt x="25400" y="1781175"/>
                </a:lnTo>
                <a:lnTo>
                  <a:pt x="25400" y="1768475"/>
                </a:lnTo>
                <a:lnTo>
                  <a:pt x="1195070" y="1768475"/>
                </a:lnTo>
                <a:lnTo>
                  <a:pt x="1195070" y="1781175"/>
                </a:lnTo>
                <a:close/>
              </a:path>
              <a:path w="1220470" h="1793875">
                <a:moveTo>
                  <a:pt x="1220470" y="1781175"/>
                </a:moveTo>
                <a:lnTo>
                  <a:pt x="1195070" y="1781175"/>
                </a:lnTo>
                <a:lnTo>
                  <a:pt x="1207770" y="1768475"/>
                </a:lnTo>
                <a:lnTo>
                  <a:pt x="1220470" y="1768475"/>
                </a:lnTo>
                <a:lnTo>
                  <a:pt x="1220470" y="17811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8685" y="2120264"/>
            <a:ext cx="67818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cat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0.89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51635" y="1641475"/>
            <a:ext cx="1220470" cy="1793875"/>
          </a:xfrm>
          <a:custGeom>
            <a:avLst/>
            <a:gdLst/>
            <a:ahLst/>
            <a:cxnLst/>
            <a:rect l="l" t="t" r="r" b="b"/>
            <a:pathLst>
              <a:path w="1220470" h="1793875">
                <a:moveTo>
                  <a:pt x="1207770" y="1793875"/>
                </a:moveTo>
                <a:lnTo>
                  <a:pt x="12700" y="1793875"/>
                </a:lnTo>
                <a:lnTo>
                  <a:pt x="10223" y="1793633"/>
                </a:lnTo>
                <a:lnTo>
                  <a:pt x="0" y="1781175"/>
                </a:lnTo>
                <a:lnTo>
                  <a:pt x="0" y="12700"/>
                </a:lnTo>
                <a:lnTo>
                  <a:pt x="12700" y="0"/>
                </a:lnTo>
                <a:lnTo>
                  <a:pt x="1207770" y="0"/>
                </a:lnTo>
                <a:lnTo>
                  <a:pt x="122047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1768475"/>
                </a:lnTo>
                <a:lnTo>
                  <a:pt x="12700" y="1768475"/>
                </a:lnTo>
                <a:lnTo>
                  <a:pt x="25400" y="1781175"/>
                </a:lnTo>
                <a:lnTo>
                  <a:pt x="1220470" y="1781175"/>
                </a:lnTo>
                <a:lnTo>
                  <a:pt x="1220228" y="1783651"/>
                </a:lnTo>
                <a:lnTo>
                  <a:pt x="1210246" y="1793633"/>
                </a:lnTo>
                <a:lnTo>
                  <a:pt x="1207770" y="1793875"/>
                </a:lnTo>
                <a:close/>
              </a:path>
              <a:path w="1220470" h="179387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1220470" h="1793875">
                <a:moveTo>
                  <a:pt x="119507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1195070" y="12700"/>
                </a:lnTo>
                <a:lnTo>
                  <a:pt x="1195070" y="25400"/>
                </a:lnTo>
                <a:close/>
              </a:path>
              <a:path w="1220470" h="1793875">
                <a:moveTo>
                  <a:pt x="1195070" y="1781175"/>
                </a:moveTo>
                <a:lnTo>
                  <a:pt x="1195070" y="12700"/>
                </a:lnTo>
                <a:lnTo>
                  <a:pt x="1207770" y="25400"/>
                </a:lnTo>
                <a:lnTo>
                  <a:pt x="1220470" y="25400"/>
                </a:lnTo>
                <a:lnTo>
                  <a:pt x="1220470" y="1768475"/>
                </a:lnTo>
                <a:lnTo>
                  <a:pt x="1207770" y="1768475"/>
                </a:lnTo>
                <a:lnTo>
                  <a:pt x="1195070" y="1781175"/>
                </a:lnTo>
                <a:close/>
              </a:path>
              <a:path w="1220470" h="1793875">
                <a:moveTo>
                  <a:pt x="1220470" y="25400"/>
                </a:moveTo>
                <a:lnTo>
                  <a:pt x="1207770" y="25400"/>
                </a:lnTo>
                <a:lnTo>
                  <a:pt x="1195070" y="12700"/>
                </a:lnTo>
                <a:lnTo>
                  <a:pt x="1220470" y="12700"/>
                </a:lnTo>
                <a:lnTo>
                  <a:pt x="1220470" y="25400"/>
                </a:lnTo>
                <a:close/>
              </a:path>
              <a:path w="1220470" h="1793875">
                <a:moveTo>
                  <a:pt x="25400" y="1781175"/>
                </a:moveTo>
                <a:lnTo>
                  <a:pt x="12700" y="1768475"/>
                </a:lnTo>
                <a:lnTo>
                  <a:pt x="25400" y="1768475"/>
                </a:lnTo>
                <a:lnTo>
                  <a:pt x="25400" y="1781175"/>
                </a:lnTo>
                <a:close/>
              </a:path>
              <a:path w="1220470" h="1793875">
                <a:moveTo>
                  <a:pt x="1195070" y="1781175"/>
                </a:moveTo>
                <a:lnTo>
                  <a:pt x="25400" y="1781175"/>
                </a:lnTo>
                <a:lnTo>
                  <a:pt x="25400" y="1768475"/>
                </a:lnTo>
                <a:lnTo>
                  <a:pt x="1195070" y="1768475"/>
                </a:lnTo>
                <a:lnTo>
                  <a:pt x="1195070" y="1781175"/>
                </a:lnTo>
                <a:close/>
              </a:path>
              <a:path w="1220470" h="1793875">
                <a:moveTo>
                  <a:pt x="1220470" y="1781175"/>
                </a:moveTo>
                <a:lnTo>
                  <a:pt x="1195070" y="1781175"/>
                </a:lnTo>
                <a:lnTo>
                  <a:pt x="1207770" y="1768475"/>
                </a:lnTo>
                <a:lnTo>
                  <a:pt x="1220470" y="1768475"/>
                </a:lnTo>
                <a:lnTo>
                  <a:pt x="1220470" y="17811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71320" y="1628139"/>
            <a:ext cx="67818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cat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0.66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32425" y="1329690"/>
            <a:ext cx="1135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num_ob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984" y="1909572"/>
            <a:ext cx="3371088" cy="18958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5873750" cy="699770"/>
          </a:xfrm>
          <a:custGeom>
            <a:avLst/>
            <a:gdLst/>
            <a:ahLst/>
            <a:cxnLst/>
            <a:rect l="l" t="t" r="r" b="b"/>
            <a:pathLst>
              <a:path w="5873750" h="699770">
                <a:moveTo>
                  <a:pt x="5646343" y="699770"/>
                </a:moveTo>
                <a:lnTo>
                  <a:pt x="0" y="699770"/>
                </a:lnTo>
                <a:lnTo>
                  <a:pt x="0" y="0"/>
                </a:lnTo>
                <a:lnTo>
                  <a:pt x="5873750" y="0"/>
                </a:lnTo>
                <a:lnTo>
                  <a:pt x="5646343" y="69977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1470" y="62864"/>
            <a:ext cx="3698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目标检测中常见指</a:t>
            </a:r>
            <a:r>
              <a:rPr spc="5" dirty="0"/>
              <a:t>标</a:t>
            </a:r>
          </a:p>
        </p:txBody>
      </p:sp>
      <p:sp>
        <p:nvSpPr>
          <p:cNvPr id="5" name="object 5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705" y="1988819"/>
            <a:ext cx="2268220" cy="1769110"/>
          </a:xfrm>
          <a:custGeom>
            <a:avLst/>
            <a:gdLst/>
            <a:ahLst/>
            <a:cxnLst/>
            <a:rect l="l" t="t" r="r" b="b"/>
            <a:pathLst>
              <a:path w="2268220" h="1769110">
                <a:moveTo>
                  <a:pt x="2268220" y="12700"/>
                </a:moveTo>
                <a:lnTo>
                  <a:pt x="2255520" y="0"/>
                </a:lnTo>
                <a:lnTo>
                  <a:pt x="2242820" y="0"/>
                </a:lnTo>
                <a:lnTo>
                  <a:pt x="2242820" y="25400"/>
                </a:lnTo>
                <a:lnTo>
                  <a:pt x="2242820" y="1231900"/>
                </a:lnTo>
                <a:lnTo>
                  <a:pt x="1604010" y="1231900"/>
                </a:lnTo>
                <a:lnTo>
                  <a:pt x="1604010" y="323215"/>
                </a:lnTo>
                <a:lnTo>
                  <a:pt x="1604010" y="310515"/>
                </a:lnTo>
                <a:lnTo>
                  <a:pt x="1604010" y="25400"/>
                </a:lnTo>
                <a:lnTo>
                  <a:pt x="2242820" y="25400"/>
                </a:lnTo>
                <a:lnTo>
                  <a:pt x="2242820" y="0"/>
                </a:lnTo>
                <a:lnTo>
                  <a:pt x="1591310" y="0"/>
                </a:lnTo>
                <a:lnTo>
                  <a:pt x="1588833" y="241"/>
                </a:lnTo>
                <a:lnTo>
                  <a:pt x="1578610" y="12700"/>
                </a:lnTo>
                <a:lnTo>
                  <a:pt x="1578610" y="297815"/>
                </a:lnTo>
                <a:lnTo>
                  <a:pt x="1578610" y="323215"/>
                </a:lnTo>
                <a:lnTo>
                  <a:pt x="1578610" y="1244600"/>
                </a:lnTo>
                <a:lnTo>
                  <a:pt x="1578610" y="1437640"/>
                </a:lnTo>
                <a:lnTo>
                  <a:pt x="1139190" y="1437640"/>
                </a:lnTo>
                <a:lnTo>
                  <a:pt x="1139190" y="323215"/>
                </a:lnTo>
                <a:lnTo>
                  <a:pt x="1578610" y="323215"/>
                </a:lnTo>
                <a:lnTo>
                  <a:pt x="1578610" y="297815"/>
                </a:lnTo>
                <a:lnTo>
                  <a:pt x="1139190" y="297815"/>
                </a:lnTo>
                <a:lnTo>
                  <a:pt x="1139190" y="273050"/>
                </a:lnTo>
                <a:lnTo>
                  <a:pt x="1139190" y="260350"/>
                </a:lnTo>
                <a:lnTo>
                  <a:pt x="1126490" y="247650"/>
                </a:lnTo>
                <a:lnTo>
                  <a:pt x="1113790" y="247650"/>
                </a:lnTo>
                <a:lnTo>
                  <a:pt x="1113790" y="273050"/>
                </a:lnTo>
                <a:lnTo>
                  <a:pt x="1113790" y="297815"/>
                </a:lnTo>
                <a:lnTo>
                  <a:pt x="1113790" y="323215"/>
                </a:lnTo>
                <a:lnTo>
                  <a:pt x="1113790" y="1437640"/>
                </a:lnTo>
                <a:lnTo>
                  <a:pt x="1031240" y="1437640"/>
                </a:lnTo>
                <a:lnTo>
                  <a:pt x="1031240" y="323215"/>
                </a:lnTo>
                <a:lnTo>
                  <a:pt x="1113790" y="323215"/>
                </a:lnTo>
                <a:lnTo>
                  <a:pt x="1113790" y="297815"/>
                </a:lnTo>
                <a:lnTo>
                  <a:pt x="1018540" y="297815"/>
                </a:lnTo>
                <a:lnTo>
                  <a:pt x="1016063" y="298056"/>
                </a:lnTo>
                <a:lnTo>
                  <a:pt x="1005840" y="310515"/>
                </a:lnTo>
                <a:lnTo>
                  <a:pt x="1005840" y="1450340"/>
                </a:lnTo>
                <a:lnTo>
                  <a:pt x="1018540" y="1463040"/>
                </a:lnTo>
                <a:lnTo>
                  <a:pt x="1113790" y="1463040"/>
                </a:lnTo>
                <a:lnTo>
                  <a:pt x="1113790" y="1601470"/>
                </a:lnTo>
                <a:lnTo>
                  <a:pt x="681990" y="1601470"/>
                </a:lnTo>
                <a:lnTo>
                  <a:pt x="681990" y="476250"/>
                </a:lnTo>
                <a:lnTo>
                  <a:pt x="681990" y="463550"/>
                </a:lnTo>
                <a:lnTo>
                  <a:pt x="669290" y="450850"/>
                </a:lnTo>
                <a:lnTo>
                  <a:pt x="656590" y="450850"/>
                </a:lnTo>
                <a:lnTo>
                  <a:pt x="656590" y="476250"/>
                </a:lnTo>
                <a:lnTo>
                  <a:pt x="656590" y="1601470"/>
                </a:lnTo>
                <a:lnTo>
                  <a:pt x="656590" y="1626870"/>
                </a:lnTo>
                <a:lnTo>
                  <a:pt x="656590" y="1743710"/>
                </a:lnTo>
                <a:lnTo>
                  <a:pt x="25400" y="1743710"/>
                </a:lnTo>
                <a:lnTo>
                  <a:pt x="25400" y="476250"/>
                </a:lnTo>
                <a:lnTo>
                  <a:pt x="510540" y="476250"/>
                </a:lnTo>
                <a:lnTo>
                  <a:pt x="510540" y="1614170"/>
                </a:lnTo>
                <a:lnTo>
                  <a:pt x="510781" y="1616646"/>
                </a:lnTo>
                <a:lnTo>
                  <a:pt x="523240" y="1626870"/>
                </a:lnTo>
                <a:lnTo>
                  <a:pt x="656590" y="1626870"/>
                </a:lnTo>
                <a:lnTo>
                  <a:pt x="656590" y="1601470"/>
                </a:lnTo>
                <a:lnTo>
                  <a:pt x="535940" y="1601470"/>
                </a:lnTo>
                <a:lnTo>
                  <a:pt x="535940" y="476250"/>
                </a:lnTo>
                <a:lnTo>
                  <a:pt x="656590" y="476250"/>
                </a:lnTo>
                <a:lnTo>
                  <a:pt x="656590" y="450850"/>
                </a:lnTo>
                <a:lnTo>
                  <a:pt x="535940" y="450850"/>
                </a:lnTo>
                <a:lnTo>
                  <a:pt x="535940" y="273050"/>
                </a:lnTo>
                <a:lnTo>
                  <a:pt x="1113790" y="273050"/>
                </a:lnTo>
                <a:lnTo>
                  <a:pt x="1113790" y="247650"/>
                </a:lnTo>
                <a:lnTo>
                  <a:pt x="523240" y="247650"/>
                </a:lnTo>
                <a:lnTo>
                  <a:pt x="520763" y="247891"/>
                </a:lnTo>
                <a:lnTo>
                  <a:pt x="510540" y="260350"/>
                </a:lnTo>
                <a:lnTo>
                  <a:pt x="510540" y="450850"/>
                </a:lnTo>
                <a:lnTo>
                  <a:pt x="12700" y="450850"/>
                </a:lnTo>
                <a:lnTo>
                  <a:pt x="0" y="463550"/>
                </a:lnTo>
                <a:lnTo>
                  <a:pt x="0" y="1756410"/>
                </a:lnTo>
                <a:lnTo>
                  <a:pt x="12700" y="1769110"/>
                </a:lnTo>
                <a:lnTo>
                  <a:pt x="669290" y="1769110"/>
                </a:lnTo>
                <a:lnTo>
                  <a:pt x="681990" y="1756410"/>
                </a:lnTo>
                <a:lnTo>
                  <a:pt x="681990" y="1743710"/>
                </a:lnTo>
                <a:lnTo>
                  <a:pt x="681990" y="1626870"/>
                </a:lnTo>
                <a:lnTo>
                  <a:pt x="1126490" y="1626870"/>
                </a:lnTo>
                <a:lnTo>
                  <a:pt x="1128966" y="1626628"/>
                </a:lnTo>
                <a:lnTo>
                  <a:pt x="1139190" y="1614170"/>
                </a:lnTo>
                <a:lnTo>
                  <a:pt x="1139190" y="1601470"/>
                </a:lnTo>
                <a:lnTo>
                  <a:pt x="1139190" y="1463040"/>
                </a:lnTo>
                <a:lnTo>
                  <a:pt x="1591310" y="1463040"/>
                </a:lnTo>
                <a:lnTo>
                  <a:pt x="1593786" y="1462798"/>
                </a:lnTo>
                <a:lnTo>
                  <a:pt x="1604010" y="1450340"/>
                </a:lnTo>
                <a:lnTo>
                  <a:pt x="1604010" y="1437640"/>
                </a:lnTo>
                <a:lnTo>
                  <a:pt x="1604010" y="1257300"/>
                </a:lnTo>
                <a:lnTo>
                  <a:pt x="2255520" y="1257300"/>
                </a:lnTo>
                <a:lnTo>
                  <a:pt x="2257996" y="1257058"/>
                </a:lnTo>
                <a:lnTo>
                  <a:pt x="2268220" y="1244600"/>
                </a:lnTo>
                <a:lnTo>
                  <a:pt x="2268220" y="1231900"/>
                </a:lnTo>
                <a:lnTo>
                  <a:pt x="2268220" y="25400"/>
                </a:lnTo>
                <a:lnTo>
                  <a:pt x="2268220" y="127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3000" y="2002154"/>
            <a:ext cx="5537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cat</a:t>
            </a:r>
            <a:r>
              <a:rPr sz="1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id:5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164965" y="1894204"/>
          <a:ext cx="3931920" cy="2912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GT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Confidence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OB(IOU=0.5)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0.98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0.89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0.88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0.78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0.66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0.61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False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0.52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25" dirty="0">
                          <a:solidFill>
                            <a:srgbClr val="00AFEF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432425" y="1329690"/>
            <a:ext cx="1135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num_ob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6284" y="2574925"/>
            <a:ext cx="530860" cy="1172845"/>
          </a:xfrm>
          <a:custGeom>
            <a:avLst/>
            <a:gdLst/>
            <a:ahLst/>
            <a:cxnLst/>
            <a:rect l="l" t="t" r="r" b="b"/>
            <a:pathLst>
              <a:path w="530860" h="1172845">
                <a:moveTo>
                  <a:pt x="518159" y="1172845"/>
                </a:moveTo>
                <a:lnTo>
                  <a:pt x="12700" y="1172845"/>
                </a:lnTo>
                <a:lnTo>
                  <a:pt x="10223" y="1172603"/>
                </a:lnTo>
                <a:lnTo>
                  <a:pt x="0" y="1160145"/>
                </a:lnTo>
                <a:lnTo>
                  <a:pt x="0" y="12700"/>
                </a:lnTo>
                <a:lnTo>
                  <a:pt x="12700" y="0"/>
                </a:lnTo>
                <a:lnTo>
                  <a:pt x="518159" y="0"/>
                </a:lnTo>
                <a:lnTo>
                  <a:pt x="53086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1147445"/>
                </a:lnTo>
                <a:lnTo>
                  <a:pt x="12700" y="1147445"/>
                </a:lnTo>
                <a:lnTo>
                  <a:pt x="25400" y="1160145"/>
                </a:lnTo>
                <a:lnTo>
                  <a:pt x="530860" y="1160145"/>
                </a:lnTo>
                <a:lnTo>
                  <a:pt x="530618" y="1162621"/>
                </a:lnTo>
                <a:lnTo>
                  <a:pt x="520636" y="1172603"/>
                </a:lnTo>
                <a:lnTo>
                  <a:pt x="518159" y="1172845"/>
                </a:lnTo>
                <a:close/>
              </a:path>
              <a:path w="530860" h="117284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530860" h="1172845">
                <a:moveTo>
                  <a:pt x="505459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505459" y="12700"/>
                </a:lnTo>
                <a:lnTo>
                  <a:pt x="505459" y="25400"/>
                </a:lnTo>
                <a:close/>
              </a:path>
              <a:path w="530860" h="1172845">
                <a:moveTo>
                  <a:pt x="505459" y="1160145"/>
                </a:moveTo>
                <a:lnTo>
                  <a:pt x="505459" y="12700"/>
                </a:lnTo>
                <a:lnTo>
                  <a:pt x="518159" y="25400"/>
                </a:lnTo>
                <a:lnTo>
                  <a:pt x="530860" y="25400"/>
                </a:lnTo>
                <a:lnTo>
                  <a:pt x="530860" y="1147445"/>
                </a:lnTo>
                <a:lnTo>
                  <a:pt x="518159" y="1147445"/>
                </a:lnTo>
                <a:lnTo>
                  <a:pt x="505459" y="1160145"/>
                </a:lnTo>
                <a:close/>
              </a:path>
              <a:path w="530860" h="1172845">
                <a:moveTo>
                  <a:pt x="530860" y="25400"/>
                </a:moveTo>
                <a:lnTo>
                  <a:pt x="518159" y="25400"/>
                </a:lnTo>
                <a:lnTo>
                  <a:pt x="505459" y="12700"/>
                </a:lnTo>
                <a:lnTo>
                  <a:pt x="530860" y="12700"/>
                </a:lnTo>
                <a:lnTo>
                  <a:pt x="530860" y="25400"/>
                </a:lnTo>
                <a:close/>
              </a:path>
              <a:path w="530860" h="1172845">
                <a:moveTo>
                  <a:pt x="25400" y="1160145"/>
                </a:moveTo>
                <a:lnTo>
                  <a:pt x="12700" y="1147445"/>
                </a:lnTo>
                <a:lnTo>
                  <a:pt x="25400" y="1147445"/>
                </a:lnTo>
                <a:lnTo>
                  <a:pt x="25400" y="1160145"/>
                </a:lnTo>
                <a:close/>
              </a:path>
              <a:path w="530860" h="1172845">
                <a:moveTo>
                  <a:pt x="505459" y="1160145"/>
                </a:moveTo>
                <a:lnTo>
                  <a:pt x="25400" y="1160145"/>
                </a:lnTo>
                <a:lnTo>
                  <a:pt x="25400" y="1147445"/>
                </a:lnTo>
                <a:lnTo>
                  <a:pt x="505459" y="1147445"/>
                </a:lnTo>
                <a:lnTo>
                  <a:pt x="505459" y="1160145"/>
                </a:lnTo>
                <a:close/>
              </a:path>
              <a:path w="530860" h="1172845">
                <a:moveTo>
                  <a:pt x="530860" y="1160145"/>
                </a:moveTo>
                <a:lnTo>
                  <a:pt x="505459" y="1160145"/>
                </a:lnTo>
                <a:lnTo>
                  <a:pt x="518159" y="1147445"/>
                </a:lnTo>
                <a:lnTo>
                  <a:pt x="530860" y="1147445"/>
                </a:lnTo>
                <a:lnTo>
                  <a:pt x="530860" y="11601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9119" y="2178176"/>
            <a:ext cx="72263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795" marR="5080" indent="-125095">
              <a:lnSpc>
                <a:spcPct val="117900"/>
              </a:lnSpc>
              <a:spcBef>
                <a:spcPts val="95"/>
              </a:spcBef>
            </a:pP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cat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id:4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0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93545" y="2038349"/>
            <a:ext cx="1189990" cy="1473835"/>
          </a:xfrm>
          <a:custGeom>
            <a:avLst/>
            <a:gdLst/>
            <a:ahLst/>
            <a:cxnLst/>
            <a:rect l="l" t="t" r="r" b="b"/>
            <a:pathLst>
              <a:path w="1189989" h="1473835">
                <a:moveTo>
                  <a:pt x="530860" y="313690"/>
                </a:moveTo>
                <a:lnTo>
                  <a:pt x="518160" y="300990"/>
                </a:lnTo>
                <a:lnTo>
                  <a:pt x="505460" y="300990"/>
                </a:lnTo>
                <a:lnTo>
                  <a:pt x="505460" y="326390"/>
                </a:lnTo>
                <a:lnTo>
                  <a:pt x="505460" y="1448435"/>
                </a:lnTo>
                <a:lnTo>
                  <a:pt x="25400" y="1448435"/>
                </a:lnTo>
                <a:lnTo>
                  <a:pt x="25400" y="326390"/>
                </a:lnTo>
                <a:lnTo>
                  <a:pt x="505460" y="326390"/>
                </a:lnTo>
                <a:lnTo>
                  <a:pt x="505460" y="300990"/>
                </a:lnTo>
                <a:lnTo>
                  <a:pt x="12700" y="300990"/>
                </a:lnTo>
                <a:lnTo>
                  <a:pt x="10223" y="301231"/>
                </a:lnTo>
                <a:lnTo>
                  <a:pt x="0" y="313690"/>
                </a:lnTo>
                <a:lnTo>
                  <a:pt x="0" y="1461135"/>
                </a:lnTo>
                <a:lnTo>
                  <a:pt x="12700" y="1473835"/>
                </a:lnTo>
                <a:lnTo>
                  <a:pt x="518160" y="1473835"/>
                </a:lnTo>
                <a:lnTo>
                  <a:pt x="530860" y="1461135"/>
                </a:lnTo>
                <a:lnTo>
                  <a:pt x="530860" y="1448435"/>
                </a:lnTo>
                <a:lnTo>
                  <a:pt x="530860" y="326390"/>
                </a:lnTo>
                <a:lnTo>
                  <a:pt x="530860" y="313690"/>
                </a:lnTo>
                <a:close/>
              </a:path>
              <a:path w="1189989" h="1473835">
                <a:moveTo>
                  <a:pt x="1189990" y="12700"/>
                </a:moveTo>
                <a:lnTo>
                  <a:pt x="1177290" y="0"/>
                </a:lnTo>
                <a:lnTo>
                  <a:pt x="1164590" y="0"/>
                </a:lnTo>
                <a:lnTo>
                  <a:pt x="1164590" y="25400"/>
                </a:lnTo>
                <a:lnTo>
                  <a:pt x="1164590" y="1235710"/>
                </a:lnTo>
                <a:lnTo>
                  <a:pt x="605790" y="1235710"/>
                </a:lnTo>
                <a:lnTo>
                  <a:pt x="605790" y="25400"/>
                </a:lnTo>
                <a:lnTo>
                  <a:pt x="1164590" y="25400"/>
                </a:lnTo>
                <a:lnTo>
                  <a:pt x="1164590" y="0"/>
                </a:lnTo>
                <a:lnTo>
                  <a:pt x="593090" y="0"/>
                </a:lnTo>
                <a:lnTo>
                  <a:pt x="590613" y="241"/>
                </a:lnTo>
                <a:lnTo>
                  <a:pt x="580390" y="12700"/>
                </a:lnTo>
                <a:lnTo>
                  <a:pt x="580390" y="1248410"/>
                </a:lnTo>
                <a:lnTo>
                  <a:pt x="593090" y="1261110"/>
                </a:lnTo>
                <a:lnTo>
                  <a:pt x="1177290" y="1261110"/>
                </a:lnTo>
                <a:lnTo>
                  <a:pt x="1189990" y="1248410"/>
                </a:lnTo>
                <a:lnTo>
                  <a:pt x="1189990" y="1235710"/>
                </a:lnTo>
                <a:lnTo>
                  <a:pt x="1189990" y="25400"/>
                </a:lnTo>
                <a:lnTo>
                  <a:pt x="1189990" y="127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92275" y="1824482"/>
            <a:ext cx="1270635" cy="721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50240">
              <a:lnSpc>
                <a:spcPct val="108900"/>
              </a:lnSpc>
              <a:spcBef>
                <a:spcPts val="95"/>
              </a:spcBef>
            </a:pP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cat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id:7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cat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id:6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cat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0.78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cat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0.88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940</Words>
  <Application>Microsoft Office PowerPoint</Application>
  <PresentationFormat>全屏显示(16:9)</PresentationFormat>
  <Paragraphs>453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Microsoft JhengHei</vt:lpstr>
      <vt:lpstr>SimSun</vt:lpstr>
      <vt:lpstr>Calibri</vt:lpstr>
      <vt:lpstr>Symbol</vt:lpstr>
      <vt:lpstr>Times New Roman</vt:lpstr>
      <vt:lpstr>Wingdings</vt:lpstr>
      <vt:lpstr>Office Theme</vt:lpstr>
      <vt:lpstr>PowerPoint 演示文稿</vt:lpstr>
      <vt:lpstr>目标检测中常见指标</vt:lpstr>
      <vt:lpstr>目标检测中常见指标</vt:lpstr>
      <vt:lpstr>目标检测中常见指标</vt:lpstr>
      <vt:lpstr>目标检测中常见指标</vt:lpstr>
      <vt:lpstr>目标检测中常见指标</vt:lpstr>
      <vt:lpstr>目标检测中常见指标</vt:lpstr>
      <vt:lpstr>目标检测中常见指标</vt:lpstr>
      <vt:lpstr>目标检测中常见指标</vt:lpstr>
      <vt:lpstr>目标检测中常见指标</vt:lpstr>
      <vt:lpstr>目标检测中常见指标</vt:lpstr>
      <vt:lpstr>目标检测中常见指标</vt:lpstr>
      <vt:lpstr>目标检测中常见指标</vt:lpstr>
      <vt:lpstr>目标检测中常见指标</vt:lpstr>
      <vt:lpstr>目标检测中常见指标</vt:lpstr>
      <vt:lpstr>目标检测中常见指标</vt:lpstr>
      <vt:lpstr>目标检测中常见指标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许 可</cp:lastModifiedBy>
  <cp:revision>1</cp:revision>
  <dcterms:created xsi:type="dcterms:W3CDTF">2022-04-21T12:21:24Z</dcterms:created>
  <dcterms:modified xsi:type="dcterms:W3CDTF">2022-04-21T12:32:50Z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2022-04-21T00:00:00Z</vt:filetime>
  </property>
</Properties>
</file>