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9"/>
  </p:notesMasterIdLst>
  <p:sldIdLst>
    <p:sldId id="6267" r:id="rId2"/>
    <p:sldId id="6268" r:id="rId3"/>
    <p:sldId id="6272" r:id="rId4"/>
    <p:sldId id="6271" r:id="rId5"/>
    <p:sldId id="6269" r:id="rId6"/>
    <p:sldId id="796" r:id="rId7"/>
    <p:sldId id="6270" r:id="rId8"/>
  </p:sldIdLst>
  <p:sldSz cx="1291272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54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F5A3-2DF1-4F9B-A39D-FB702742659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0163" y="1143000"/>
            <a:ext cx="6918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EA77-E5DF-4574-B0BD-68EC5383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6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1143000"/>
            <a:ext cx="6918326" cy="308610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我们构建了一个基于强化学习的边缘缓存架构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首先，我们需要将缓存决策为题建模成一个马尔科夫决策过程，需要我们定义状态空间、动作空间以及回报函数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缓存替换的过程是一个马尔可夫决策过程，它的状态空间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(State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(Action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以及回报函数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(Reward Function)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分别是：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当前时间片缓存中的内容以及发生缓存缺失的内容的特征，这些特征为内容的一些属性或者其他缓存算法预提取的特征，例如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的频率特征、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LRU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的最近访问信息特征、内容的语义特征、内容大小等。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智能体的动作为下一个时间片的存取的内容的标志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为缓存的大小，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为发生缓存缺失的内容的个数，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位置的内容下一个时间片会被存储，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表示下一个时间片不会被存储。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i=1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^(M+k)▒𝑎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 =M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 即下一个时间片存储的内容的数量为缓存的大小。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在每一个时间片，会有许多请求到来，这些请求的命中次数作强化学习智能体决策的回报。 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根据上面的定义，状态空间为高维连续空间，动作空间为长度为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M+k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的离散空间，因此我们可以使用强化学习中的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DQN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Deep Q Network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）算法进行缓存替换决策。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24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1143000"/>
            <a:ext cx="6918326" cy="308610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我们构建了一个基于强化学习的边缘缓存架构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首先，我们需要将缓存决策为题建模成一个马尔科夫决策过程，需要我们定义状态空间、动作空间以及回报函数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缓存替换的过程是一个马尔可夫决策过程，它的状态空间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(State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(Action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以及回报函数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(Reward Function)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分别是：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当前时间片缓存中的内容以及发生缓存缺失的内容的特征，这些特征为内容的一些属性或者其他缓存算法预提取的特征，例如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的频率特征、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LRU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的最近访问信息特征、内容的语义特征、内容大小等。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智能体的动作为下一个时间片的存取的内容的标志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为缓存的大小，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为发生缓存缺失的内容的个数，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位置的内容下一个时间片会被存储，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表示下一个时间片不会被存储。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i=1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^(M+k)▒𝑎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 =M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 即下一个时间片存储的内容的数量为缓存的大小。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在每一个时间片，会有许多请求到来，这些请求的命中次数作强化学习智能体决策的回报。 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根据上面的定义，状态空间为高维连续空间，动作空间为长度为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M+k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的离散空间，因此我们可以使用强化学习中的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DQN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Deep Q Network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）算法进行缓存替换决策。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7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942577"/>
            <a:ext cx="9684544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3025045"/>
            <a:ext cx="9684544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306637"/>
            <a:ext cx="2784306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306637"/>
            <a:ext cx="819151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2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28" y="295916"/>
            <a:ext cx="11621453" cy="44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1638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83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0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435864"/>
            <a:ext cx="1113722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3854300"/>
            <a:ext cx="1113722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1533187"/>
            <a:ext cx="5487908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1533187"/>
            <a:ext cx="5487908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06638"/>
            <a:ext cx="11137225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411865"/>
            <a:ext cx="54626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103799"/>
            <a:ext cx="546268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411865"/>
            <a:ext cx="548959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103799"/>
            <a:ext cx="5489590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83963"/>
            <a:ext cx="416469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829255"/>
            <a:ext cx="653706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1727835"/>
            <a:ext cx="416469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83963"/>
            <a:ext cx="416469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829255"/>
            <a:ext cx="653706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1727835"/>
            <a:ext cx="416469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306638"/>
            <a:ext cx="1113722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1533187"/>
            <a:ext cx="1113722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5338158"/>
            <a:ext cx="290536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2D4F-25ED-44F0-B101-7FA729277A1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5338158"/>
            <a:ext cx="43580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5338158"/>
            <a:ext cx="290536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4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37269" y="863779"/>
            <a:ext cx="9468625" cy="4568886"/>
            <a:chOff x="642518" y="-2784617"/>
            <a:chExt cx="9942857" cy="5519003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400" b="1" i="1" dirty="0" err="1"/>
                <a:t>AutoConfigure</a:t>
              </a:r>
              <a:r>
                <a:rPr lang="en-US" sz="2400" b="1" i="1" dirty="0"/>
                <a:t>: </a:t>
              </a:r>
            </a:p>
            <a:p>
              <a:r>
                <a:rPr lang="en-US" altLang="zh-CN" sz="2000" i="1" dirty="0"/>
                <a:t>DQN </a:t>
              </a:r>
              <a:r>
                <a:rPr lang="en-US" sz="2000" i="1" dirty="0"/>
                <a:t>Based </a:t>
              </a:r>
              <a:r>
                <a:rPr lang="en-US" altLang="zh-CN" sz="2000" i="1" dirty="0"/>
                <a:t>Auto </a:t>
              </a:r>
            </a:p>
            <a:p>
              <a:r>
                <a:rPr lang="en-US" altLang="zh-CN" sz="2000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7"/>
              <a:ext cx="3505419" cy="40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</a:t>
              </a:r>
              <a:r>
                <a:rPr lang="en-US" altLang="zh-CN" sz="1600" dirty="0"/>
                <a:t>FasterRCNN+ResNet50V1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6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421437" y="83852"/>
              <a:ext cx="1190422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640p)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5" y="914594"/>
              <a:ext cx="1676478" cy="1115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(Resizing) Resolution</a:t>
              </a:r>
            </a:p>
            <a:p>
              <a:pPr algn="ctr"/>
              <a:r>
                <a:rPr lang="en-US" altLang="zh-CN" b="1" dirty="0"/>
                <a:t>Selection </a:t>
              </a:r>
              <a:endParaRPr lang="en-US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972586" y="2582849"/>
            <a:ext cx="241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Configurations: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FPS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Resolution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489023" y="1926144"/>
            <a:ext cx="194369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7268" y="4015303"/>
            <a:ext cx="189098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ffmpeg</a:t>
            </a:r>
            <a:r>
              <a:rPr lang="en-US" altLang="zh-CN" b="1" dirty="0"/>
              <a:t>)</a:t>
            </a:r>
          </a:p>
          <a:p>
            <a:pPr algn="ctr"/>
            <a:r>
              <a:rPr lang="en-US" altLang="zh-CN" b="1" dirty="0"/>
              <a:t>Frame Selection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29" y="3600763"/>
            <a:ext cx="769115" cy="458011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582760" y="2034799"/>
            <a:ext cx="2853283" cy="1980502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72402" y="3968636"/>
            <a:ext cx="21992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Object Detection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algn="ctr"/>
            <a:r>
              <a:rPr lang="en-US" altLang="zh-CN" b="1" dirty="0"/>
              <a:t>Model Selection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997799" y="4664120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e.g.</a:t>
            </a:r>
            <a:r>
              <a:rPr lang="en-US" sz="1600" dirty="0"/>
              <a:t>, 15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8653126" y="3193835"/>
            <a:ext cx="157188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</a:p>
          <a:p>
            <a:pPr algn="ctr"/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A563C6B3-EB50-4934-9849-ECBDDCB75C0E}"/>
              </a:ext>
            </a:extLst>
          </p:cNvPr>
          <p:cNvSpPr txBox="1"/>
          <p:nvPr/>
        </p:nvSpPr>
        <p:spPr>
          <a:xfrm>
            <a:off x="962946" y="4039223"/>
            <a:ext cx="9819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Video Chunks 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E40F97A-54BF-4708-BC0F-96397D096A00}"/>
              </a:ext>
            </a:extLst>
          </p:cNvPr>
          <p:cNvSpPr/>
          <p:nvPr/>
        </p:nvSpPr>
        <p:spPr>
          <a:xfrm>
            <a:off x="1129058" y="2843760"/>
            <a:ext cx="613363" cy="11187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9439068" y="111037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9439067" y="1522023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10214238" y="109895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10214240" y="151026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10214239" y="1891744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9439066" y="188227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783008" y="1250440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782999" y="1661742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783005" y="1250439"/>
            <a:ext cx="431231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783009" y="1673508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783010" y="1261860"/>
            <a:ext cx="431231" cy="39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783010" y="1261854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783008" y="1661736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782999" y="2033757"/>
            <a:ext cx="431232" cy="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783006" y="1250439"/>
            <a:ext cx="431231" cy="78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5">
            <a:extLst>
              <a:ext uri="{FF2B5EF4-FFF2-40B4-BE49-F238E27FC236}">
                <a16:creationId xmlns:a16="http://schemas.microsoft.com/office/drawing/2014/main" id="{0B3E3E54-DE6E-425B-A9A8-5361FAD604DA}"/>
              </a:ext>
            </a:extLst>
          </p:cNvPr>
          <p:cNvSpPr txBox="1"/>
          <p:nvPr/>
        </p:nvSpPr>
        <p:spPr>
          <a:xfrm>
            <a:off x="1585869" y="3136897"/>
            <a:ext cx="15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artition </a:t>
            </a:r>
            <a:r>
              <a:rPr lang="en-US" altLang="zh-CN" dirty="0"/>
              <a:t>video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246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75319" y="1790816"/>
            <a:ext cx="9468625" cy="3651298"/>
            <a:chOff x="642518" y="-1676213"/>
            <a:chExt cx="9942857" cy="441059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101236" y="-1676213"/>
              <a:ext cx="2996192" cy="8718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2400" b="1" i="1" dirty="0"/>
                <a:t>Fixed Configuration</a:t>
              </a:r>
              <a:endParaRPr lang="en-US" altLang="zh-CN" sz="2000" i="1" dirty="0"/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  <a:stCxn id="7" idx="1"/>
              <a:endCxn id="22" idx="0"/>
            </p:cNvCxnSpPr>
            <p:nvPr/>
          </p:nvCxnSpPr>
          <p:spPr>
            <a:xfrm rot="10800000" flipV="1">
              <a:off x="4577323" y="-1240304"/>
              <a:ext cx="523913" cy="2398688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7"/>
              <a:ext cx="3833572" cy="40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InceptionResNetV2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5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224295" y="-419046"/>
              <a:ext cx="1299836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1080p)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39083" y="1158386"/>
              <a:ext cx="1676478" cy="446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Resolution</a:t>
              </a:r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972586" y="2582849"/>
            <a:ext cx="241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Configurations: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FPS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Resolution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652660" y="3915687"/>
            <a:ext cx="12969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6401" y="4137264"/>
            <a:ext cx="18909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Frame Rate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48" y="3177273"/>
            <a:ext cx="1480261" cy="881501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6601" y="2142604"/>
            <a:ext cx="2853291" cy="1980500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72402" y="3968637"/>
            <a:ext cx="21992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Object Detection</a:t>
            </a:r>
          </a:p>
          <a:p>
            <a:pPr algn="ctr"/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997799" y="4664120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e.g.</a:t>
            </a:r>
            <a:r>
              <a:rPr lang="en-US" sz="1600" dirty="0"/>
              <a:t>, 30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8705562" y="3245697"/>
            <a:ext cx="1467587" cy="5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Inference</a:t>
            </a:r>
          </a:p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007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75319" y="1790816"/>
            <a:ext cx="9468625" cy="3651298"/>
            <a:chOff x="642518" y="-1676213"/>
            <a:chExt cx="9942857" cy="441059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101236" y="-1676213"/>
              <a:ext cx="2996192" cy="8718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2400" b="1" i="1" dirty="0"/>
                <a:t>Fixed Configuration</a:t>
              </a:r>
              <a:endParaRPr lang="en-US" altLang="zh-CN" sz="2000" i="1" dirty="0"/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  <a:stCxn id="7" idx="1"/>
              <a:endCxn id="22" idx="0"/>
            </p:cNvCxnSpPr>
            <p:nvPr/>
          </p:nvCxnSpPr>
          <p:spPr>
            <a:xfrm rot="10800000" flipV="1">
              <a:off x="4577323" y="-1240304"/>
              <a:ext cx="523913" cy="2398688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7"/>
              <a:ext cx="3833572" cy="40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altLang="zh-CN" sz="1600" i="1" dirty="0"/>
                <a:t>fixed</a:t>
              </a:r>
              <a:r>
                <a:rPr lang="en-US" sz="1600" dirty="0"/>
                <a:t>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InceptionResNetV2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5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093230" y="-476198"/>
              <a:ext cx="1340840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altLang="zh-CN" sz="1600" i="1" dirty="0"/>
                <a:t>fixed</a:t>
              </a:r>
              <a:r>
                <a:rPr lang="en-US" sz="1600" dirty="0"/>
                <a:t> 1024p)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39083" y="1158386"/>
              <a:ext cx="1676478" cy="446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Resolution</a:t>
              </a:r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972586" y="2582849"/>
            <a:ext cx="241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Configurations: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FPS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Resolution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652660" y="3915687"/>
            <a:ext cx="12969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6401" y="4137264"/>
            <a:ext cx="18909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Frame Rate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00" y="3122799"/>
            <a:ext cx="1528360" cy="910144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6601" y="2142604"/>
            <a:ext cx="2853291" cy="1980500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72402" y="3968637"/>
            <a:ext cx="21992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Object Detection</a:t>
            </a:r>
          </a:p>
          <a:p>
            <a:pPr algn="ctr"/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995679" y="4547091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altLang="zh-CN" sz="1600" i="1" dirty="0"/>
              <a:t>fixed</a:t>
            </a:r>
            <a:r>
              <a:rPr lang="en-US" sz="1600" dirty="0"/>
              <a:t> 30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8705562" y="3245697"/>
            <a:ext cx="1467587" cy="5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Inference</a:t>
            </a:r>
          </a:p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297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37269" y="863779"/>
            <a:ext cx="9468625" cy="4855818"/>
            <a:chOff x="642518" y="-2784617"/>
            <a:chExt cx="9942857" cy="5865604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400" b="1" i="1" dirty="0" err="1"/>
                <a:t>AutoConfigure</a:t>
              </a:r>
              <a:r>
                <a:rPr lang="en-US" sz="2400" b="1" i="1" dirty="0"/>
                <a:t>: </a:t>
              </a:r>
            </a:p>
            <a:p>
              <a:r>
                <a:rPr lang="en-US" altLang="zh-CN" sz="2000" i="1" dirty="0"/>
                <a:t>DQN </a:t>
              </a:r>
              <a:r>
                <a:rPr lang="en-US" sz="2000" i="1" dirty="0"/>
                <a:t>Based </a:t>
              </a:r>
              <a:r>
                <a:rPr lang="en-US" altLang="zh-CN" sz="2000" i="1" dirty="0"/>
                <a:t>Auto </a:t>
              </a:r>
            </a:p>
            <a:p>
              <a:r>
                <a:rPr lang="en-US" altLang="zh-CN" sz="2000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22996" y="2077181"/>
              <a:ext cx="3505419" cy="100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</a:t>
              </a:r>
              <a:r>
                <a:rPr lang="en-US" altLang="zh-CN" sz="1600" dirty="0"/>
                <a:t>SSD+ResNet152V1,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ResNet50V1,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InceptionResNetV2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6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112006" y="112871"/>
              <a:ext cx="1794723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640p,1024p)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5" y="914594"/>
              <a:ext cx="1676478" cy="1115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(Resize) Resolution</a:t>
              </a:r>
            </a:p>
            <a:p>
              <a:pPr algn="ctr"/>
              <a:r>
                <a:rPr lang="en-US" altLang="zh-CN" b="1" dirty="0"/>
                <a:t>Selection </a:t>
              </a:r>
              <a:endParaRPr lang="en-US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10880451" y="1213402"/>
            <a:ext cx="241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Reward  Feedback</a:t>
            </a:r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7268" y="4015303"/>
            <a:ext cx="189098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ffmpeg</a:t>
            </a:r>
            <a:r>
              <a:rPr lang="en-US" altLang="zh-CN" b="1" dirty="0"/>
              <a:t>)</a:t>
            </a:r>
          </a:p>
          <a:p>
            <a:pPr algn="ctr"/>
            <a:r>
              <a:rPr lang="en-US" altLang="zh-CN" b="1" dirty="0"/>
              <a:t>Frame Rate</a:t>
            </a:r>
          </a:p>
          <a:p>
            <a:pPr algn="ctr"/>
            <a:r>
              <a:rPr lang="en-US" altLang="zh-CN" b="1" dirty="0"/>
              <a:t>Selection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29" y="3600763"/>
            <a:ext cx="769115" cy="458011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582760" y="2034799"/>
            <a:ext cx="2853285" cy="198050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82486" y="3947053"/>
            <a:ext cx="21992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Model Zoo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algn="ctr"/>
            <a:r>
              <a:rPr lang="en-US" altLang="zh-CN" b="1" dirty="0"/>
              <a:t>Object Detection</a:t>
            </a:r>
          </a:p>
          <a:p>
            <a:pPr algn="ctr"/>
            <a:r>
              <a:rPr lang="en-US" altLang="zh-CN" b="1" dirty="0"/>
              <a:t>Model Selection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582409" y="4990184"/>
            <a:ext cx="2569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e.g.</a:t>
            </a:r>
            <a:r>
              <a:rPr lang="en-US" sz="1600" dirty="0"/>
              <a:t>, 1,5,10,…,30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8728897" y="3193842"/>
            <a:ext cx="150642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Inference</a:t>
            </a:r>
          </a:p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9439068" y="111037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9439067" y="1522023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10214238" y="109895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10214240" y="151026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10214239" y="1891744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9439066" y="188227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783008" y="1250440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782999" y="1661742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783005" y="1250439"/>
            <a:ext cx="431231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783009" y="1673508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783010" y="1261860"/>
            <a:ext cx="431231" cy="39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783010" y="1261854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783008" y="1661736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782999" y="2033757"/>
            <a:ext cx="431232" cy="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783006" y="1250439"/>
            <a:ext cx="431231" cy="78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325244-3E3F-4B7D-8195-26F2739090E6}"/>
              </a:ext>
            </a:extLst>
          </p:cNvPr>
          <p:cNvCxnSpPr>
            <a:stCxn id="58" idx="0"/>
            <a:endCxn id="7" idx="3"/>
          </p:cNvCxnSpPr>
          <p:nvPr/>
        </p:nvCxnSpPr>
        <p:spPr>
          <a:xfrm rot="16200000" flipV="1">
            <a:off x="10132950" y="2391957"/>
            <a:ext cx="2325537" cy="8278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28">
            <a:extLst>
              <a:ext uri="{FF2B5EF4-FFF2-40B4-BE49-F238E27FC236}">
                <a16:creationId xmlns:a16="http://schemas.microsoft.com/office/drawing/2014/main" id="{CF067667-C5F6-4F62-9598-2DF5D5517623}"/>
              </a:ext>
            </a:extLst>
          </p:cNvPr>
          <p:cNvSpPr txBox="1"/>
          <p:nvPr/>
        </p:nvSpPr>
        <p:spPr>
          <a:xfrm>
            <a:off x="652660" y="3915687"/>
            <a:ext cx="12969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1039A5F-628A-4121-A51A-D41749459587}"/>
              </a:ext>
            </a:extLst>
          </p:cNvPr>
          <p:cNvCxnSpPr>
            <a:stCxn id="50" idx="0"/>
            <a:endCxn id="7" idx="1"/>
          </p:cNvCxnSpPr>
          <p:nvPr/>
        </p:nvCxnSpPr>
        <p:spPr>
          <a:xfrm rot="5400000" flipH="1" flipV="1">
            <a:off x="2930600" y="13649"/>
            <a:ext cx="2272590" cy="5531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889A31E3-8612-49B5-9E53-3723A2A76100}"/>
              </a:ext>
            </a:extLst>
          </p:cNvPr>
          <p:cNvSpPr txBox="1"/>
          <p:nvPr/>
        </p:nvSpPr>
        <p:spPr>
          <a:xfrm>
            <a:off x="2818045" y="1213402"/>
            <a:ext cx="3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Spatial and temporal features</a:t>
            </a:r>
          </a:p>
        </p:txBody>
      </p: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49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>
            <a:extLst>
              <a:ext uri="{FF2B5EF4-FFF2-40B4-BE49-F238E27FC236}">
                <a16:creationId xmlns:a16="http://schemas.microsoft.com/office/drawing/2014/main" id="{B4A42D9C-FE4B-4D95-A59E-B0F2DE57592A}"/>
              </a:ext>
            </a:extLst>
          </p:cNvPr>
          <p:cNvSpPr/>
          <p:nvPr/>
        </p:nvSpPr>
        <p:spPr>
          <a:xfrm>
            <a:off x="1896354" y="1001197"/>
            <a:ext cx="4049171" cy="1558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2400" b="1" i="1" dirty="0" err="1"/>
              <a:t>AutoConfigure</a:t>
            </a:r>
            <a:r>
              <a:rPr lang="en-US" sz="2400" b="1" i="1" dirty="0"/>
              <a:t>: </a:t>
            </a:r>
          </a:p>
          <a:p>
            <a:r>
              <a:rPr lang="en-US" altLang="zh-CN" sz="2000" i="1" dirty="0"/>
              <a:t>DQN </a:t>
            </a:r>
            <a:r>
              <a:rPr lang="en-US" sz="2000" i="1" dirty="0"/>
              <a:t>Based </a:t>
            </a:r>
            <a:r>
              <a:rPr lang="en-US" altLang="zh-CN" sz="2000" i="1" dirty="0"/>
              <a:t>Auto </a:t>
            </a:r>
          </a:p>
          <a:p>
            <a:r>
              <a:rPr lang="en-US" altLang="zh-CN" sz="2000" i="1" dirty="0"/>
              <a:t>Configuration Agent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A327A9D-008D-4C5B-9AD8-9E9A4CCA149D}"/>
              </a:ext>
            </a:extLst>
          </p:cNvPr>
          <p:cNvSpPr/>
          <p:nvPr/>
        </p:nvSpPr>
        <p:spPr>
          <a:xfrm>
            <a:off x="3791252" y="3527199"/>
            <a:ext cx="1087144" cy="361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E94E4362-D026-40B1-9702-66B85D5FAF3A}"/>
              </a:ext>
            </a:extLst>
          </p:cNvPr>
          <p:cNvSpPr txBox="1"/>
          <p:nvPr/>
        </p:nvSpPr>
        <p:spPr>
          <a:xfrm>
            <a:off x="2492225" y="3401749"/>
            <a:ext cx="1158709" cy="596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38" dirty="0"/>
              <a:t>Origin</a:t>
            </a:r>
          </a:p>
          <a:p>
            <a:pPr algn="ctr"/>
            <a:r>
              <a:rPr lang="en-US" altLang="zh-CN" sz="1638" dirty="0"/>
              <a:t>Video</a:t>
            </a:r>
            <a:endParaRPr lang="zh-CN" altLang="en-US" sz="1638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111622EB-901C-4E84-BFC4-01160B1D1E2F}"/>
              </a:ext>
            </a:extLst>
          </p:cNvPr>
          <p:cNvSpPr txBox="1"/>
          <p:nvPr/>
        </p:nvSpPr>
        <p:spPr>
          <a:xfrm>
            <a:off x="4932161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1</a:t>
            </a:r>
            <a:endParaRPr lang="zh-CN" altLang="en-US" sz="1228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45A5AC6B-4285-4BFC-99F5-57E88D403868}"/>
              </a:ext>
            </a:extLst>
          </p:cNvPr>
          <p:cNvSpPr txBox="1"/>
          <p:nvPr/>
        </p:nvSpPr>
        <p:spPr>
          <a:xfrm>
            <a:off x="5721180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2</a:t>
            </a:r>
            <a:endParaRPr lang="zh-CN" altLang="en-US" sz="1228" dirty="0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5EF672D-0461-4717-9339-7FF56B376BDE}"/>
              </a:ext>
            </a:extLst>
          </p:cNvPr>
          <p:cNvSpPr txBox="1"/>
          <p:nvPr/>
        </p:nvSpPr>
        <p:spPr>
          <a:xfrm>
            <a:off x="6510200" y="3466128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3</a:t>
            </a:r>
            <a:endParaRPr lang="zh-CN" altLang="en-US" sz="1228" dirty="0"/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ACA7EAE-F056-4BC4-AAA8-1C4A68954BAD}"/>
              </a:ext>
            </a:extLst>
          </p:cNvPr>
          <p:cNvSpPr txBox="1"/>
          <p:nvPr/>
        </p:nvSpPr>
        <p:spPr>
          <a:xfrm>
            <a:off x="7877852" y="3465833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n</a:t>
            </a:r>
            <a:endParaRPr lang="zh-CN" altLang="en-US" sz="1228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97BB7-3E78-4D3A-BEF1-B79B305386AA}"/>
              </a:ext>
            </a:extLst>
          </p:cNvPr>
          <p:cNvSpPr txBox="1"/>
          <p:nvPr/>
        </p:nvSpPr>
        <p:spPr>
          <a:xfrm>
            <a:off x="7246287" y="3323471"/>
            <a:ext cx="1006246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29" dirty="0"/>
              <a:t>……</a:t>
            </a:r>
            <a:endParaRPr lang="zh-CN" altLang="en-US" sz="2729" dirty="0"/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A3C37CF7-27C7-46FC-A9DD-99365CED7469}"/>
              </a:ext>
            </a:extLst>
          </p:cNvPr>
          <p:cNvSpPr txBox="1"/>
          <p:nvPr/>
        </p:nvSpPr>
        <p:spPr>
          <a:xfrm>
            <a:off x="3790895" y="3590041"/>
            <a:ext cx="1141266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92" dirty="0"/>
              <a:t>p</a:t>
            </a:r>
            <a:r>
              <a:rPr lang="en-US" sz="1092" dirty="0"/>
              <a:t>artition </a:t>
            </a:r>
            <a:r>
              <a:rPr lang="en-US" altLang="zh-CN" sz="1092" dirty="0"/>
              <a:t>video</a:t>
            </a:r>
            <a:endParaRPr lang="en-US" sz="819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668644-C788-4548-BB3F-8809059B7957}"/>
              </a:ext>
            </a:extLst>
          </p:cNvPr>
          <p:cNvSpPr/>
          <p:nvPr/>
        </p:nvSpPr>
        <p:spPr>
          <a:xfrm>
            <a:off x="4359068" y="1297625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502D815-017C-458A-ADC2-CD07B0D73C84}"/>
              </a:ext>
            </a:extLst>
          </p:cNvPr>
          <p:cNvSpPr/>
          <p:nvPr/>
        </p:nvSpPr>
        <p:spPr>
          <a:xfrm>
            <a:off x="4359067" y="170926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F31595-068A-45D9-B882-FCA12177322F}"/>
              </a:ext>
            </a:extLst>
          </p:cNvPr>
          <p:cNvSpPr/>
          <p:nvPr/>
        </p:nvSpPr>
        <p:spPr>
          <a:xfrm>
            <a:off x="5134238" y="128620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FC5BE2-F798-42B6-BCAA-1E5E1C678DDC}"/>
              </a:ext>
            </a:extLst>
          </p:cNvPr>
          <p:cNvSpPr/>
          <p:nvPr/>
        </p:nvSpPr>
        <p:spPr>
          <a:xfrm>
            <a:off x="5134240" y="169750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748E49-2E30-4145-80DE-3C8933520EAB}"/>
              </a:ext>
            </a:extLst>
          </p:cNvPr>
          <p:cNvSpPr/>
          <p:nvPr/>
        </p:nvSpPr>
        <p:spPr>
          <a:xfrm>
            <a:off x="5134239" y="207899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91DEFB-42FE-4A39-A34B-147582258945}"/>
              </a:ext>
            </a:extLst>
          </p:cNvPr>
          <p:cNvSpPr/>
          <p:nvPr/>
        </p:nvSpPr>
        <p:spPr>
          <a:xfrm>
            <a:off x="4359066" y="2069518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2AD8F-C2CB-4DC5-AE82-22A51E3B0F8D}"/>
              </a:ext>
            </a:extLst>
          </p:cNvPr>
          <p:cNvCxnSpPr>
            <a:cxnSpLocks/>
          </p:cNvCxnSpPr>
          <p:nvPr/>
        </p:nvCxnSpPr>
        <p:spPr>
          <a:xfrm flipV="1">
            <a:off x="4703009" y="1437686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5DACD31-4308-4C0D-B724-37587C314813}"/>
              </a:ext>
            </a:extLst>
          </p:cNvPr>
          <p:cNvCxnSpPr>
            <a:cxnSpLocks/>
          </p:cNvCxnSpPr>
          <p:nvPr/>
        </p:nvCxnSpPr>
        <p:spPr>
          <a:xfrm flipV="1">
            <a:off x="4703005" y="1848991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05BBBE-D2BE-49EA-A2AC-57995F62D0F7}"/>
              </a:ext>
            </a:extLst>
          </p:cNvPr>
          <p:cNvCxnSpPr>
            <a:cxnSpLocks/>
          </p:cNvCxnSpPr>
          <p:nvPr/>
        </p:nvCxnSpPr>
        <p:spPr>
          <a:xfrm flipV="1">
            <a:off x="4703005" y="1437687"/>
            <a:ext cx="431230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155947-0F9E-498D-A60F-62748000B148}"/>
              </a:ext>
            </a:extLst>
          </p:cNvPr>
          <p:cNvCxnSpPr>
            <a:cxnSpLocks/>
          </p:cNvCxnSpPr>
          <p:nvPr/>
        </p:nvCxnSpPr>
        <p:spPr>
          <a:xfrm>
            <a:off x="4703008" y="1860754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1F6BE4-C504-4347-8FDE-F0F59893F1F7}"/>
              </a:ext>
            </a:extLst>
          </p:cNvPr>
          <p:cNvCxnSpPr>
            <a:cxnSpLocks/>
          </p:cNvCxnSpPr>
          <p:nvPr/>
        </p:nvCxnSpPr>
        <p:spPr>
          <a:xfrm>
            <a:off x="4703009" y="1449109"/>
            <a:ext cx="431231" cy="39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4E3367-2804-4EA1-A956-88640EBE842C}"/>
              </a:ext>
            </a:extLst>
          </p:cNvPr>
          <p:cNvCxnSpPr>
            <a:cxnSpLocks/>
          </p:cNvCxnSpPr>
          <p:nvPr/>
        </p:nvCxnSpPr>
        <p:spPr>
          <a:xfrm>
            <a:off x="4703009" y="1449107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3D218F-F6A6-4E5C-AA4A-72A6E47D718E}"/>
              </a:ext>
            </a:extLst>
          </p:cNvPr>
          <p:cNvCxnSpPr>
            <a:cxnSpLocks/>
          </p:cNvCxnSpPr>
          <p:nvPr/>
        </p:nvCxnSpPr>
        <p:spPr>
          <a:xfrm flipV="1">
            <a:off x="4703007" y="1848989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BC7F17F-C787-47AA-954D-7EDCB2A63E87}"/>
              </a:ext>
            </a:extLst>
          </p:cNvPr>
          <p:cNvCxnSpPr>
            <a:cxnSpLocks/>
          </p:cNvCxnSpPr>
          <p:nvPr/>
        </p:nvCxnSpPr>
        <p:spPr>
          <a:xfrm>
            <a:off x="4703004" y="2221000"/>
            <a:ext cx="431232" cy="9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0CD22E-583A-4214-958D-46A1F708581F}"/>
              </a:ext>
            </a:extLst>
          </p:cNvPr>
          <p:cNvCxnSpPr>
            <a:cxnSpLocks/>
          </p:cNvCxnSpPr>
          <p:nvPr/>
        </p:nvCxnSpPr>
        <p:spPr>
          <a:xfrm flipV="1">
            <a:off x="4703007" y="1437685"/>
            <a:ext cx="431231" cy="783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>
            <a:extLst>
              <a:ext uri="{FF2B5EF4-FFF2-40B4-BE49-F238E27FC236}">
                <a16:creationId xmlns:a16="http://schemas.microsoft.com/office/drawing/2014/main" id="{B4A42D9C-FE4B-4D95-A59E-B0F2DE57592A}"/>
              </a:ext>
            </a:extLst>
          </p:cNvPr>
          <p:cNvSpPr/>
          <p:nvPr/>
        </p:nvSpPr>
        <p:spPr>
          <a:xfrm>
            <a:off x="1896354" y="1001197"/>
            <a:ext cx="4049171" cy="1558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2400" b="1" i="1" dirty="0" err="1"/>
              <a:t>AutoConfigure</a:t>
            </a:r>
            <a:r>
              <a:rPr lang="en-US" sz="2400" b="1" i="1" dirty="0"/>
              <a:t>: </a:t>
            </a:r>
          </a:p>
          <a:p>
            <a:r>
              <a:rPr lang="en-US" altLang="zh-CN" sz="2000" i="1" dirty="0"/>
              <a:t>DQN </a:t>
            </a:r>
            <a:r>
              <a:rPr lang="en-US" sz="2000" i="1" dirty="0"/>
              <a:t>Based </a:t>
            </a:r>
            <a:r>
              <a:rPr lang="en-US" altLang="zh-CN" sz="2000" i="1" dirty="0"/>
              <a:t>Auto </a:t>
            </a:r>
          </a:p>
          <a:p>
            <a:r>
              <a:rPr lang="en-US" altLang="zh-CN" sz="2000" i="1" dirty="0"/>
              <a:t>Configuration Agent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A327A9D-008D-4C5B-9AD8-9E9A4CCA149D}"/>
              </a:ext>
            </a:extLst>
          </p:cNvPr>
          <p:cNvSpPr/>
          <p:nvPr/>
        </p:nvSpPr>
        <p:spPr>
          <a:xfrm>
            <a:off x="3791252" y="3527199"/>
            <a:ext cx="1087144" cy="361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E94E4362-D026-40B1-9702-66B85D5FAF3A}"/>
              </a:ext>
            </a:extLst>
          </p:cNvPr>
          <p:cNvSpPr txBox="1"/>
          <p:nvPr/>
        </p:nvSpPr>
        <p:spPr>
          <a:xfrm>
            <a:off x="2492225" y="3401749"/>
            <a:ext cx="1158709" cy="596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38" dirty="0"/>
              <a:t>Origin</a:t>
            </a:r>
          </a:p>
          <a:p>
            <a:pPr algn="ctr"/>
            <a:r>
              <a:rPr lang="en-US" altLang="zh-CN" sz="1638" dirty="0"/>
              <a:t>Video</a:t>
            </a:r>
            <a:endParaRPr lang="zh-CN" altLang="en-US" sz="1638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111622EB-901C-4E84-BFC4-01160B1D1E2F}"/>
              </a:ext>
            </a:extLst>
          </p:cNvPr>
          <p:cNvSpPr txBox="1"/>
          <p:nvPr/>
        </p:nvSpPr>
        <p:spPr>
          <a:xfrm>
            <a:off x="4932161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1</a:t>
            </a:r>
            <a:endParaRPr lang="zh-CN" altLang="en-US" sz="1228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45A5AC6B-4285-4BFC-99F5-57E88D403868}"/>
              </a:ext>
            </a:extLst>
          </p:cNvPr>
          <p:cNvSpPr txBox="1"/>
          <p:nvPr/>
        </p:nvSpPr>
        <p:spPr>
          <a:xfrm>
            <a:off x="5721180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2</a:t>
            </a:r>
            <a:endParaRPr lang="zh-CN" altLang="en-US" sz="1228" dirty="0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5EF672D-0461-4717-9339-7FF56B376BDE}"/>
              </a:ext>
            </a:extLst>
          </p:cNvPr>
          <p:cNvSpPr txBox="1"/>
          <p:nvPr/>
        </p:nvSpPr>
        <p:spPr>
          <a:xfrm>
            <a:off x="6510200" y="3466128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3</a:t>
            </a:r>
            <a:endParaRPr lang="zh-CN" altLang="en-US" sz="1228" dirty="0"/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ACA7EAE-F056-4BC4-AAA8-1C4A68954BAD}"/>
              </a:ext>
            </a:extLst>
          </p:cNvPr>
          <p:cNvSpPr txBox="1"/>
          <p:nvPr/>
        </p:nvSpPr>
        <p:spPr>
          <a:xfrm>
            <a:off x="7877852" y="3465833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n</a:t>
            </a:r>
            <a:endParaRPr lang="zh-CN" altLang="en-US" sz="1228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97BB7-3E78-4D3A-BEF1-B79B305386AA}"/>
              </a:ext>
            </a:extLst>
          </p:cNvPr>
          <p:cNvSpPr txBox="1"/>
          <p:nvPr/>
        </p:nvSpPr>
        <p:spPr>
          <a:xfrm>
            <a:off x="7246287" y="3323471"/>
            <a:ext cx="1006246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29" dirty="0"/>
              <a:t>……</a:t>
            </a:r>
            <a:endParaRPr lang="zh-CN" altLang="en-US" sz="2729" dirty="0"/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A3C37CF7-27C7-46FC-A9DD-99365CED7469}"/>
              </a:ext>
            </a:extLst>
          </p:cNvPr>
          <p:cNvSpPr txBox="1"/>
          <p:nvPr/>
        </p:nvSpPr>
        <p:spPr>
          <a:xfrm>
            <a:off x="3790895" y="3590041"/>
            <a:ext cx="1141266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92" dirty="0"/>
              <a:t>p</a:t>
            </a:r>
            <a:r>
              <a:rPr lang="en-US" sz="1092" dirty="0"/>
              <a:t>artition </a:t>
            </a:r>
            <a:r>
              <a:rPr lang="en-US" altLang="zh-CN" sz="1092" dirty="0"/>
              <a:t>video</a:t>
            </a:r>
            <a:endParaRPr lang="en-US" sz="819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668644-C788-4548-BB3F-8809059B7957}"/>
              </a:ext>
            </a:extLst>
          </p:cNvPr>
          <p:cNvSpPr/>
          <p:nvPr/>
        </p:nvSpPr>
        <p:spPr>
          <a:xfrm>
            <a:off x="4359068" y="1297625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502D815-017C-458A-ADC2-CD07B0D73C84}"/>
              </a:ext>
            </a:extLst>
          </p:cNvPr>
          <p:cNvSpPr/>
          <p:nvPr/>
        </p:nvSpPr>
        <p:spPr>
          <a:xfrm>
            <a:off x="4359067" y="170926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F31595-068A-45D9-B882-FCA12177322F}"/>
              </a:ext>
            </a:extLst>
          </p:cNvPr>
          <p:cNvSpPr/>
          <p:nvPr/>
        </p:nvSpPr>
        <p:spPr>
          <a:xfrm>
            <a:off x="5134238" y="128620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FC5BE2-F798-42B6-BCAA-1E5E1C678DDC}"/>
              </a:ext>
            </a:extLst>
          </p:cNvPr>
          <p:cNvSpPr/>
          <p:nvPr/>
        </p:nvSpPr>
        <p:spPr>
          <a:xfrm>
            <a:off x="5134240" y="169750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748E49-2E30-4145-80DE-3C8933520EAB}"/>
              </a:ext>
            </a:extLst>
          </p:cNvPr>
          <p:cNvSpPr/>
          <p:nvPr/>
        </p:nvSpPr>
        <p:spPr>
          <a:xfrm>
            <a:off x="5134239" y="207899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91DEFB-42FE-4A39-A34B-147582258945}"/>
              </a:ext>
            </a:extLst>
          </p:cNvPr>
          <p:cNvSpPr/>
          <p:nvPr/>
        </p:nvSpPr>
        <p:spPr>
          <a:xfrm>
            <a:off x="4359066" y="2069518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2AD8F-C2CB-4DC5-AE82-22A51E3B0F8D}"/>
              </a:ext>
            </a:extLst>
          </p:cNvPr>
          <p:cNvCxnSpPr>
            <a:cxnSpLocks/>
          </p:cNvCxnSpPr>
          <p:nvPr/>
        </p:nvCxnSpPr>
        <p:spPr>
          <a:xfrm flipV="1">
            <a:off x="4703009" y="1437686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5DACD31-4308-4C0D-B724-37587C314813}"/>
              </a:ext>
            </a:extLst>
          </p:cNvPr>
          <p:cNvCxnSpPr>
            <a:cxnSpLocks/>
          </p:cNvCxnSpPr>
          <p:nvPr/>
        </p:nvCxnSpPr>
        <p:spPr>
          <a:xfrm flipV="1">
            <a:off x="4703005" y="1848991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05BBBE-D2BE-49EA-A2AC-57995F62D0F7}"/>
              </a:ext>
            </a:extLst>
          </p:cNvPr>
          <p:cNvCxnSpPr>
            <a:cxnSpLocks/>
          </p:cNvCxnSpPr>
          <p:nvPr/>
        </p:nvCxnSpPr>
        <p:spPr>
          <a:xfrm flipV="1">
            <a:off x="4703005" y="1437687"/>
            <a:ext cx="431230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155947-0F9E-498D-A60F-62748000B148}"/>
              </a:ext>
            </a:extLst>
          </p:cNvPr>
          <p:cNvCxnSpPr>
            <a:cxnSpLocks/>
          </p:cNvCxnSpPr>
          <p:nvPr/>
        </p:nvCxnSpPr>
        <p:spPr>
          <a:xfrm>
            <a:off x="4703008" y="1860754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1F6BE4-C504-4347-8FDE-F0F59893F1F7}"/>
              </a:ext>
            </a:extLst>
          </p:cNvPr>
          <p:cNvCxnSpPr>
            <a:cxnSpLocks/>
          </p:cNvCxnSpPr>
          <p:nvPr/>
        </p:nvCxnSpPr>
        <p:spPr>
          <a:xfrm>
            <a:off x="4703009" y="1449109"/>
            <a:ext cx="431231" cy="39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4E3367-2804-4EA1-A956-88640EBE842C}"/>
              </a:ext>
            </a:extLst>
          </p:cNvPr>
          <p:cNvCxnSpPr>
            <a:cxnSpLocks/>
          </p:cNvCxnSpPr>
          <p:nvPr/>
        </p:nvCxnSpPr>
        <p:spPr>
          <a:xfrm>
            <a:off x="4703009" y="1449107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3D218F-F6A6-4E5C-AA4A-72A6E47D718E}"/>
              </a:ext>
            </a:extLst>
          </p:cNvPr>
          <p:cNvCxnSpPr>
            <a:cxnSpLocks/>
          </p:cNvCxnSpPr>
          <p:nvPr/>
        </p:nvCxnSpPr>
        <p:spPr>
          <a:xfrm flipV="1">
            <a:off x="4703007" y="1848989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BC7F17F-C787-47AA-954D-7EDCB2A63E87}"/>
              </a:ext>
            </a:extLst>
          </p:cNvPr>
          <p:cNvCxnSpPr>
            <a:cxnSpLocks/>
          </p:cNvCxnSpPr>
          <p:nvPr/>
        </p:nvCxnSpPr>
        <p:spPr>
          <a:xfrm>
            <a:off x="4703004" y="2221000"/>
            <a:ext cx="431232" cy="9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0CD22E-583A-4214-958D-46A1F708581F}"/>
              </a:ext>
            </a:extLst>
          </p:cNvPr>
          <p:cNvCxnSpPr>
            <a:cxnSpLocks/>
          </p:cNvCxnSpPr>
          <p:nvPr/>
        </p:nvCxnSpPr>
        <p:spPr>
          <a:xfrm flipV="1">
            <a:off x="4703007" y="1437685"/>
            <a:ext cx="431231" cy="783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263</Words>
  <Application>Microsoft Office PowerPoint</Application>
  <PresentationFormat>自定义</PresentationFormat>
  <Paragraphs>106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8</cp:revision>
  <dcterms:created xsi:type="dcterms:W3CDTF">2020-11-24T11:37:45Z</dcterms:created>
  <dcterms:modified xsi:type="dcterms:W3CDTF">2020-11-28T13:49:41Z</dcterms:modified>
</cp:coreProperties>
</file>