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6271" r:id="rId2"/>
  </p:sldIdLst>
  <p:sldSz cx="12192000" cy="2735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20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7646"/>
            <a:ext cx="9144000" cy="952277"/>
          </a:xfrm>
        </p:spPr>
        <p:txBody>
          <a:bodyPr anchor="b"/>
          <a:lstStyle>
            <a:lvl1pPr algn="ctr">
              <a:defRPr sz="23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36646"/>
            <a:ext cx="9144000" cy="660389"/>
          </a:xfrm>
        </p:spPr>
        <p:txBody>
          <a:bodyPr/>
          <a:lstStyle>
            <a:lvl1pPr marL="0" indent="0" algn="ctr">
              <a:buNone/>
              <a:defRPr sz="957"/>
            </a:lvl1pPr>
            <a:lvl2pPr marL="182331" indent="0" algn="ctr">
              <a:buNone/>
              <a:defRPr sz="798"/>
            </a:lvl2pPr>
            <a:lvl3pPr marL="364663" indent="0" algn="ctr">
              <a:buNone/>
              <a:defRPr sz="718"/>
            </a:lvl3pPr>
            <a:lvl4pPr marL="546994" indent="0" algn="ctr">
              <a:buNone/>
              <a:defRPr sz="638"/>
            </a:lvl4pPr>
            <a:lvl5pPr marL="729325" indent="0" algn="ctr">
              <a:buNone/>
              <a:defRPr sz="638"/>
            </a:lvl5pPr>
            <a:lvl6pPr marL="911657" indent="0" algn="ctr">
              <a:buNone/>
              <a:defRPr sz="638"/>
            </a:lvl6pPr>
            <a:lvl7pPr marL="1093988" indent="0" algn="ctr">
              <a:buNone/>
              <a:defRPr sz="638"/>
            </a:lvl7pPr>
            <a:lvl8pPr marL="1276320" indent="0" algn="ctr">
              <a:buNone/>
              <a:defRPr sz="638"/>
            </a:lvl8pPr>
            <a:lvl9pPr marL="1458651" indent="0" algn="ctr">
              <a:buNone/>
              <a:defRPr sz="63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6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9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45627"/>
            <a:ext cx="2628900" cy="23180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5627"/>
            <a:ext cx="7734300" cy="231800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9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1917"/>
            <a:ext cx="10515600" cy="1137793"/>
          </a:xfrm>
        </p:spPr>
        <p:txBody>
          <a:bodyPr anchor="b"/>
          <a:lstStyle>
            <a:lvl1pPr>
              <a:defRPr sz="23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830474"/>
            <a:ext cx="10515600" cy="598339"/>
          </a:xfrm>
        </p:spPr>
        <p:txBody>
          <a:bodyPr/>
          <a:lstStyle>
            <a:lvl1pPr marL="0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1pPr>
            <a:lvl2pPr marL="182331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2pPr>
            <a:lvl3pPr marL="364663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3pPr>
            <a:lvl4pPr marL="546994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4pPr>
            <a:lvl5pPr marL="729325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5pPr>
            <a:lvl6pPr marL="911657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6pPr>
            <a:lvl7pPr marL="1093988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7pPr>
            <a:lvl8pPr marL="127632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8pPr>
            <a:lvl9pPr marL="1458651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7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28137"/>
            <a:ext cx="5181600" cy="17354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28137"/>
            <a:ext cx="5181600" cy="17354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3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5628"/>
            <a:ext cx="10515600" cy="52869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0520"/>
            <a:ext cx="5157787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99131"/>
            <a:ext cx="5157787" cy="14695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70520"/>
            <a:ext cx="5183188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999131"/>
            <a:ext cx="5183188" cy="14695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8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88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1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82351"/>
            <a:ext cx="3932237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3827"/>
            <a:ext cx="6172200" cy="1943810"/>
          </a:xfrm>
        </p:spPr>
        <p:txBody>
          <a:bodyPr/>
          <a:lstStyle>
            <a:lvl1pPr>
              <a:defRPr sz="1276"/>
            </a:lvl1pPr>
            <a:lvl2pPr>
              <a:defRPr sz="1117"/>
            </a:lvl2pPr>
            <a:lvl3pPr>
              <a:defRPr sz="957"/>
            </a:lvl3pPr>
            <a:lvl4pPr>
              <a:defRPr sz="798"/>
            </a:lvl4pPr>
            <a:lvl5pPr>
              <a:defRPr sz="798"/>
            </a:lvl5pPr>
            <a:lvl6pPr>
              <a:defRPr sz="798"/>
            </a:lvl6pPr>
            <a:lvl7pPr>
              <a:defRPr sz="798"/>
            </a:lvl7pPr>
            <a:lvl8pPr>
              <a:defRPr sz="798"/>
            </a:lvl8pPr>
            <a:lvl9pPr>
              <a:defRPr sz="7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20579"/>
            <a:ext cx="3932237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79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82351"/>
            <a:ext cx="3932237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3827"/>
            <a:ext cx="6172200" cy="1943810"/>
          </a:xfrm>
        </p:spPr>
        <p:txBody>
          <a:bodyPr anchor="t"/>
          <a:lstStyle>
            <a:lvl1pPr marL="0" indent="0">
              <a:buNone/>
              <a:defRPr sz="1276"/>
            </a:lvl1pPr>
            <a:lvl2pPr marL="182331" indent="0">
              <a:buNone/>
              <a:defRPr sz="1117"/>
            </a:lvl2pPr>
            <a:lvl3pPr marL="364663" indent="0">
              <a:buNone/>
              <a:defRPr sz="957"/>
            </a:lvl3pPr>
            <a:lvl4pPr marL="546994" indent="0">
              <a:buNone/>
              <a:defRPr sz="798"/>
            </a:lvl4pPr>
            <a:lvl5pPr marL="729325" indent="0">
              <a:buNone/>
              <a:defRPr sz="798"/>
            </a:lvl5pPr>
            <a:lvl6pPr marL="911657" indent="0">
              <a:buNone/>
              <a:defRPr sz="798"/>
            </a:lvl6pPr>
            <a:lvl7pPr marL="1093988" indent="0">
              <a:buNone/>
              <a:defRPr sz="798"/>
            </a:lvl7pPr>
            <a:lvl8pPr marL="1276320" indent="0">
              <a:buNone/>
              <a:defRPr sz="798"/>
            </a:lvl8pPr>
            <a:lvl9pPr marL="1458651" indent="0">
              <a:buNone/>
              <a:defRPr sz="7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20579"/>
            <a:ext cx="3932237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5628"/>
            <a:ext cx="10515600" cy="528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28137"/>
            <a:ext cx="10515600" cy="173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35184"/>
            <a:ext cx="2743200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35184"/>
            <a:ext cx="4114800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35184"/>
            <a:ext cx="2743200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64663" rtl="0" eaLnBrk="1" latinLnBrk="0" hangingPunct="1">
        <a:lnSpc>
          <a:spcPct val="90000"/>
        </a:lnSpc>
        <a:spcBef>
          <a:spcPct val="0"/>
        </a:spcBef>
        <a:buNone/>
        <a:defRPr sz="1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166" indent="-91166" algn="l" defTabSz="364663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7349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55828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98" kern="1200">
          <a:solidFill>
            <a:schemeClr val="tx1"/>
          </a:solidFill>
          <a:latin typeface="+mn-lt"/>
          <a:ea typeface="+mn-ea"/>
          <a:cs typeface="+mn-cs"/>
        </a:defRPr>
      </a:lvl3pPr>
      <a:lvl4pPr marL="638160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820491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1002822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185154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367485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54981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1pPr>
      <a:lvl2pPr marL="18233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2pPr>
      <a:lvl3pPr marL="364663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46994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729325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911657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093988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27632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45865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6540" y="65228"/>
            <a:ext cx="11422116" cy="2742267"/>
            <a:chOff x="358325" y="-20170"/>
            <a:chExt cx="11037114" cy="4295444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22C96BD-B684-44B2-AF79-31798389528D}"/>
                </a:ext>
              </a:extLst>
            </p:cNvPr>
            <p:cNvGrpSpPr/>
            <p:nvPr/>
          </p:nvGrpSpPr>
          <p:grpSpPr>
            <a:xfrm>
              <a:off x="2232169" y="31234"/>
              <a:ext cx="8940133" cy="4244040"/>
              <a:chOff x="642518" y="-2381062"/>
              <a:chExt cx="9942857" cy="5429661"/>
            </a:xfrm>
          </p:grpSpPr>
          <p:sp>
            <p:nvSpPr>
              <p:cNvPr id="6" name="Rectangle 12">
                <a:extLst>
                  <a:ext uri="{FF2B5EF4-FFF2-40B4-BE49-F238E27FC236}">
                    <a16:creationId xmlns:a16="http://schemas.microsoft.com/office/drawing/2014/main" id="{2CDB9704-8ACE-4055-8FFF-0FF4717CDBF4}"/>
                  </a:ext>
                </a:extLst>
              </p:cNvPr>
              <p:cNvSpPr/>
              <p:nvPr/>
            </p:nvSpPr>
            <p:spPr>
              <a:xfrm>
                <a:off x="642518" y="-1251269"/>
                <a:ext cx="9942857" cy="39856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4"/>
              </a:p>
            </p:txBody>
          </p:sp>
          <p:sp>
            <p:nvSpPr>
              <p:cNvPr id="7" name="Rectangle 13">
                <a:extLst>
                  <a:ext uri="{FF2B5EF4-FFF2-40B4-BE49-F238E27FC236}">
                    <a16:creationId xmlns:a16="http://schemas.microsoft.com/office/drawing/2014/main" id="{77C241AF-25E4-4FC2-848B-FF8437B833C5}"/>
                  </a:ext>
                </a:extLst>
              </p:cNvPr>
              <p:cNvSpPr/>
              <p:nvPr/>
            </p:nvSpPr>
            <p:spPr>
              <a:xfrm>
                <a:off x="3455780" y="-2381062"/>
                <a:ext cx="3791653" cy="168015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r>
                  <a:rPr lang="en-US" altLang="zh-CN" sz="1913" b="1" i="1" dirty="0" err="1"/>
                  <a:t>AdaConfigure</a:t>
                </a:r>
                <a:r>
                  <a:rPr lang="en-US" sz="1913" b="1" i="1" dirty="0"/>
                  <a:t>: </a:t>
                </a:r>
              </a:p>
              <a:p>
                <a:r>
                  <a:rPr lang="en-US" altLang="zh-CN" sz="1700" i="1" dirty="0"/>
                  <a:t>DQN </a:t>
                </a:r>
                <a:r>
                  <a:rPr lang="en-US" sz="1700" i="1" dirty="0"/>
                  <a:t>Based </a:t>
                </a:r>
                <a:r>
                  <a:rPr lang="en-US" altLang="zh-CN" sz="1700" i="1" dirty="0"/>
                  <a:t>Adaptive </a:t>
                </a:r>
              </a:p>
              <a:p>
                <a:r>
                  <a:rPr lang="en-US" altLang="zh-CN" sz="1700" i="1" dirty="0"/>
                  <a:t>Configuration Agent</a:t>
                </a:r>
              </a:p>
            </p:txBody>
          </p:sp>
          <p:sp>
            <p:nvSpPr>
              <p:cNvPr id="11" name="Right Arrow 17">
                <a:extLst>
                  <a:ext uri="{FF2B5EF4-FFF2-40B4-BE49-F238E27FC236}">
                    <a16:creationId xmlns:a16="http://schemas.microsoft.com/office/drawing/2014/main" id="{D705572A-9191-4106-A04C-D51AB6D0B2EE}"/>
                  </a:ext>
                </a:extLst>
              </p:cNvPr>
              <p:cNvSpPr/>
              <p:nvPr/>
            </p:nvSpPr>
            <p:spPr>
              <a:xfrm>
                <a:off x="5529213" y="1235019"/>
                <a:ext cx="1070119" cy="380719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4" dirty="0"/>
              </a:p>
            </p:txBody>
          </p:sp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76015C2F-C80C-446A-92D9-FFB092D6A3EB}"/>
                  </a:ext>
                </a:extLst>
              </p:cNvPr>
              <p:cNvSpPr txBox="1"/>
              <p:nvPr/>
            </p:nvSpPr>
            <p:spPr>
              <a:xfrm>
                <a:off x="6113132" y="2077178"/>
                <a:ext cx="3872183" cy="971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75" dirty="0"/>
                  <a:t>(</a:t>
                </a:r>
                <a:r>
                  <a:rPr lang="en-US" sz="1275" i="1" dirty="0"/>
                  <a:t>e.g.</a:t>
                </a:r>
                <a:r>
                  <a:rPr lang="en-US" sz="1275" dirty="0"/>
                  <a:t>, </a:t>
                </a:r>
                <a:r>
                  <a:rPr lang="en-US" altLang="zh-CN" sz="1275" dirty="0"/>
                  <a:t>SSD+ResNet152V1, </a:t>
                </a:r>
                <a:r>
                  <a:rPr lang="en-US" altLang="zh-CN" sz="1275" dirty="0" err="1"/>
                  <a:t>FasterRCNN</a:t>
                </a:r>
                <a:r>
                  <a:rPr lang="en-US" altLang="zh-CN" sz="1275" dirty="0"/>
                  <a:t>+ ResNet50V1, </a:t>
                </a:r>
                <a:r>
                  <a:rPr lang="en-US" altLang="zh-CN" sz="1275" dirty="0" err="1"/>
                  <a:t>FasterRCNN</a:t>
                </a:r>
                <a:r>
                  <a:rPr lang="en-US" altLang="zh-CN" sz="1275" dirty="0"/>
                  <a:t>+ InceptionResNetV2</a:t>
                </a:r>
                <a:r>
                  <a:rPr lang="en-US" sz="1275" dirty="0"/>
                  <a:t>)</a:t>
                </a:r>
              </a:p>
            </p:txBody>
          </p:sp>
          <p:sp>
            <p:nvSpPr>
              <p:cNvPr id="19" name="TextBox 25">
                <a:extLst>
                  <a:ext uri="{FF2B5EF4-FFF2-40B4-BE49-F238E27FC236}">
                    <a16:creationId xmlns:a16="http://schemas.microsoft.com/office/drawing/2014/main" id="{529868A7-399D-4491-A160-CB9741C8C035}"/>
                  </a:ext>
                </a:extLst>
              </p:cNvPr>
              <p:cNvSpPr txBox="1"/>
              <p:nvPr/>
            </p:nvSpPr>
            <p:spPr>
              <a:xfrm>
                <a:off x="4897923" y="-268479"/>
                <a:ext cx="2317381" cy="578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75" dirty="0"/>
                  <a:t>(</a:t>
                </a:r>
                <a:r>
                  <a:rPr lang="en-US" sz="1275" i="1" dirty="0"/>
                  <a:t>e.g.</a:t>
                </a:r>
                <a:r>
                  <a:rPr lang="en-US" sz="1275" dirty="0"/>
                  <a:t>, 320</a:t>
                </a:r>
                <a:r>
                  <a:rPr lang="en-US" altLang="zh-CN" sz="1275" dirty="0"/>
                  <a:t>p,</a:t>
                </a:r>
                <a:r>
                  <a:rPr lang="en-US" sz="1275" dirty="0"/>
                  <a:t>640p,960p,1024p)</a:t>
                </a:r>
                <a:endParaRPr lang="en-US" sz="1116" dirty="0"/>
              </a:p>
            </p:txBody>
          </p:sp>
          <p:sp>
            <p:nvSpPr>
              <p:cNvPr id="22" name="TextBox 28">
                <a:extLst>
                  <a:ext uri="{FF2B5EF4-FFF2-40B4-BE49-F238E27FC236}">
                    <a16:creationId xmlns:a16="http://schemas.microsoft.com/office/drawing/2014/main" id="{3B709A33-5655-4083-AC28-8CB71FF229C4}"/>
                  </a:ext>
                </a:extLst>
              </p:cNvPr>
              <p:cNvSpPr txBox="1"/>
              <p:nvPr/>
            </p:nvSpPr>
            <p:spPr>
              <a:xfrm>
                <a:off x="3776584" y="914596"/>
                <a:ext cx="1676479" cy="12667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69" b="1" dirty="0"/>
                  <a:t>(</a:t>
                </a:r>
                <a:r>
                  <a:rPr lang="en-US" altLang="zh-CN" sz="1169" b="1"/>
                  <a:t>Resize)</a:t>
                </a:r>
              </a:p>
              <a:p>
                <a:pPr algn="ctr"/>
                <a:r>
                  <a:rPr lang="en-US" altLang="zh-CN" sz="1169" b="1"/>
                  <a:t> </a:t>
                </a:r>
                <a:r>
                  <a:rPr lang="en-US" altLang="zh-CN" sz="1169" b="1" dirty="0"/>
                  <a:t>Resolution</a:t>
                </a:r>
              </a:p>
              <a:p>
                <a:pPr algn="ctr"/>
                <a:r>
                  <a:rPr lang="en-US" altLang="zh-CN" sz="1169" b="1" dirty="0"/>
                  <a:t>Selection </a:t>
                </a:r>
                <a:endParaRPr lang="en-US" sz="1169" b="1" dirty="0"/>
              </a:p>
            </p:txBody>
          </p:sp>
        </p:grpSp>
        <p:sp>
          <p:nvSpPr>
            <p:cNvPr id="2" name="TextBox 16">
              <a:extLst>
                <a:ext uri="{FF2B5EF4-FFF2-40B4-BE49-F238E27FC236}">
                  <a16:creationId xmlns:a16="http://schemas.microsoft.com/office/drawing/2014/main" id="{F2EAF924-5ADA-4A13-9D4A-88D7F0F3C4E1}"/>
                </a:ext>
              </a:extLst>
            </p:cNvPr>
            <p:cNvSpPr txBox="1"/>
            <p:nvPr/>
          </p:nvSpPr>
          <p:spPr>
            <a:xfrm>
              <a:off x="8495729" y="-20170"/>
              <a:ext cx="2276298" cy="55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700" b="1" i="1" dirty="0"/>
                <a:t>Reward  Feedback</a:t>
              </a:r>
            </a:p>
          </p:txBody>
        </p:sp>
        <p:sp>
          <p:nvSpPr>
            <p:cNvPr id="27" name="Right Arrow 20">
              <a:extLst>
                <a:ext uri="{FF2B5EF4-FFF2-40B4-BE49-F238E27FC236}">
                  <a16:creationId xmlns:a16="http://schemas.microsoft.com/office/drawing/2014/main" id="{25553247-6757-4692-9816-DB7EBB7E1F01}"/>
                </a:ext>
              </a:extLst>
            </p:cNvPr>
            <p:cNvSpPr/>
            <p:nvPr/>
          </p:nvSpPr>
          <p:spPr>
            <a:xfrm>
              <a:off x="1659668" y="2672583"/>
              <a:ext cx="520703" cy="69310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4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ADD32F-5A82-4E65-A9DD-2985BD3E429A}"/>
                </a:ext>
              </a:extLst>
            </p:cNvPr>
            <p:cNvSpPr txBox="1"/>
            <p:nvPr/>
          </p:nvSpPr>
          <p:spPr>
            <a:xfrm>
              <a:off x="2232161" y="2691421"/>
              <a:ext cx="1785436" cy="9901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69" b="1" dirty="0"/>
                <a:t>(</a:t>
              </a:r>
              <a:r>
                <a:rPr lang="en-US" altLang="zh-CN" sz="1169" b="1" dirty="0" err="1"/>
                <a:t>ffmpeg</a:t>
              </a:r>
              <a:r>
                <a:rPr lang="en-US" altLang="zh-CN" sz="1169" b="1" dirty="0"/>
                <a:t>)</a:t>
              </a:r>
            </a:p>
            <a:p>
              <a:pPr algn="ctr"/>
              <a:r>
                <a:rPr lang="en-US" altLang="zh-CN" sz="1169" b="1" dirty="0"/>
                <a:t>Frame Rate</a:t>
              </a:r>
            </a:p>
            <a:p>
              <a:pPr algn="ctr"/>
              <a:r>
                <a:rPr lang="en-US" altLang="zh-CN" sz="1169" b="1" dirty="0"/>
                <a:t>Selection </a:t>
              </a:r>
              <a:endParaRPr lang="en-US" sz="1169" b="1" dirty="0"/>
            </a:p>
          </p:txBody>
        </p:sp>
        <p:sp>
          <p:nvSpPr>
            <p:cNvPr id="31" name="Right Arrow 17">
              <a:extLst>
                <a:ext uri="{FF2B5EF4-FFF2-40B4-BE49-F238E27FC236}">
                  <a16:creationId xmlns:a16="http://schemas.microsoft.com/office/drawing/2014/main" id="{C82415BD-DA3E-4EF4-BC54-0CCB3012C9BB}"/>
                </a:ext>
              </a:extLst>
            </p:cNvPr>
            <p:cNvSpPr/>
            <p:nvPr/>
          </p:nvSpPr>
          <p:spPr>
            <a:xfrm>
              <a:off x="4036994" y="2840666"/>
              <a:ext cx="962199" cy="29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4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D150EE41-D8AB-4B61-AA74-31F71E40D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2699" y="1433342"/>
              <a:ext cx="1405617" cy="790665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698A4CD-B0C9-44B9-BF3C-DE6BB25FB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606" y="1585250"/>
              <a:ext cx="1405618" cy="790666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2640D3FE-61F5-4AF2-9B34-3DFA525F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9157" y="1719937"/>
              <a:ext cx="1405617" cy="790665"/>
            </a:xfrm>
            <a:prstGeom prst="rect">
              <a:avLst/>
            </a:prstGeom>
          </p:spPr>
        </p:pic>
        <p:sp>
          <p:nvSpPr>
            <p:cNvPr id="49" name="TextBox 26">
              <a:extLst>
                <a:ext uri="{FF2B5EF4-FFF2-40B4-BE49-F238E27FC236}">
                  <a16:creationId xmlns:a16="http://schemas.microsoft.com/office/drawing/2014/main" id="{5B09B27F-833D-4C22-AE51-F37F13B1DC20}"/>
                </a:ext>
              </a:extLst>
            </p:cNvPr>
            <p:cNvSpPr txBox="1"/>
            <p:nvPr/>
          </p:nvSpPr>
          <p:spPr>
            <a:xfrm rot="2290779">
              <a:off x="3190591" y="1795597"/>
              <a:ext cx="445281" cy="91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3210" dirty="0"/>
                <a:t>…</a:t>
              </a:r>
              <a:endParaRPr lang="en-US" sz="3210" dirty="0"/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772C9F74-D2E6-48E3-AA1C-402C505A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251" y="2128226"/>
              <a:ext cx="604596" cy="696449"/>
            </a:xfrm>
            <a:prstGeom prst="rect">
              <a:avLst/>
            </a:prstGeom>
          </p:spPr>
        </p:pic>
        <p:cxnSp>
          <p:nvCxnSpPr>
            <p:cNvPr id="56" name="Elbow Connector 14">
              <a:extLst>
                <a:ext uri="{FF2B5EF4-FFF2-40B4-BE49-F238E27FC236}">
                  <a16:creationId xmlns:a16="http://schemas.microsoft.com/office/drawing/2014/main" id="{87962F8B-EC14-4EAB-9E59-825F579076CC}"/>
                </a:ext>
              </a:extLst>
            </p:cNvPr>
            <p:cNvCxnSpPr>
              <a:cxnSpLocks/>
              <a:stCxn id="7" idx="1"/>
              <a:endCxn id="29" idx="0"/>
            </p:cNvCxnSpPr>
            <p:nvPr/>
          </p:nvCxnSpPr>
          <p:spPr>
            <a:xfrm rot="10800000" flipV="1">
              <a:off x="3124880" y="687872"/>
              <a:ext cx="1636838" cy="200355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28">
              <a:extLst>
                <a:ext uri="{FF2B5EF4-FFF2-40B4-BE49-F238E27FC236}">
                  <a16:creationId xmlns:a16="http://schemas.microsoft.com/office/drawing/2014/main" id="{C747593E-D9FA-4963-8917-CA335CA9DCD5}"/>
                </a:ext>
              </a:extLst>
            </p:cNvPr>
            <p:cNvSpPr txBox="1"/>
            <p:nvPr/>
          </p:nvSpPr>
          <p:spPr>
            <a:xfrm>
              <a:off x="7656716" y="2626980"/>
              <a:ext cx="2076489" cy="9901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69" b="1" dirty="0"/>
                <a:t>（</a:t>
              </a:r>
              <a:r>
                <a:rPr lang="en-US" altLang="zh-CN" sz="1169" b="1" dirty="0"/>
                <a:t>Model Zoo</a:t>
              </a:r>
              <a:r>
                <a:rPr lang="zh-CN" altLang="en-US" sz="1169" b="1" dirty="0"/>
                <a:t>）</a:t>
              </a:r>
              <a:endParaRPr lang="en-US" altLang="zh-CN" sz="1169" b="1" dirty="0"/>
            </a:p>
            <a:p>
              <a:pPr algn="ctr"/>
              <a:r>
                <a:rPr lang="en-US" altLang="zh-CN" sz="1169" b="1" dirty="0"/>
                <a:t>Object Detection</a:t>
              </a:r>
            </a:p>
            <a:p>
              <a:pPr algn="ctr"/>
              <a:r>
                <a:rPr lang="en-US" altLang="zh-CN" sz="1169" b="1" dirty="0"/>
                <a:t>Model Selection</a:t>
              </a:r>
              <a:endParaRPr lang="en-US" sz="1169" b="1" dirty="0"/>
            </a:p>
          </p:txBody>
        </p:sp>
        <p:sp>
          <p:nvSpPr>
            <p:cNvPr id="32" name="TextBox 25">
              <a:extLst>
                <a:ext uri="{FF2B5EF4-FFF2-40B4-BE49-F238E27FC236}">
                  <a16:creationId xmlns:a16="http://schemas.microsoft.com/office/drawing/2014/main" id="{9011D62F-FB66-4EE9-9EC0-7EFFBA6B7E01}"/>
                </a:ext>
              </a:extLst>
            </p:cNvPr>
            <p:cNvSpPr txBox="1"/>
            <p:nvPr/>
          </p:nvSpPr>
          <p:spPr>
            <a:xfrm>
              <a:off x="2180364" y="3611890"/>
              <a:ext cx="2425796" cy="45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75" dirty="0"/>
                <a:t>(</a:t>
              </a:r>
              <a:r>
                <a:rPr lang="en-US" sz="1275" i="1" dirty="0"/>
                <a:t>e.g.</a:t>
              </a:r>
              <a:r>
                <a:rPr lang="en-US" sz="1275" dirty="0"/>
                <a:t>, 1,5,10,…,30 fps</a:t>
              </a:r>
              <a:r>
                <a:rPr lang="zh-CN" altLang="en-US" sz="1275" dirty="0"/>
                <a:t>）</a:t>
              </a:r>
              <a:endParaRPr lang="en-US" sz="1116" dirty="0"/>
            </a:p>
          </p:txBody>
        </p:sp>
        <p:sp>
          <p:nvSpPr>
            <p:cNvPr id="57" name="Right Arrow 17">
              <a:extLst>
                <a:ext uri="{FF2B5EF4-FFF2-40B4-BE49-F238E27FC236}">
                  <a16:creationId xmlns:a16="http://schemas.microsoft.com/office/drawing/2014/main" id="{15011C2C-542E-4677-9D9D-F7DEFCD5BC1A}"/>
                </a:ext>
              </a:extLst>
            </p:cNvPr>
            <p:cNvSpPr/>
            <p:nvPr/>
          </p:nvSpPr>
          <p:spPr>
            <a:xfrm>
              <a:off x="9783162" y="2840666"/>
              <a:ext cx="466726" cy="29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4"/>
            </a:p>
          </p:txBody>
        </p:sp>
        <p:sp>
          <p:nvSpPr>
            <p:cNvPr id="58" name="TextBox 28">
              <a:extLst>
                <a:ext uri="{FF2B5EF4-FFF2-40B4-BE49-F238E27FC236}">
                  <a16:creationId xmlns:a16="http://schemas.microsoft.com/office/drawing/2014/main" id="{D0896010-A33E-4CA2-8CC5-98F23E9CB79A}"/>
                </a:ext>
              </a:extLst>
            </p:cNvPr>
            <p:cNvSpPr txBox="1"/>
            <p:nvPr/>
          </p:nvSpPr>
          <p:spPr>
            <a:xfrm>
              <a:off x="10279588" y="2647362"/>
              <a:ext cx="1115851" cy="708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69" b="1" dirty="0"/>
                <a:t>Inference</a:t>
              </a:r>
            </a:p>
            <a:p>
              <a:pPr algn="ctr"/>
              <a:r>
                <a:rPr lang="en-US" altLang="zh-CN" sz="1169" b="1" dirty="0"/>
                <a:t>Results</a:t>
              </a:r>
              <a:endParaRPr lang="zh-CN" altLang="en-US" sz="1169" b="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ADEB399-9E1A-49A3-9758-20852A7F4E4A}"/>
                </a:ext>
              </a:extLst>
            </p:cNvPr>
            <p:cNvSpPr/>
            <p:nvPr/>
          </p:nvSpPr>
          <p:spPr>
            <a:xfrm>
              <a:off x="6936400" y="236666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9FC1C84-707A-4674-856D-EAF33B5EEF20}"/>
                </a:ext>
              </a:extLst>
            </p:cNvPr>
            <p:cNvSpPr/>
            <p:nvPr/>
          </p:nvSpPr>
          <p:spPr>
            <a:xfrm>
              <a:off x="6936399" y="625334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D9BC229C-9CAF-40CB-8FA8-93A0B0ECFF09}"/>
                </a:ext>
              </a:extLst>
            </p:cNvPr>
            <p:cNvSpPr/>
            <p:nvPr/>
          </p:nvSpPr>
          <p:spPr>
            <a:xfrm>
              <a:off x="7668304" y="225880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AF09293-34CA-4EC8-AA76-1784EF9070FD}"/>
                </a:ext>
              </a:extLst>
            </p:cNvPr>
            <p:cNvSpPr/>
            <p:nvPr/>
          </p:nvSpPr>
          <p:spPr>
            <a:xfrm>
              <a:off x="7668306" y="614227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C913660-4F12-43D1-886C-77DA002F04B3}"/>
                </a:ext>
              </a:extLst>
            </p:cNvPr>
            <p:cNvSpPr/>
            <p:nvPr/>
          </p:nvSpPr>
          <p:spPr>
            <a:xfrm>
              <a:off x="7668305" y="974421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68912F1-15D0-4B6D-8CC2-FA2BE007B1EA}"/>
                </a:ext>
              </a:extLst>
            </p:cNvPr>
            <p:cNvSpPr/>
            <p:nvPr/>
          </p:nvSpPr>
          <p:spPr>
            <a:xfrm>
              <a:off x="6936399" y="965477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A582A80-309C-43A4-A60D-5443564517D1}"/>
                </a:ext>
              </a:extLst>
            </p:cNvPr>
            <p:cNvCxnSpPr>
              <a:cxnSpLocks/>
              <a:stCxn id="9" idx="6"/>
              <a:endCxn id="34" idx="2"/>
            </p:cNvCxnSpPr>
            <p:nvPr/>
          </p:nvCxnSpPr>
          <p:spPr>
            <a:xfrm flipV="1">
              <a:off x="7261144" y="368911"/>
              <a:ext cx="407160" cy="107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77C6A47-8388-4CEB-8278-9D522FDA9588}"/>
                </a:ext>
              </a:extLst>
            </p:cNvPr>
            <p:cNvCxnSpPr>
              <a:stCxn id="33" idx="6"/>
              <a:endCxn id="35" idx="2"/>
            </p:cNvCxnSpPr>
            <p:nvPr/>
          </p:nvCxnSpPr>
          <p:spPr>
            <a:xfrm flipV="1">
              <a:off x="7261143" y="757258"/>
              <a:ext cx="407163" cy="11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0613FC5-B7DF-4781-A81F-F0FC736104E2}"/>
                </a:ext>
              </a:extLst>
            </p:cNvPr>
            <p:cNvCxnSpPr>
              <a:stCxn id="33" idx="6"/>
              <a:endCxn id="34" idx="2"/>
            </p:cNvCxnSpPr>
            <p:nvPr/>
          </p:nvCxnSpPr>
          <p:spPr>
            <a:xfrm flipV="1">
              <a:off x="7261143" y="368911"/>
              <a:ext cx="407161" cy="3994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EE723F8-895D-4DB3-806B-02C92F264279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>
              <a:off x="7261143" y="768365"/>
              <a:ext cx="407162" cy="349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50C33E9-19C7-480C-8186-505E6F78A1FE}"/>
                </a:ext>
              </a:extLst>
            </p:cNvPr>
            <p:cNvCxnSpPr>
              <a:stCxn id="9" idx="6"/>
              <a:endCxn id="35" idx="2"/>
            </p:cNvCxnSpPr>
            <p:nvPr/>
          </p:nvCxnSpPr>
          <p:spPr>
            <a:xfrm>
              <a:off x="7261144" y="379697"/>
              <a:ext cx="407162" cy="377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8C3DA07-912B-422C-9B51-5C0C85199EC6}"/>
                </a:ext>
              </a:extLst>
            </p:cNvPr>
            <p:cNvCxnSpPr>
              <a:stCxn id="9" idx="6"/>
              <a:endCxn id="36" idx="3"/>
            </p:cNvCxnSpPr>
            <p:nvPr/>
          </p:nvCxnSpPr>
          <p:spPr>
            <a:xfrm>
              <a:off x="7261144" y="379697"/>
              <a:ext cx="454719" cy="838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8B22FC8-BA48-475A-B488-6E6D0E97C4CB}"/>
                </a:ext>
              </a:extLst>
            </p:cNvPr>
            <p:cNvCxnSpPr>
              <a:cxnSpLocks/>
              <a:stCxn id="38" idx="6"/>
              <a:endCxn id="35" idx="2"/>
            </p:cNvCxnSpPr>
            <p:nvPr/>
          </p:nvCxnSpPr>
          <p:spPr>
            <a:xfrm flipV="1">
              <a:off x="7261143" y="757258"/>
              <a:ext cx="407163" cy="351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195FF9D-AABF-4C02-AF6A-2C948BFA1EA6}"/>
                </a:ext>
              </a:extLst>
            </p:cNvPr>
            <p:cNvCxnSpPr>
              <a:cxnSpLocks/>
              <a:stCxn id="38" idx="6"/>
              <a:endCxn id="36" idx="2"/>
            </p:cNvCxnSpPr>
            <p:nvPr/>
          </p:nvCxnSpPr>
          <p:spPr>
            <a:xfrm>
              <a:off x="7261143" y="1108508"/>
              <a:ext cx="407162" cy="89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26E91BE-2ED9-4821-9A7C-6826B231AF6D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 flipV="1">
              <a:off x="7261143" y="368911"/>
              <a:ext cx="407161" cy="7395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0B325244-3E3F-4B7D-8195-26F2739090E6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rot="16200000" flipV="1">
              <a:off x="8403650" y="213499"/>
              <a:ext cx="2221395" cy="264633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28">
              <a:extLst>
                <a:ext uri="{FF2B5EF4-FFF2-40B4-BE49-F238E27FC236}">
                  <a16:creationId xmlns:a16="http://schemas.microsoft.com/office/drawing/2014/main" id="{CF067667-C5F6-4F62-9598-2DF5D5517623}"/>
                </a:ext>
              </a:extLst>
            </p:cNvPr>
            <p:cNvSpPr txBox="1"/>
            <p:nvPr/>
          </p:nvSpPr>
          <p:spPr>
            <a:xfrm>
              <a:off x="358325" y="2597362"/>
              <a:ext cx="1224592" cy="8619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88" dirty="0"/>
                <a:t>Origin</a:t>
              </a:r>
            </a:p>
            <a:p>
              <a:pPr algn="ctr"/>
              <a:r>
                <a:rPr lang="en-US" altLang="zh-CN" sz="1488" dirty="0"/>
                <a:t>Video</a:t>
              </a:r>
              <a:endParaRPr lang="zh-CN" altLang="en-US" sz="1488" dirty="0"/>
            </a:p>
          </p:txBody>
        </p: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91039A5F-628A-4121-A51A-D41749459587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rot="5400000" flipH="1" flipV="1">
              <a:off x="1777135" y="-367063"/>
              <a:ext cx="2157912" cy="377093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16">
              <a:extLst>
                <a:ext uri="{FF2B5EF4-FFF2-40B4-BE49-F238E27FC236}">
                  <a16:creationId xmlns:a16="http://schemas.microsoft.com/office/drawing/2014/main" id="{889A31E3-8612-49B5-9E53-3723A2A76100}"/>
                </a:ext>
              </a:extLst>
            </p:cNvPr>
            <p:cNvSpPr txBox="1"/>
            <p:nvPr/>
          </p:nvSpPr>
          <p:spPr>
            <a:xfrm>
              <a:off x="1319826" y="-1173"/>
              <a:ext cx="3752100" cy="55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700" b="1" i="1" dirty="0"/>
                <a:t>Spatial and temporal features</a:t>
              </a:r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CA7EB751-9521-4420-B38F-6EE665F73C1B}"/>
                </a:ext>
              </a:extLst>
            </p:cNvPr>
            <p:cNvSpPr txBox="1"/>
            <p:nvPr/>
          </p:nvSpPr>
          <p:spPr>
            <a:xfrm>
              <a:off x="1115454" y="983314"/>
              <a:ext cx="2276297" cy="1579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88" b="1" i="1" dirty="0"/>
                <a:t>Configurations:</a:t>
              </a:r>
            </a:p>
            <a:p>
              <a:pPr marL="458781" indent="-458781">
                <a:buFont typeface="Arial" charset="0"/>
                <a:buChar char="•"/>
              </a:pPr>
              <a:r>
                <a:rPr lang="en-US" altLang="zh-CN" sz="1488" i="1" dirty="0"/>
                <a:t>FPS</a:t>
              </a:r>
            </a:p>
            <a:p>
              <a:pPr marL="458781" indent="-458781">
                <a:buFont typeface="Arial" charset="0"/>
                <a:buChar char="•"/>
              </a:pPr>
              <a:r>
                <a:rPr lang="en-US" altLang="zh-CN" sz="1488" i="1" dirty="0"/>
                <a:t>Resolution</a:t>
              </a:r>
            </a:p>
            <a:p>
              <a:pPr marL="458781" indent="-458781">
                <a:buFont typeface="Arial" charset="0"/>
                <a:buChar char="•"/>
              </a:pPr>
              <a:r>
                <a:rPr lang="en-US" altLang="zh-CN" sz="1488" i="1" dirty="0"/>
                <a:t>Model</a:t>
              </a: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EE09BE3-9D16-481A-A01D-BA5EEFE726A4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5803872" y="1339903"/>
              <a:ext cx="5177" cy="12673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4A657362-B305-410A-8F75-19ECDCB59005}"/>
                </a:ext>
              </a:extLst>
            </p:cNvPr>
            <p:cNvCxnSpPr>
              <a:cxnSpLocks/>
              <a:stCxn id="7" idx="3"/>
              <a:endCxn id="65" idx="0"/>
            </p:cNvCxnSpPr>
            <p:nvPr/>
          </p:nvCxnSpPr>
          <p:spPr>
            <a:xfrm>
              <a:off x="8170987" y="687872"/>
              <a:ext cx="523974" cy="193910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32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83</Words>
  <Application>Microsoft Office PowerPoint</Application>
  <PresentationFormat>自定义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T172372</dc:creator>
  <cp:lastModifiedBy>T172372</cp:lastModifiedBy>
  <cp:revision>8</cp:revision>
  <dcterms:created xsi:type="dcterms:W3CDTF">2020-12-01T09:07:10Z</dcterms:created>
  <dcterms:modified xsi:type="dcterms:W3CDTF">2020-12-13T13:32:51Z</dcterms:modified>
</cp:coreProperties>
</file>