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6271" r:id="rId2"/>
  </p:sldIdLst>
  <p:sldSz cx="12192000" cy="4337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9791"/>
            <a:ext cx="9144000" cy="1509936"/>
          </a:xfrm>
        </p:spPr>
        <p:txBody>
          <a:bodyPr anchor="b"/>
          <a:lstStyle>
            <a:lvl1pPr algn="ctr">
              <a:defRPr sz="37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77956"/>
            <a:ext cx="9144000" cy="1047116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133" indent="0" algn="ctr">
              <a:buNone/>
              <a:defRPr sz="1265"/>
            </a:lvl2pPr>
            <a:lvl3pPr marL="578267" indent="0" algn="ctr">
              <a:buNone/>
              <a:defRPr sz="1138"/>
            </a:lvl3pPr>
            <a:lvl4pPr marL="867400" indent="0" algn="ctr">
              <a:buNone/>
              <a:defRPr sz="1012"/>
            </a:lvl4pPr>
            <a:lvl5pPr marL="1156533" indent="0" algn="ctr">
              <a:buNone/>
              <a:defRPr sz="1012"/>
            </a:lvl5pPr>
            <a:lvl6pPr marL="1445666" indent="0" algn="ctr">
              <a:buNone/>
              <a:defRPr sz="1012"/>
            </a:lvl6pPr>
            <a:lvl7pPr marL="1734800" indent="0" algn="ctr">
              <a:buNone/>
              <a:defRPr sz="1012"/>
            </a:lvl7pPr>
            <a:lvl8pPr marL="2023933" indent="0" algn="ctr">
              <a:buNone/>
              <a:defRPr sz="1012"/>
            </a:lvl8pPr>
            <a:lvl9pPr marL="2313066" indent="0" algn="ctr">
              <a:buNone/>
              <a:defRPr sz="10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1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8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0908"/>
            <a:ext cx="2628900" cy="36754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30908"/>
            <a:ext cx="7734300" cy="367544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0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39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81251"/>
            <a:ext cx="10515600" cy="1804092"/>
          </a:xfrm>
        </p:spPr>
        <p:txBody>
          <a:bodyPr anchor="b"/>
          <a:lstStyle>
            <a:lvl1pPr>
              <a:defRPr sz="37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2411"/>
            <a:ext cx="10515600" cy="948729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133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267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3pPr>
            <a:lvl4pPr marL="867400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53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5666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4800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393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066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77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54539"/>
            <a:ext cx="5181600" cy="27518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54539"/>
            <a:ext cx="5181600" cy="27518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8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0908"/>
            <a:ext cx="10515600" cy="838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63180"/>
            <a:ext cx="5157787" cy="521048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133" indent="0">
              <a:buNone/>
              <a:defRPr sz="1265" b="1"/>
            </a:lvl2pPr>
            <a:lvl3pPr marL="578267" indent="0">
              <a:buNone/>
              <a:defRPr sz="1138" b="1"/>
            </a:lvl3pPr>
            <a:lvl4pPr marL="867400" indent="0">
              <a:buNone/>
              <a:defRPr sz="1012" b="1"/>
            </a:lvl4pPr>
            <a:lvl5pPr marL="1156533" indent="0">
              <a:buNone/>
              <a:defRPr sz="1012" b="1"/>
            </a:lvl5pPr>
            <a:lvl6pPr marL="1445666" indent="0">
              <a:buNone/>
              <a:defRPr sz="1012" b="1"/>
            </a:lvl6pPr>
            <a:lvl7pPr marL="1734800" indent="0">
              <a:buNone/>
              <a:defRPr sz="1012" b="1"/>
            </a:lvl7pPr>
            <a:lvl8pPr marL="2023933" indent="0">
              <a:buNone/>
              <a:defRPr sz="1012" b="1"/>
            </a:lvl8pPr>
            <a:lvl9pPr marL="2313066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84228"/>
            <a:ext cx="5157787" cy="23301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63180"/>
            <a:ext cx="5183188" cy="521048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133" indent="0">
              <a:buNone/>
              <a:defRPr sz="1265" b="1"/>
            </a:lvl2pPr>
            <a:lvl3pPr marL="578267" indent="0">
              <a:buNone/>
              <a:defRPr sz="1138" b="1"/>
            </a:lvl3pPr>
            <a:lvl4pPr marL="867400" indent="0">
              <a:buNone/>
              <a:defRPr sz="1012" b="1"/>
            </a:lvl4pPr>
            <a:lvl5pPr marL="1156533" indent="0">
              <a:buNone/>
              <a:defRPr sz="1012" b="1"/>
            </a:lvl5pPr>
            <a:lvl6pPr marL="1445666" indent="0">
              <a:buNone/>
              <a:defRPr sz="1012" b="1"/>
            </a:lvl6pPr>
            <a:lvl7pPr marL="1734800" indent="0">
              <a:buNone/>
              <a:defRPr sz="1012" b="1"/>
            </a:lvl7pPr>
            <a:lvl8pPr marL="2023933" indent="0">
              <a:buNone/>
              <a:defRPr sz="1012" b="1"/>
            </a:lvl8pPr>
            <a:lvl9pPr marL="2313066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84228"/>
            <a:ext cx="5183188" cy="23301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2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2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5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9137"/>
            <a:ext cx="3932237" cy="1011978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24455"/>
            <a:ext cx="6172200" cy="3082117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01115"/>
            <a:ext cx="3932237" cy="2410476"/>
          </a:xfrm>
        </p:spPr>
        <p:txBody>
          <a:bodyPr/>
          <a:lstStyle>
            <a:lvl1pPr marL="0" indent="0">
              <a:buNone/>
              <a:defRPr sz="1012"/>
            </a:lvl1pPr>
            <a:lvl2pPr marL="289133" indent="0">
              <a:buNone/>
              <a:defRPr sz="885"/>
            </a:lvl2pPr>
            <a:lvl3pPr marL="578267" indent="0">
              <a:buNone/>
              <a:defRPr sz="759"/>
            </a:lvl3pPr>
            <a:lvl4pPr marL="867400" indent="0">
              <a:buNone/>
              <a:defRPr sz="632"/>
            </a:lvl4pPr>
            <a:lvl5pPr marL="1156533" indent="0">
              <a:buNone/>
              <a:defRPr sz="632"/>
            </a:lvl5pPr>
            <a:lvl6pPr marL="1445666" indent="0">
              <a:buNone/>
              <a:defRPr sz="632"/>
            </a:lvl6pPr>
            <a:lvl7pPr marL="1734800" indent="0">
              <a:buNone/>
              <a:defRPr sz="632"/>
            </a:lvl7pPr>
            <a:lvl8pPr marL="2023933" indent="0">
              <a:buNone/>
              <a:defRPr sz="632"/>
            </a:lvl8pPr>
            <a:lvl9pPr marL="2313066" indent="0">
              <a:buNone/>
              <a:defRPr sz="63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23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9137"/>
            <a:ext cx="3932237" cy="1011978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24455"/>
            <a:ext cx="6172200" cy="3082117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133" indent="0">
              <a:buNone/>
              <a:defRPr sz="1771"/>
            </a:lvl2pPr>
            <a:lvl3pPr marL="578267" indent="0">
              <a:buNone/>
              <a:defRPr sz="1518"/>
            </a:lvl3pPr>
            <a:lvl4pPr marL="867400" indent="0">
              <a:buNone/>
              <a:defRPr sz="1265"/>
            </a:lvl4pPr>
            <a:lvl5pPr marL="1156533" indent="0">
              <a:buNone/>
              <a:defRPr sz="1265"/>
            </a:lvl5pPr>
            <a:lvl6pPr marL="1445666" indent="0">
              <a:buNone/>
              <a:defRPr sz="1265"/>
            </a:lvl6pPr>
            <a:lvl7pPr marL="1734800" indent="0">
              <a:buNone/>
              <a:defRPr sz="1265"/>
            </a:lvl7pPr>
            <a:lvl8pPr marL="2023933" indent="0">
              <a:buNone/>
              <a:defRPr sz="1265"/>
            </a:lvl8pPr>
            <a:lvl9pPr marL="2313066" indent="0">
              <a:buNone/>
              <a:defRPr sz="12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01115"/>
            <a:ext cx="3932237" cy="2410476"/>
          </a:xfrm>
        </p:spPr>
        <p:txBody>
          <a:bodyPr/>
          <a:lstStyle>
            <a:lvl1pPr marL="0" indent="0">
              <a:buNone/>
              <a:defRPr sz="1012"/>
            </a:lvl1pPr>
            <a:lvl2pPr marL="289133" indent="0">
              <a:buNone/>
              <a:defRPr sz="885"/>
            </a:lvl2pPr>
            <a:lvl3pPr marL="578267" indent="0">
              <a:buNone/>
              <a:defRPr sz="759"/>
            </a:lvl3pPr>
            <a:lvl4pPr marL="867400" indent="0">
              <a:buNone/>
              <a:defRPr sz="632"/>
            </a:lvl4pPr>
            <a:lvl5pPr marL="1156533" indent="0">
              <a:buNone/>
              <a:defRPr sz="632"/>
            </a:lvl5pPr>
            <a:lvl6pPr marL="1445666" indent="0">
              <a:buNone/>
              <a:defRPr sz="632"/>
            </a:lvl6pPr>
            <a:lvl7pPr marL="1734800" indent="0">
              <a:buNone/>
              <a:defRPr sz="632"/>
            </a:lvl7pPr>
            <a:lvl8pPr marL="2023933" indent="0">
              <a:buNone/>
              <a:defRPr sz="632"/>
            </a:lvl8pPr>
            <a:lvl9pPr marL="2313066" indent="0">
              <a:buNone/>
              <a:defRPr sz="63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79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0908"/>
            <a:ext cx="10515600" cy="838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4539"/>
            <a:ext cx="10515600" cy="2751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19803"/>
            <a:ext cx="2743200" cy="230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911F8-3A92-4C30-BABF-4CB553799E6D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19803"/>
            <a:ext cx="4114800" cy="230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19803"/>
            <a:ext cx="2743200" cy="230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28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8267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567" indent="-144567" algn="l" defTabSz="578267" rtl="0" eaLnBrk="1" latinLnBrk="0" hangingPunct="1">
        <a:lnSpc>
          <a:spcPct val="90000"/>
        </a:lnSpc>
        <a:spcBef>
          <a:spcPts val="632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700" indent="-144567" algn="l" defTabSz="578267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2833" indent="-144567" algn="l" defTabSz="578267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1966" indent="-144567" algn="l" defTabSz="578267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8" kern="1200">
          <a:solidFill>
            <a:schemeClr val="tx1"/>
          </a:solidFill>
          <a:latin typeface="+mn-lt"/>
          <a:ea typeface="+mn-ea"/>
          <a:cs typeface="+mn-cs"/>
        </a:defRPr>
      </a:lvl4pPr>
      <a:lvl5pPr marL="1301100" indent="-144567" algn="l" defTabSz="578267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8" kern="1200">
          <a:solidFill>
            <a:schemeClr val="tx1"/>
          </a:solidFill>
          <a:latin typeface="+mn-lt"/>
          <a:ea typeface="+mn-ea"/>
          <a:cs typeface="+mn-cs"/>
        </a:defRPr>
      </a:lvl5pPr>
      <a:lvl6pPr marL="1590233" indent="-144567" algn="l" defTabSz="578267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8" kern="1200">
          <a:solidFill>
            <a:schemeClr val="tx1"/>
          </a:solidFill>
          <a:latin typeface="+mn-lt"/>
          <a:ea typeface="+mn-ea"/>
          <a:cs typeface="+mn-cs"/>
        </a:defRPr>
      </a:lvl6pPr>
      <a:lvl7pPr marL="1879366" indent="-144567" algn="l" defTabSz="578267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8" kern="1200">
          <a:solidFill>
            <a:schemeClr val="tx1"/>
          </a:solidFill>
          <a:latin typeface="+mn-lt"/>
          <a:ea typeface="+mn-ea"/>
          <a:cs typeface="+mn-cs"/>
        </a:defRPr>
      </a:lvl7pPr>
      <a:lvl8pPr marL="2168500" indent="-144567" algn="l" defTabSz="578267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8" kern="1200">
          <a:solidFill>
            <a:schemeClr val="tx1"/>
          </a:solidFill>
          <a:latin typeface="+mn-lt"/>
          <a:ea typeface="+mn-ea"/>
          <a:cs typeface="+mn-cs"/>
        </a:defRPr>
      </a:lvl8pPr>
      <a:lvl9pPr marL="2457633" indent="-144567" algn="l" defTabSz="578267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267" rtl="0" eaLnBrk="1" latinLnBrk="0" hangingPunct="1">
        <a:defRPr sz="1138" kern="1200">
          <a:solidFill>
            <a:schemeClr val="tx1"/>
          </a:solidFill>
          <a:latin typeface="+mn-lt"/>
          <a:ea typeface="+mn-ea"/>
          <a:cs typeface="+mn-cs"/>
        </a:defRPr>
      </a:lvl1pPr>
      <a:lvl2pPr marL="289133" algn="l" defTabSz="578267" rtl="0" eaLnBrk="1" latinLnBrk="0" hangingPunct="1">
        <a:defRPr sz="1138" kern="1200">
          <a:solidFill>
            <a:schemeClr val="tx1"/>
          </a:solidFill>
          <a:latin typeface="+mn-lt"/>
          <a:ea typeface="+mn-ea"/>
          <a:cs typeface="+mn-cs"/>
        </a:defRPr>
      </a:lvl2pPr>
      <a:lvl3pPr marL="578267" algn="l" defTabSz="578267" rtl="0" eaLnBrk="1" latinLnBrk="0" hangingPunct="1">
        <a:defRPr sz="1138" kern="1200">
          <a:solidFill>
            <a:schemeClr val="tx1"/>
          </a:solidFill>
          <a:latin typeface="+mn-lt"/>
          <a:ea typeface="+mn-ea"/>
          <a:cs typeface="+mn-cs"/>
        </a:defRPr>
      </a:lvl3pPr>
      <a:lvl4pPr marL="867400" algn="l" defTabSz="578267" rtl="0" eaLnBrk="1" latinLnBrk="0" hangingPunct="1">
        <a:defRPr sz="1138" kern="1200">
          <a:solidFill>
            <a:schemeClr val="tx1"/>
          </a:solidFill>
          <a:latin typeface="+mn-lt"/>
          <a:ea typeface="+mn-ea"/>
          <a:cs typeface="+mn-cs"/>
        </a:defRPr>
      </a:lvl4pPr>
      <a:lvl5pPr marL="1156533" algn="l" defTabSz="578267" rtl="0" eaLnBrk="1" latinLnBrk="0" hangingPunct="1">
        <a:defRPr sz="1138" kern="1200">
          <a:solidFill>
            <a:schemeClr val="tx1"/>
          </a:solidFill>
          <a:latin typeface="+mn-lt"/>
          <a:ea typeface="+mn-ea"/>
          <a:cs typeface="+mn-cs"/>
        </a:defRPr>
      </a:lvl5pPr>
      <a:lvl6pPr marL="1445666" algn="l" defTabSz="578267" rtl="0" eaLnBrk="1" latinLnBrk="0" hangingPunct="1">
        <a:defRPr sz="1138" kern="1200">
          <a:solidFill>
            <a:schemeClr val="tx1"/>
          </a:solidFill>
          <a:latin typeface="+mn-lt"/>
          <a:ea typeface="+mn-ea"/>
          <a:cs typeface="+mn-cs"/>
        </a:defRPr>
      </a:lvl6pPr>
      <a:lvl7pPr marL="1734800" algn="l" defTabSz="578267" rtl="0" eaLnBrk="1" latinLnBrk="0" hangingPunct="1">
        <a:defRPr sz="1138" kern="1200">
          <a:solidFill>
            <a:schemeClr val="tx1"/>
          </a:solidFill>
          <a:latin typeface="+mn-lt"/>
          <a:ea typeface="+mn-ea"/>
          <a:cs typeface="+mn-cs"/>
        </a:defRPr>
      </a:lvl7pPr>
      <a:lvl8pPr marL="2023933" algn="l" defTabSz="578267" rtl="0" eaLnBrk="1" latinLnBrk="0" hangingPunct="1">
        <a:defRPr sz="1138" kern="1200">
          <a:solidFill>
            <a:schemeClr val="tx1"/>
          </a:solidFill>
          <a:latin typeface="+mn-lt"/>
          <a:ea typeface="+mn-ea"/>
          <a:cs typeface="+mn-cs"/>
        </a:defRPr>
      </a:lvl8pPr>
      <a:lvl9pPr marL="2313066" algn="l" defTabSz="578267" rtl="0" eaLnBrk="1" latinLnBrk="0" hangingPunct="1">
        <a:defRPr sz="11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>
            <a:extLst>
              <a:ext uri="{FF2B5EF4-FFF2-40B4-BE49-F238E27FC236}">
                <a16:creationId xmlns:a16="http://schemas.microsoft.com/office/drawing/2014/main" id="{222C96BD-B684-44B2-AF79-31798389528D}"/>
              </a:ext>
            </a:extLst>
          </p:cNvPr>
          <p:cNvGrpSpPr/>
          <p:nvPr/>
        </p:nvGrpSpPr>
        <p:grpSpPr>
          <a:xfrm>
            <a:off x="2232167" y="31240"/>
            <a:ext cx="8940133" cy="4274571"/>
            <a:chOff x="642518" y="-2381062"/>
            <a:chExt cx="9942857" cy="5468723"/>
          </a:xfrm>
        </p:grpSpPr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2CDB9704-8ACE-4055-8FFF-0FF4717CDBF4}"/>
                </a:ext>
              </a:extLst>
            </p:cNvPr>
            <p:cNvSpPr/>
            <p:nvPr/>
          </p:nvSpPr>
          <p:spPr>
            <a:xfrm>
              <a:off x="642518" y="-1251269"/>
              <a:ext cx="9942857" cy="3985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33"/>
            </a:p>
          </p:txBody>
        </p:sp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77C241AF-25E4-4FC2-848B-FF8437B833C5}"/>
                </a:ext>
              </a:extLst>
            </p:cNvPr>
            <p:cNvSpPr/>
            <p:nvPr/>
          </p:nvSpPr>
          <p:spPr>
            <a:xfrm>
              <a:off x="3455780" y="-2381062"/>
              <a:ext cx="3791653" cy="168015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r>
                <a:rPr lang="en-US" altLang="zh-CN" sz="2266" b="1" i="1"/>
                <a:t>AdaConfigure</a:t>
              </a:r>
              <a:r>
                <a:rPr lang="en-US" sz="2266" b="1" i="1" dirty="0"/>
                <a:t>: </a:t>
              </a:r>
            </a:p>
            <a:p>
              <a:r>
                <a:rPr lang="en-US" altLang="zh-CN" sz="1888" i="1" dirty="0"/>
                <a:t>DQN </a:t>
              </a:r>
              <a:r>
                <a:rPr lang="en-US" sz="1888" i="1" dirty="0"/>
                <a:t>Based </a:t>
              </a:r>
              <a:r>
                <a:rPr lang="en-US" altLang="zh-CN" sz="1888" i="1" dirty="0"/>
                <a:t>Adaptive </a:t>
              </a:r>
            </a:p>
            <a:p>
              <a:r>
                <a:rPr lang="en-US" altLang="zh-CN" sz="1888" i="1" dirty="0"/>
                <a:t>Configuration Agent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D705572A-9191-4106-A04C-D51AB6D0B2EE}"/>
                </a:ext>
              </a:extLst>
            </p:cNvPr>
            <p:cNvSpPr/>
            <p:nvPr/>
          </p:nvSpPr>
          <p:spPr>
            <a:xfrm>
              <a:off x="5529213" y="1235019"/>
              <a:ext cx="1070119" cy="3807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33" dirty="0"/>
            </a:p>
          </p:txBody>
        </p:sp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76015C2F-C80C-446A-92D9-FFB092D6A3EB}"/>
                </a:ext>
              </a:extLst>
            </p:cNvPr>
            <p:cNvSpPr txBox="1"/>
            <p:nvPr/>
          </p:nvSpPr>
          <p:spPr>
            <a:xfrm>
              <a:off x="6113133" y="2077180"/>
              <a:ext cx="3415283" cy="101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11" dirty="0"/>
                <a:t>(</a:t>
              </a:r>
              <a:r>
                <a:rPr lang="en-US" sz="1511" i="1" dirty="0"/>
                <a:t>e.g.</a:t>
              </a:r>
              <a:r>
                <a:rPr lang="en-US" sz="1511" dirty="0"/>
                <a:t>, </a:t>
              </a:r>
              <a:r>
                <a:rPr lang="en-US" altLang="zh-CN" sz="1511" dirty="0"/>
                <a:t>SSD+ResNet152V1, </a:t>
              </a:r>
              <a:r>
                <a:rPr lang="en-US" altLang="zh-CN" sz="1511" dirty="0" err="1"/>
                <a:t>FasterRCNN</a:t>
              </a:r>
              <a:r>
                <a:rPr lang="en-US" altLang="zh-CN" sz="1511" dirty="0"/>
                <a:t>+ ResNet50V1, </a:t>
              </a:r>
              <a:r>
                <a:rPr lang="en-US" altLang="zh-CN" sz="1511" dirty="0" err="1"/>
                <a:t>FasterRCNN</a:t>
              </a:r>
              <a:r>
                <a:rPr lang="en-US" altLang="zh-CN" sz="1511" dirty="0"/>
                <a:t>+ InceptionResNetV2</a:t>
              </a:r>
              <a:r>
                <a:rPr lang="en-US" sz="1511" dirty="0"/>
                <a:t>)</a:t>
              </a:r>
            </a:p>
          </p:txBody>
        </p:sp>
        <p:sp>
          <p:nvSpPr>
            <p:cNvPr id="19" name="TextBox 25">
              <a:extLst>
                <a:ext uri="{FF2B5EF4-FFF2-40B4-BE49-F238E27FC236}">
                  <a16:creationId xmlns:a16="http://schemas.microsoft.com/office/drawing/2014/main" id="{529868A7-399D-4491-A160-CB9741C8C035}"/>
                </a:ext>
              </a:extLst>
            </p:cNvPr>
            <p:cNvSpPr txBox="1"/>
            <p:nvPr/>
          </p:nvSpPr>
          <p:spPr>
            <a:xfrm>
              <a:off x="4914655" y="123239"/>
              <a:ext cx="2793997" cy="415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1" dirty="0"/>
                <a:t>(</a:t>
              </a:r>
              <a:r>
                <a:rPr lang="en-US" sz="1511" i="1" dirty="0"/>
                <a:t>e.g.</a:t>
              </a:r>
              <a:r>
                <a:rPr lang="en-US" sz="1511" dirty="0"/>
                <a:t>, 320</a:t>
              </a:r>
              <a:r>
                <a:rPr lang="en-US" altLang="zh-CN" sz="1511" dirty="0"/>
                <a:t>p,</a:t>
              </a:r>
              <a:r>
                <a:rPr lang="en-US" sz="1511" dirty="0"/>
                <a:t>640p,960p,1024p)</a:t>
              </a:r>
              <a:endParaRPr lang="en-US" sz="1133" dirty="0"/>
            </a:p>
          </p:txBody>
        </p: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3B709A33-5655-4083-AC28-8CB71FF229C4}"/>
                </a:ext>
              </a:extLst>
            </p:cNvPr>
            <p:cNvSpPr txBox="1"/>
            <p:nvPr/>
          </p:nvSpPr>
          <p:spPr>
            <a:xfrm>
              <a:off x="3776584" y="914595"/>
              <a:ext cx="1676478" cy="11222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700" b="1" dirty="0"/>
                <a:t>(Resize) Resolution</a:t>
              </a:r>
            </a:p>
            <a:p>
              <a:pPr algn="ctr"/>
              <a:r>
                <a:rPr lang="en-US" altLang="zh-CN" sz="1700" b="1" dirty="0"/>
                <a:t>Selection </a:t>
              </a:r>
              <a:endParaRPr lang="en-US" sz="1700" b="1" dirty="0"/>
            </a:p>
          </p:txBody>
        </p:sp>
      </p:grpSp>
      <p:sp>
        <p:nvSpPr>
          <p:cNvPr id="2" name="TextBox 16">
            <a:extLst>
              <a:ext uri="{FF2B5EF4-FFF2-40B4-BE49-F238E27FC236}">
                <a16:creationId xmlns:a16="http://schemas.microsoft.com/office/drawing/2014/main" id="{F2EAF924-5ADA-4A13-9D4A-88D7F0F3C4E1}"/>
              </a:ext>
            </a:extLst>
          </p:cNvPr>
          <p:cNvSpPr txBox="1"/>
          <p:nvPr/>
        </p:nvSpPr>
        <p:spPr>
          <a:xfrm>
            <a:off x="8513814" y="25834"/>
            <a:ext cx="227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/>
              <a:t>Reward  Feedback</a:t>
            </a:r>
          </a:p>
        </p:txBody>
      </p:sp>
      <p:sp>
        <p:nvSpPr>
          <p:cNvPr id="27" name="Right Arrow 20">
            <a:extLst>
              <a:ext uri="{FF2B5EF4-FFF2-40B4-BE49-F238E27FC236}">
                <a16:creationId xmlns:a16="http://schemas.microsoft.com/office/drawing/2014/main" id="{25553247-6757-4692-9816-DB7EBB7E1F01}"/>
              </a:ext>
            </a:extLst>
          </p:cNvPr>
          <p:cNvSpPr/>
          <p:nvPr/>
        </p:nvSpPr>
        <p:spPr>
          <a:xfrm>
            <a:off x="1659666" y="2672592"/>
            <a:ext cx="520703" cy="6930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33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ADD32F-5A82-4E65-A9DD-2985BD3E429A}"/>
              </a:ext>
            </a:extLst>
          </p:cNvPr>
          <p:cNvSpPr txBox="1"/>
          <p:nvPr/>
        </p:nvSpPr>
        <p:spPr>
          <a:xfrm>
            <a:off x="2232161" y="2691426"/>
            <a:ext cx="1785436" cy="87716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700" b="1" dirty="0"/>
              <a:t>(</a:t>
            </a:r>
            <a:r>
              <a:rPr lang="en-US" altLang="zh-CN" sz="1700" b="1" dirty="0" err="1"/>
              <a:t>ffmpeg</a:t>
            </a:r>
            <a:r>
              <a:rPr lang="en-US" altLang="zh-CN" sz="1700" b="1" dirty="0"/>
              <a:t>)</a:t>
            </a:r>
          </a:p>
          <a:p>
            <a:pPr algn="ctr"/>
            <a:r>
              <a:rPr lang="en-US" altLang="zh-CN" sz="1700" b="1" dirty="0"/>
              <a:t>Frame Rate</a:t>
            </a:r>
          </a:p>
          <a:p>
            <a:pPr algn="ctr"/>
            <a:r>
              <a:rPr lang="en-US" altLang="zh-CN" sz="1700" b="1" dirty="0"/>
              <a:t>Selection </a:t>
            </a:r>
            <a:endParaRPr lang="en-US" sz="1700" b="1" dirty="0"/>
          </a:p>
        </p:txBody>
      </p:sp>
      <p:sp>
        <p:nvSpPr>
          <p:cNvPr id="31" name="Right Arrow 17">
            <a:extLst>
              <a:ext uri="{FF2B5EF4-FFF2-40B4-BE49-F238E27FC236}">
                <a16:creationId xmlns:a16="http://schemas.microsoft.com/office/drawing/2014/main" id="{C82415BD-DA3E-4EF4-BC54-0CCB3012C9BB}"/>
              </a:ext>
            </a:extLst>
          </p:cNvPr>
          <p:cNvSpPr/>
          <p:nvPr/>
        </p:nvSpPr>
        <p:spPr>
          <a:xfrm>
            <a:off x="4036992" y="2840671"/>
            <a:ext cx="962199" cy="298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33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150EE41-D8AB-4B61-AA74-31F71E40D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703" y="1433351"/>
            <a:ext cx="1405617" cy="79065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698A4CD-B0C9-44B9-BF3C-DE6BB25FBF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610" y="1585261"/>
            <a:ext cx="1405619" cy="79066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640D3FE-61F5-4AF2-9B34-3DFA525FE4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161" y="1719946"/>
            <a:ext cx="1405617" cy="790659"/>
          </a:xfrm>
          <a:prstGeom prst="rect">
            <a:avLst/>
          </a:prstGeom>
        </p:spPr>
      </p:pic>
      <p:sp>
        <p:nvSpPr>
          <p:cNvPr id="49" name="TextBox 26">
            <a:extLst>
              <a:ext uri="{FF2B5EF4-FFF2-40B4-BE49-F238E27FC236}">
                <a16:creationId xmlns:a16="http://schemas.microsoft.com/office/drawing/2014/main" id="{5B09B27F-833D-4C22-AE51-F37F13B1DC20}"/>
              </a:ext>
            </a:extLst>
          </p:cNvPr>
          <p:cNvSpPr txBox="1"/>
          <p:nvPr/>
        </p:nvSpPr>
        <p:spPr>
          <a:xfrm rot="2290779">
            <a:off x="3190583" y="1976194"/>
            <a:ext cx="445281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021" dirty="0"/>
              <a:t>…</a:t>
            </a:r>
            <a:endParaRPr lang="en-US" sz="3021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772C9F74-D2E6-48E3-AA1C-402C505A92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630" y="2300024"/>
            <a:ext cx="726187" cy="432447"/>
          </a:xfrm>
          <a:prstGeom prst="rect">
            <a:avLst/>
          </a:prstGeom>
        </p:spPr>
      </p:pic>
      <p:cxnSp>
        <p:nvCxnSpPr>
          <p:cNvPr id="56" name="Elbow Connector 14">
            <a:extLst>
              <a:ext uri="{FF2B5EF4-FFF2-40B4-BE49-F238E27FC236}">
                <a16:creationId xmlns:a16="http://schemas.microsoft.com/office/drawing/2014/main" id="{87962F8B-EC14-4EAB-9E59-825F579076CC}"/>
              </a:ext>
            </a:extLst>
          </p:cNvPr>
          <p:cNvCxnSpPr>
            <a:cxnSpLocks/>
            <a:stCxn id="7" idx="1"/>
            <a:endCxn id="29" idx="0"/>
          </p:cNvCxnSpPr>
          <p:nvPr/>
        </p:nvCxnSpPr>
        <p:spPr>
          <a:xfrm rot="10800000" flipV="1">
            <a:off x="3124881" y="687876"/>
            <a:ext cx="1636835" cy="2003549"/>
          </a:xfrm>
          <a:prstGeom prst="bentConnector2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8">
            <a:extLst>
              <a:ext uri="{FF2B5EF4-FFF2-40B4-BE49-F238E27FC236}">
                <a16:creationId xmlns:a16="http://schemas.microsoft.com/office/drawing/2014/main" id="{C747593E-D9FA-4963-8917-CA335CA9DCD5}"/>
              </a:ext>
            </a:extLst>
          </p:cNvPr>
          <p:cNvSpPr txBox="1"/>
          <p:nvPr/>
        </p:nvSpPr>
        <p:spPr>
          <a:xfrm>
            <a:off x="7656714" y="2626985"/>
            <a:ext cx="2076489" cy="87716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700" b="1" dirty="0"/>
              <a:t>（</a:t>
            </a:r>
            <a:r>
              <a:rPr lang="en-US" altLang="zh-CN" sz="1700" b="1" dirty="0"/>
              <a:t>Model Zoo</a:t>
            </a:r>
            <a:r>
              <a:rPr lang="zh-CN" altLang="en-US" sz="1700" b="1" dirty="0"/>
              <a:t>）</a:t>
            </a:r>
            <a:endParaRPr lang="en-US" altLang="zh-CN" sz="1700" b="1" dirty="0"/>
          </a:p>
          <a:p>
            <a:pPr algn="ctr"/>
            <a:r>
              <a:rPr lang="en-US" altLang="zh-CN" sz="1700" b="1" dirty="0"/>
              <a:t>Object Detection</a:t>
            </a:r>
          </a:p>
          <a:p>
            <a:pPr algn="ctr"/>
            <a:r>
              <a:rPr lang="en-US" altLang="zh-CN" sz="1700" b="1" dirty="0"/>
              <a:t>Model Selection</a:t>
            </a:r>
            <a:endParaRPr lang="en-US" sz="1700" b="1" dirty="0"/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9011D62F-FB66-4EE9-9EC0-7EFFBA6B7E01}"/>
              </a:ext>
            </a:extLst>
          </p:cNvPr>
          <p:cNvSpPr txBox="1"/>
          <p:nvPr/>
        </p:nvSpPr>
        <p:spPr>
          <a:xfrm>
            <a:off x="2180364" y="3611894"/>
            <a:ext cx="2425796" cy="324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11" dirty="0"/>
              <a:t>(</a:t>
            </a:r>
            <a:r>
              <a:rPr lang="en-US" sz="1511" i="1" dirty="0"/>
              <a:t>e.g.</a:t>
            </a:r>
            <a:r>
              <a:rPr lang="en-US" sz="1511" dirty="0"/>
              <a:t>, 1,5,10,…,30 fps</a:t>
            </a:r>
            <a:r>
              <a:rPr lang="zh-CN" altLang="en-US" sz="1511" dirty="0"/>
              <a:t>）</a:t>
            </a:r>
            <a:endParaRPr lang="en-US" sz="1133" dirty="0"/>
          </a:p>
        </p:txBody>
      </p:sp>
      <p:sp>
        <p:nvSpPr>
          <p:cNvPr id="57" name="Right Arrow 17">
            <a:extLst>
              <a:ext uri="{FF2B5EF4-FFF2-40B4-BE49-F238E27FC236}">
                <a16:creationId xmlns:a16="http://schemas.microsoft.com/office/drawing/2014/main" id="{15011C2C-542E-4677-9D9D-F7DEFCD5BC1A}"/>
              </a:ext>
            </a:extLst>
          </p:cNvPr>
          <p:cNvSpPr/>
          <p:nvPr/>
        </p:nvSpPr>
        <p:spPr>
          <a:xfrm>
            <a:off x="9783162" y="2840671"/>
            <a:ext cx="466726" cy="298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33"/>
          </a:p>
        </p:txBody>
      </p:sp>
      <p:sp>
        <p:nvSpPr>
          <p:cNvPr id="58" name="TextBox 28">
            <a:extLst>
              <a:ext uri="{FF2B5EF4-FFF2-40B4-BE49-F238E27FC236}">
                <a16:creationId xmlns:a16="http://schemas.microsoft.com/office/drawing/2014/main" id="{D0896010-A33E-4CA2-8CC5-98F23E9CB79A}"/>
              </a:ext>
            </a:extLst>
          </p:cNvPr>
          <p:cNvSpPr txBox="1"/>
          <p:nvPr/>
        </p:nvSpPr>
        <p:spPr>
          <a:xfrm>
            <a:off x="10279586" y="2647363"/>
            <a:ext cx="1115851" cy="61555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700" b="1" dirty="0"/>
              <a:t>Inference</a:t>
            </a:r>
          </a:p>
          <a:p>
            <a:pPr algn="ctr"/>
            <a:r>
              <a:rPr lang="en-US" altLang="zh-CN" sz="1700" b="1" dirty="0"/>
              <a:t>Results</a:t>
            </a:r>
            <a:endParaRPr lang="zh-CN" altLang="en-US" sz="1700" b="1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ADEB399-9E1A-49A3-9758-20852A7F4E4A}"/>
              </a:ext>
            </a:extLst>
          </p:cNvPr>
          <p:cNvSpPr/>
          <p:nvPr/>
        </p:nvSpPr>
        <p:spPr>
          <a:xfrm>
            <a:off x="6936400" y="236676"/>
            <a:ext cx="324744" cy="2860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9FC1C84-707A-4674-856D-EAF33B5EEF20}"/>
              </a:ext>
            </a:extLst>
          </p:cNvPr>
          <p:cNvSpPr/>
          <p:nvPr/>
        </p:nvSpPr>
        <p:spPr>
          <a:xfrm>
            <a:off x="6936399" y="625344"/>
            <a:ext cx="324744" cy="2860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9BC229C-9CAF-40CB-8FA8-93A0B0ECFF09}"/>
              </a:ext>
            </a:extLst>
          </p:cNvPr>
          <p:cNvSpPr/>
          <p:nvPr/>
        </p:nvSpPr>
        <p:spPr>
          <a:xfrm>
            <a:off x="7668304" y="225890"/>
            <a:ext cx="324744" cy="2860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AF09293-34CA-4EC8-AA76-1784EF9070FD}"/>
              </a:ext>
            </a:extLst>
          </p:cNvPr>
          <p:cNvSpPr/>
          <p:nvPr/>
        </p:nvSpPr>
        <p:spPr>
          <a:xfrm>
            <a:off x="7668306" y="614237"/>
            <a:ext cx="324744" cy="2860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C913660-4F12-43D1-886C-77DA002F04B3}"/>
              </a:ext>
            </a:extLst>
          </p:cNvPr>
          <p:cNvSpPr/>
          <p:nvPr/>
        </p:nvSpPr>
        <p:spPr>
          <a:xfrm>
            <a:off x="7668305" y="974429"/>
            <a:ext cx="324744" cy="2860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68912F1-15D0-4B6D-8CC2-FA2BE007B1EA}"/>
              </a:ext>
            </a:extLst>
          </p:cNvPr>
          <p:cNvSpPr/>
          <p:nvPr/>
        </p:nvSpPr>
        <p:spPr>
          <a:xfrm>
            <a:off x="6936399" y="965485"/>
            <a:ext cx="324744" cy="2860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A582A80-309C-43A4-A60D-5443564517D1}"/>
              </a:ext>
            </a:extLst>
          </p:cNvPr>
          <p:cNvCxnSpPr>
            <a:cxnSpLocks/>
            <a:stCxn id="9" idx="6"/>
            <a:endCxn id="34" idx="2"/>
          </p:cNvCxnSpPr>
          <p:nvPr/>
        </p:nvCxnSpPr>
        <p:spPr>
          <a:xfrm flipV="1">
            <a:off x="7261143" y="368919"/>
            <a:ext cx="407160" cy="10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77C6A47-8388-4CEB-8278-9D522FDA9588}"/>
              </a:ext>
            </a:extLst>
          </p:cNvPr>
          <p:cNvCxnSpPr>
            <a:stCxn id="33" idx="6"/>
            <a:endCxn id="35" idx="2"/>
          </p:cNvCxnSpPr>
          <p:nvPr/>
        </p:nvCxnSpPr>
        <p:spPr>
          <a:xfrm flipV="1">
            <a:off x="7261139" y="757260"/>
            <a:ext cx="407163" cy="11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0613FC5-B7DF-4781-A81F-F0FC736104E2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 flipV="1">
            <a:off x="7261140" y="368918"/>
            <a:ext cx="407162" cy="399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EE723F8-895D-4DB3-806B-02C92F264279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7261144" y="768374"/>
            <a:ext cx="407162" cy="349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50C33E9-19C7-480C-8186-505E6F78A1FE}"/>
              </a:ext>
            </a:extLst>
          </p:cNvPr>
          <p:cNvCxnSpPr>
            <a:stCxn id="9" idx="6"/>
            <a:endCxn id="35" idx="2"/>
          </p:cNvCxnSpPr>
          <p:nvPr/>
        </p:nvCxnSpPr>
        <p:spPr>
          <a:xfrm>
            <a:off x="7261145" y="379702"/>
            <a:ext cx="407162" cy="377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8C3DA07-912B-422C-9B51-5C0C85199EC6}"/>
              </a:ext>
            </a:extLst>
          </p:cNvPr>
          <p:cNvCxnSpPr>
            <a:stCxn id="9" idx="6"/>
            <a:endCxn id="36" idx="3"/>
          </p:cNvCxnSpPr>
          <p:nvPr/>
        </p:nvCxnSpPr>
        <p:spPr>
          <a:xfrm>
            <a:off x="7261150" y="379696"/>
            <a:ext cx="454719" cy="838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8B22FC8-BA48-475A-B488-6E6D0E97C4CB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 flipV="1">
            <a:off x="7261143" y="757253"/>
            <a:ext cx="407164" cy="351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195FF9D-AABF-4C02-AF6A-2C948BFA1EA6}"/>
              </a:ext>
            </a:extLst>
          </p:cNvPr>
          <p:cNvCxnSpPr>
            <a:cxnSpLocks/>
            <a:stCxn id="38" idx="6"/>
            <a:endCxn id="36" idx="2"/>
          </p:cNvCxnSpPr>
          <p:nvPr/>
        </p:nvCxnSpPr>
        <p:spPr>
          <a:xfrm>
            <a:off x="7261139" y="1108510"/>
            <a:ext cx="407163" cy="8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26E91BE-2ED9-4821-9A7C-6826B231AF6D}"/>
              </a:ext>
            </a:extLst>
          </p:cNvPr>
          <p:cNvCxnSpPr>
            <a:cxnSpLocks/>
            <a:stCxn id="38" idx="6"/>
            <a:endCxn id="34" idx="2"/>
          </p:cNvCxnSpPr>
          <p:nvPr/>
        </p:nvCxnSpPr>
        <p:spPr>
          <a:xfrm flipV="1">
            <a:off x="7261141" y="368913"/>
            <a:ext cx="407162" cy="739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0B325244-3E3F-4B7D-8195-26F2739090E6}"/>
              </a:ext>
            </a:extLst>
          </p:cNvPr>
          <p:cNvCxnSpPr>
            <a:cxnSpLocks/>
            <a:stCxn id="58" idx="0"/>
          </p:cNvCxnSpPr>
          <p:nvPr/>
        </p:nvCxnSpPr>
        <p:spPr>
          <a:xfrm rot="16200000" flipV="1">
            <a:off x="8403618" y="213469"/>
            <a:ext cx="2221418" cy="264636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28">
            <a:extLst>
              <a:ext uri="{FF2B5EF4-FFF2-40B4-BE49-F238E27FC236}">
                <a16:creationId xmlns:a16="http://schemas.microsoft.com/office/drawing/2014/main" id="{CF067667-C5F6-4F62-9598-2DF5D5517623}"/>
              </a:ext>
            </a:extLst>
          </p:cNvPr>
          <p:cNvSpPr txBox="1"/>
          <p:nvPr/>
        </p:nvSpPr>
        <p:spPr>
          <a:xfrm>
            <a:off x="358325" y="2597370"/>
            <a:ext cx="1224592" cy="7897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266" dirty="0"/>
              <a:t>Origin</a:t>
            </a:r>
          </a:p>
          <a:p>
            <a:pPr algn="ctr"/>
            <a:r>
              <a:rPr lang="en-US" altLang="zh-CN" sz="2266" dirty="0"/>
              <a:t>Video</a:t>
            </a:r>
            <a:endParaRPr lang="zh-CN" altLang="en-US" sz="2266" dirty="0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1039A5F-628A-4121-A51A-D41749459587}"/>
              </a:ext>
            </a:extLst>
          </p:cNvPr>
          <p:cNvCxnSpPr>
            <a:cxnSpLocks/>
            <a:stCxn id="50" idx="0"/>
          </p:cNvCxnSpPr>
          <p:nvPr/>
        </p:nvCxnSpPr>
        <p:spPr>
          <a:xfrm rot="5400000" flipH="1" flipV="1">
            <a:off x="1777111" y="-367075"/>
            <a:ext cx="2157954" cy="37709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16">
            <a:extLst>
              <a:ext uri="{FF2B5EF4-FFF2-40B4-BE49-F238E27FC236}">
                <a16:creationId xmlns:a16="http://schemas.microsoft.com/office/drawing/2014/main" id="{889A31E3-8612-49B5-9E53-3723A2A76100}"/>
              </a:ext>
            </a:extLst>
          </p:cNvPr>
          <p:cNvSpPr txBox="1"/>
          <p:nvPr/>
        </p:nvSpPr>
        <p:spPr>
          <a:xfrm>
            <a:off x="1319826" y="-1165"/>
            <a:ext cx="375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/>
              <a:t>Spatial and temporal features</a:t>
            </a:r>
          </a:p>
        </p:txBody>
      </p:sp>
      <p:sp>
        <p:nvSpPr>
          <p:cNvPr id="45" name="TextBox 16">
            <a:extLst>
              <a:ext uri="{FF2B5EF4-FFF2-40B4-BE49-F238E27FC236}">
                <a16:creationId xmlns:a16="http://schemas.microsoft.com/office/drawing/2014/main" id="{CA7EB751-9521-4420-B38F-6EE665F73C1B}"/>
              </a:ext>
            </a:extLst>
          </p:cNvPr>
          <p:cNvSpPr txBox="1"/>
          <p:nvPr/>
        </p:nvSpPr>
        <p:spPr>
          <a:xfrm>
            <a:off x="1115452" y="983321"/>
            <a:ext cx="2276297" cy="113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1" b="1" i="1" dirty="0"/>
              <a:t>Configurations:</a:t>
            </a:r>
          </a:p>
          <a:p>
            <a:pPr marL="431660" indent="-431660">
              <a:buFont typeface="Arial" charset="0"/>
              <a:buChar char="•"/>
            </a:pPr>
            <a:r>
              <a:rPr lang="en-US" altLang="zh-CN" sz="1701" i="1" dirty="0"/>
              <a:t>FPS</a:t>
            </a:r>
          </a:p>
          <a:p>
            <a:pPr marL="431660" indent="-431660">
              <a:buFont typeface="Arial" charset="0"/>
              <a:buChar char="•"/>
            </a:pPr>
            <a:r>
              <a:rPr lang="en-US" altLang="zh-CN" sz="1701" i="1" dirty="0"/>
              <a:t>Resolution</a:t>
            </a:r>
          </a:p>
          <a:p>
            <a:pPr marL="431660" indent="-431660">
              <a:buFont typeface="Arial" charset="0"/>
              <a:buChar char="•"/>
            </a:pPr>
            <a:r>
              <a:rPr lang="en-US" altLang="zh-CN" sz="1701" i="1" dirty="0"/>
              <a:t>Model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EE09BE3-9D16-481A-A01D-BA5EEFE726A4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5803870" y="1339911"/>
            <a:ext cx="5178" cy="12673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4A657362-B305-410A-8F75-19ECDCB59005}"/>
              </a:ext>
            </a:extLst>
          </p:cNvPr>
          <p:cNvCxnSpPr>
            <a:cxnSpLocks/>
            <a:stCxn id="7" idx="3"/>
            <a:endCxn id="65" idx="0"/>
          </p:cNvCxnSpPr>
          <p:nvPr/>
        </p:nvCxnSpPr>
        <p:spPr>
          <a:xfrm>
            <a:off x="8170984" y="687876"/>
            <a:ext cx="523974" cy="193910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32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82</Words>
  <Application>Microsoft Office PowerPoint</Application>
  <PresentationFormat>自定义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T172372</dc:creator>
  <cp:lastModifiedBy>T172372</cp:lastModifiedBy>
  <cp:revision>5</cp:revision>
  <dcterms:created xsi:type="dcterms:W3CDTF">2020-12-01T09:07:10Z</dcterms:created>
  <dcterms:modified xsi:type="dcterms:W3CDTF">2020-12-12T14:20:38Z</dcterms:modified>
</cp:coreProperties>
</file>