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70" r:id="rId2"/>
    <p:sldId id="271" r:id="rId3"/>
    <p:sldId id="277" r:id="rId4"/>
    <p:sldId id="278" r:id="rId5"/>
    <p:sldId id="279" r:id="rId6"/>
    <p:sldId id="280" r:id="rId7"/>
    <p:sldId id="281" r:id="rId8"/>
    <p:sldId id="272" r:id="rId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3399"/>
    <a:srgbClr val="002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3" autoAdjust="0"/>
    <p:restoredTop sz="94660"/>
  </p:normalViewPr>
  <p:slideViewPr>
    <p:cSldViewPr snapToGrid="0">
      <p:cViewPr varScale="1">
        <p:scale>
          <a:sx n="89" d="100"/>
          <a:sy n="89" d="100"/>
        </p:scale>
        <p:origin x="118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AF71D7D-B64E-4F5D-948A-4EDDEAEDC719}" type="datetimeFigureOut">
              <a:rPr lang="en-GB" smtClean="0"/>
              <a:pPr/>
              <a:t>25/07/2019</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A670755-52DC-4FC4-9DF8-D42E2C4B4CF9}" type="slidenum">
              <a:rPr lang="en-GB" smtClean="0"/>
              <a:pPr/>
              <a:t>‹#›</a:t>
            </a:fld>
            <a:endParaRPr lang="en-GB"/>
          </a:p>
        </p:txBody>
      </p:sp>
    </p:spTree>
    <p:extLst>
      <p:ext uri="{BB962C8B-B14F-4D97-AF65-F5344CB8AC3E}">
        <p14:creationId xmlns:p14="http://schemas.microsoft.com/office/powerpoint/2010/main" val="10243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763000" cy="1514475"/>
          </a:xfrm>
        </p:spPr>
        <p:txBody>
          <a:bodyPr vert="horz" lIns="0" tIns="0" rIns="0" bIns="0" rtlCol="0" anchor="ctr">
            <a:noAutofit/>
          </a:bodyPr>
          <a:lstStyle>
            <a:lvl1pPr algn="ctr" defTabSz="914400" rtl="0" eaLnBrk="0" fontAlgn="base" latinLnBrk="0" hangingPunct="0">
              <a:spcBef>
                <a:spcPct val="0"/>
              </a:spcBef>
              <a:spcAft>
                <a:spcPct val="0"/>
              </a:spcAft>
              <a:buNone/>
              <a:defRPr lang="en-US" sz="3600" b="1" kern="1200" dirty="0">
                <a:solidFill>
                  <a:srgbClr val="002776"/>
                </a:solidFill>
                <a:effectLst>
                  <a:outerShdw blurRad="38100" dist="38100" dir="2700000" algn="tl">
                    <a:srgbClr val="000000">
                      <a:alpha val="43137"/>
                    </a:srgbClr>
                  </a:outerShdw>
                </a:effectLst>
                <a:latin typeface="Arial Rounded MT Bold" pitchFamily="34" charset="0"/>
                <a:ea typeface="+mj-ea"/>
                <a:cs typeface="Arial" pitchFamily="34" charset="0"/>
              </a:defRPr>
            </a:lvl1pPr>
          </a:lstStyle>
          <a:p>
            <a:pPr marL="0" lvl="0" algn="ctr" defTabSz="914400" rtl="0" eaLnBrk="1" latinLnBrk="0" hangingPunct="1">
              <a:spcBef>
                <a:spcPct val="0"/>
              </a:spcBef>
            </a:pPr>
            <a:r>
              <a:rPr lang="en-US" dirty="0" smtClean="0"/>
              <a:t>Click to edit Master title style</a:t>
            </a:r>
            <a:endParaRPr lang="en-US" dirty="0"/>
          </a:p>
        </p:txBody>
      </p:sp>
      <p:sp>
        <p:nvSpPr>
          <p:cNvPr id="3" name="Subtitle 2"/>
          <p:cNvSpPr>
            <a:spLocks noGrp="1"/>
          </p:cNvSpPr>
          <p:nvPr>
            <p:ph type="subTitle" idx="1"/>
          </p:nvPr>
        </p:nvSpPr>
        <p:spPr>
          <a:xfrm>
            <a:off x="342900" y="1646926"/>
            <a:ext cx="8534400" cy="609600"/>
          </a:xfrm>
        </p:spPr>
        <p:txBody>
          <a:bodyPr anchor="ctr" anchorCtr="0">
            <a:noAutofit/>
          </a:bodyPr>
          <a:lstStyle>
            <a:lvl1pPr marL="0" indent="0" algn="ctr">
              <a:buNone/>
              <a:defRPr lang="en-US" sz="2200" b="1" i="1" kern="1200" dirty="0">
                <a:solidFill>
                  <a:srgbClr val="3366CC"/>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algn="ctr" defTabSz="914400" rtl="0" eaLnBrk="1" latinLnBrk="0" hangingPunct="1">
              <a:spcBef>
                <a:spcPct val="0"/>
              </a:spcBef>
            </a:pPr>
            <a:r>
              <a:rPr lang="en-US" dirty="0" smtClean="0"/>
              <a:t>Click to edit Master subtitle style</a:t>
            </a:r>
            <a:endParaRPr lang="en-US" dirty="0"/>
          </a:p>
        </p:txBody>
      </p:sp>
      <p:pic>
        <p:nvPicPr>
          <p:cNvPr id="5" name="Picture 1"/>
          <p:cNvPicPr>
            <a:picLocks noChangeArrowheads="1"/>
          </p:cNvPicPr>
          <p:nvPr userDrawn="1"/>
        </p:nvPicPr>
        <p:blipFill>
          <a:blip r:embed="rId2" cstate="screen"/>
          <a:srcRect/>
          <a:stretch>
            <a:fillRect/>
          </a:stretch>
        </p:blipFill>
        <p:spPr bwMode="auto">
          <a:xfrm>
            <a:off x="0" y="3584575"/>
            <a:ext cx="9006840" cy="3273425"/>
          </a:xfrm>
          <a:prstGeom prst="rect">
            <a:avLst/>
          </a:prstGeom>
          <a:noFill/>
          <a:ln w="9525">
            <a:noFill/>
            <a:miter lim="800000"/>
            <a:headEnd/>
            <a:tailEnd/>
          </a:ln>
        </p:spPr>
      </p:pic>
      <p:sp>
        <p:nvSpPr>
          <p:cNvPr id="4" name="Rectangle 3"/>
          <p:cNvSpPr/>
          <p:nvPr userDrawn="1"/>
        </p:nvSpPr>
        <p:spPr>
          <a:xfrm>
            <a:off x="6238874" y="5886450"/>
            <a:ext cx="2905125"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noChangeArrowheads="1"/>
          </p:cNvPicPr>
          <p:nvPr userDrawn="1"/>
        </p:nvPicPr>
        <p:blipFill>
          <a:blip r:embed="rId3" cstate="screen"/>
          <a:srcRect/>
          <a:stretch>
            <a:fillRect/>
          </a:stretch>
        </p:blipFill>
        <p:spPr bwMode="auto">
          <a:xfrm>
            <a:off x="6549390" y="6191250"/>
            <a:ext cx="2514600" cy="609600"/>
          </a:xfrm>
          <a:prstGeom prst="rect">
            <a:avLst/>
          </a:prstGeom>
          <a:noFill/>
          <a:ln w="1">
            <a:noFill/>
            <a:miter lim="800000"/>
            <a:headEnd/>
            <a:tailEnd type="none" w="med" len="med"/>
          </a:ln>
          <a:effectLst/>
        </p:spPr>
      </p:pic>
      <p:sp>
        <p:nvSpPr>
          <p:cNvPr id="9" name="Text Placeholder 8"/>
          <p:cNvSpPr>
            <a:spLocks noGrp="1"/>
          </p:cNvSpPr>
          <p:nvPr>
            <p:ph type="body" sz="quarter" idx="13"/>
          </p:nvPr>
        </p:nvSpPr>
        <p:spPr>
          <a:xfrm>
            <a:off x="847724" y="2667000"/>
            <a:ext cx="7600951" cy="2971800"/>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sp>
        <p:nvSpPr>
          <p:cNvPr id="5" name="Text Placeholder 4"/>
          <p:cNvSpPr>
            <a:spLocks noGrp="1"/>
          </p:cNvSpPr>
          <p:nvPr>
            <p:ph type="body" sz="quarter" idx="11"/>
          </p:nvPr>
        </p:nvSpPr>
        <p:spPr>
          <a:xfrm>
            <a:off x="612000" y="1446366"/>
            <a:ext cx="7920000" cy="442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tex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sp>
        <p:nvSpPr>
          <p:cNvPr id="6" name="Text Placeholder 5"/>
          <p:cNvSpPr>
            <a:spLocks noGrp="1"/>
          </p:cNvSpPr>
          <p:nvPr>
            <p:ph type="body" sz="quarter" idx="11"/>
          </p:nvPr>
        </p:nvSpPr>
        <p:spPr>
          <a:xfrm>
            <a:off x="612000" y="1447800"/>
            <a:ext cx="7920000" cy="1800225"/>
          </a:xfrm>
        </p:spPr>
        <p:txBody>
          <a:bodyPr/>
          <a:lstStyle>
            <a:lvl5pPr>
              <a:defRPr sz="2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12"/>
          </p:nvPr>
        </p:nvSpPr>
        <p:spPr>
          <a:xfrm>
            <a:off x="612000" y="3467100"/>
            <a:ext cx="7920000" cy="180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grap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sp>
        <p:nvSpPr>
          <p:cNvPr id="6" name="Text Placeholder 5"/>
          <p:cNvSpPr>
            <a:spLocks noGrp="1"/>
          </p:cNvSpPr>
          <p:nvPr>
            <p:ph type="body" sz="quarter" idx="11"/>
          </p:nvPr>
        </p:nvSpPr>
        <p:spPr>
          <a:xfrm>
            <a:off x="612775" y="5283029"/>
            <a:ext cx="7918450" cy="720000"/>
          </a:xfrm>
        </p:spPr>
        <p:txBody>
          <a:bodyPr lIns="0" tIns="0" rIns="0" bIns="0"/>
          <a:lstStyle>
            <a:lvl5pPr>
              <a:defRPr sz="2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20D0ECA-A5B2-4F13-9012-016F6E1D5364}" type="datetimeFigureOut">
              <a:rPr lang="en-GB" smtClean="0"/>
              <a:t>25/07/2019</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FE9355D-318E-45EB-8D47-2662C3132E06}" type="slidenum">
              <a:rPr lang="en-GB" smtClean="0"/>
              <a:t>‹#›</a:t>
            </a:fld>
            <a:endParaRPr lang="en-GB"/>
          </a:p>
        </p:txBody>
      </p:sp>
    </p:spTree>
    <p:extLst>
      <p:ext uri="{BB962C8B-B14F-4D97-AF65-F5344CB8AC3E}">
        <p14:creationId xmlns:p14="http://schemas.microsoft.com/office/powerpoint/2010/main" val="47703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876300"/>
          </a:xfrm>
          <a:prstGeom prst="rect">
            <a:avLst/>
          </a:prstGeom>
        </p:spPr>
        <p:txBody>
          <a:bodyPr vert="horz" lIns="0" tIns="0" rIns="0" bIns="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409700"/>
            <a:ext cx="8229600" cy="452596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725" y="6419850"/>
            <a:ext cx="1066800" cy="365125"/>
          </a:xfrm>
          <a:prstGeom prst="rect">
            <a:avLst/>
          </a:prstGeom>
        </p:spPr>
        <p:txBody>
          <a:bodyPr vert="horz" lIns="91440" tIns="45720" rIns="91440" bIns="45720" rtlCol="0" anchor="ctr"/>
          <a:lstStyle>
            <a:lvl1pPr algn="l">
              <a:defRPr sz="1400" b="1" i="0">
                <a:solidFill>
                  <a:srgbClr val="003399"/>
                </a:solidFill>
                <a:effectLst>
                  <a:outerShdw blurRad="38100" dist="38100" dir="2700000" algn="tl">
                    <a:srgbClr val="000000">
                      <a:alpha val="43137"/>
                    </a:srgbClr>
                  </a:outerShdw>
                </a:effectLst>
                <a:latin typeface="Arial" pitchFamily="34" charset="0"/>
                <a:cs typeface="Arial" pitchFamily="34" charset="0"/>
              </a:defRPr>
            </a:lvl1pPr>
          </a:lstStyle>
          <a:p>
            <a:fld id="{B6F15528-21DE-4FAA-801E-634DDDAF4B2B}" type="slidenum">
              <a:rPr lang="en-US" smtClean="0"/>
              <a:pPr/>
              <a:t>‹#›</a:t>
            </a:fld>
            <a:endParaRPr lang="en-US" dirty="0"/>
          </a:p>
        </p:txBody>
      </p:sp>
      <p:pic>
        <p:nvPicPr>
          <p:cNvPr id="5" name="Picture 4"/>
          <p:cNvPicPr>
            <a:picLocks noChangeAspect="1" noChangeArrowheads="1"/>
          </p:cNvPicPr>
          <p:nvPr userDrawn="1"/>
        </p:nvPicPr>
        <p:blipFill>
          <a:blip r:embed="rId9" cstate="screen"/>
          <a:srcRect/>
          <a:stretch>
            <a:fillRect/>
          </a:stretch>
        </p:blipFill>
        <p:spPr bwMode="auto">
          <a:xfrm>
            <a:off x="6829425" y="6289097"/>
            <a:ext cx="2228850" cy="540327"/>
          </a:xfrm>
          <a:prstGeom prst="rect">
            <a:avLst/>
          </a:prstGeom>
          <a:noFill/>
          <a:ln w="1">
            <a:noFill/>
            <a:miter lim="800000"/>
            <a:headEnd/>
            <a:tailEnd type="none" w="med" len="me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Lst>
  <p:hf hdr="0" ftr="0" dt="0"/>
  <p:txStyles>
    <p:titleStyle>
      <a:lvl1pPr algn="ctr" defTabSz="914400" rtl="0" eaLnBrk="0" fontAlgn="base" latinLnBrk="0" hangingPunct="0">
        <a:spcBef>
          <a:spcPct val="0"/>
        </a:spcBef>
        <a:spcAft>
          <a:spcPct val="0"/>
        </a:spcAft>
        <a:buNone/>
        <a:defRPr lang="en-US" sz="3600" b="1" kern="1200" dirty="0">
          <a:solidFill>
            <a:srgbClr val="003399"/>
          </a:solidFill>
          <a:effectLst>
            <a:outerShdw blurRad="38100" dist="38100" dir="2700000" algn="tl">
              <a:srgbClr val="000000">
                <a:alpha val="43137"/>
              </a:srgbClr>
            </a:outerShdw>
          </a:effectLst>
          <a:latin typeface="Arial Rounded MT Bold" pitchFamily="34" charset="0"/>
          <a:ea typeface="+mj-ea"/>
          <a:cs typeface="Arial" pitchFamily="34" charset="0"/>
        </a:defRPr>
      </a:lvl1pPr>
    </p:titleStyle>
    <p:bodyStyle>
      <a:lvl1pPr marL="261938" indent="-261938" algn="l" defTabSz="914400" rtl="0" eaLnBrk="1" latinLnBrk="0" hangingPunct="1">
        <a:spcBef>
          <a:spcPct val="20000"/>
        </a:spcBef>
        <a:buFontTx/>
        <a:buBlip>
          <a:blip r:embed="rId10"/>
        </a:buBlip>
        <a:defRPr lang="en-US" sz="2000" kern="1200" dirty="0" smtClean="0">
          <a:solidFill>
            <a:srgbClr val="003399"/>
          </a:solidFill>
          <a:latin typeface="Arial" pitchFamily="34" charset="0"/>
          <a:ea typeface="+mn-ea"/>
          <a:cs typeface="Arial" pitchFamily="34" charset="0"/>
        </a:defRPr>
      </a:lvl1pPr>
      <a:lvl2pPr marL="540000" indent="-261938" algn="l" defTabSz="914400" rtl="0" eaLnBrk="1" latinLnBrk="0" hangingPunct="1">
        <a:spcBef>
          <a:spcPct val="20000"/>
        </a:spcBef>
        <a:buClr>
          <a:srgbClr val="FFC000"/>
        </a:buClr>
        <a:buSzPct val="80000"/>
        <a:buFont typeface="Wingdings" pitchFamily="2" charset="2"/>
        <a:buChar char="Ø"/>
        <a:defRPr lang="en-US" sz="1800" kern="1200" dirty="0" smtClean="0">
          <a:solidFill>
            <a:srgbClr val="003399"/>
          </a:solidFill>
          <a:latin typeface="Arial" pitchFamily="34" charset="0"/>
          <a:ea typeface="+mn-ea"/>
          <a:cs typeface="Arial" pitchFamily="34" charset="0"/>
        </a:defRPr>
      </a:lvl2pPr>
      <a:lvl3pPr marL="900000" indent="-228600" algn="l" defTabSz="914400" rtl="0" eaLnBrk="1" latinLnBrk="0" hangingPunct="1">
        <a:spcBef>
          <a:spcPct val="20000"/>
        </a:spcBef>
        <a:buClr>
          <a:srgbClr val="FFC000"/>
        </a:buClr>
        <a:buFont typeface="Arial" pitchFamily="34" charset="0"/>
        <a:buChar char="•"/>
        <a:defRPr lang="en-US" sz="1600" kern="1200" dirty="0" smtClean="0">
          <a:solidFill>
            <a:srgbClr val="003399"/>
          </a:solidFill>
          <a:latin typeface="Arial" pitchFamily="34" charset="0"/>
          <a:ea typeface="+mn-ea"/>
          <a:cs typeface="Arial" pitchFamily="34" charset="0"/>
        </a:defRPr>
      </a:lvl3pPr>
      <a:lvl4pPr marL="1260000" indent="-228600" algn="l" defTabSz="914400" rtl="0" eaLnBrk="1" latinLnBrk="0" hangingPunct="1">
        <a:spcBef>
          <a:spcPct val="20000"/>
        </a:spcBef>
        <a:buClr>
          <a:srgbClr val="003399"/>
        </a:buClr>
        <a:buSzPct val="100000"/>
        <a:buFont typeface="Calibri" pitchFamily="34" charset="0"/>
        <a:buChar char="−"/>
        <a:defRPr lang="en-US" sz="1600" i="1" kern="1200" dirty="0" smtClean="0">
          <a:solidFill>
            <a:srgbClr val="003399"/>
          </a:solidFill>
          <a:latin typeface="Arial" pitchFamily="34" charset="0"/>
          <a:ea typeface="+mn-ea"/>
          <a:cs typeface="Arial" pitchFamily="34" charset="0"/>
        </a:defRPr>
      </a:lvl4pPr>
      <a:lvl5pPr marL="261938" indent="-261938" algn="l" defTabSz="914400" rtl="0" eaLnBrk="1" latinLnBrk="0" hangingPunct="1">
        <a:spcBef>
          <a:spcPct val="20000"/>
        </a:spcBef>
        <a:buFont typeface="Arial" pitchFamily="34" charset="0"/>
        <a:buNone/>
        <a:defRPr lang="en-US" sz="2000" b="1" kern="1200" dirty="0">
          <a:solidFill>
            <a:srgbClr val="FF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0"/>
            <a:ext cx="9144000" cy="1752600"/>
          </a:xfrm>
        </p:spPr>
        <p:txBody>
          <a:bodyPr/>
          <a:lstStyle/>
          <a:p>
            <a:r>
              <a:rPr lang="en-GB" dirty="0" err="1" smtClean="0"/>
              <a:t>PyLOSt</a:t>
            </a:r>
            <a:r>
              <a:rPr lang="en-GB" dirty="0" smtClean="0"/>
              <a:t> – HDX .</a:t>
            </a:r>
            <a:r>
              <a:rPr lang="en-GB" dirty="0" err="1" smtClean="0"/>
              <a:t>dat</a:t>
            </a:r>
            <a:r>
              <a:rPr lang="en-GB" dirty="0" smtClean="0"/>
              <a:t> format update</a:t>
            </a:r>
            <a:endParaRPr lang="en-GB" dirty="0"/>
          </a:p>
        </p:txBody>
      </p:sp>
      <p:sp>
        <p:nvSpPr>
          <p:cNvPr id="11" name="Subtitle 10"/>
          <p:cNvSpPr>
            <a:spLocks noGrp="1"/>
          </p:cNvSpPr>
          <p:nvPr>
            <p:ph type="subTitle" idx="1"/>
          </p:nvPr>
        </p:nvSpPr>
        <p:spPr>
          <a:xfrm>
            <a:off x="342900" y="2037451"/>
            <a:ext cx="8534400" cy="609600"/>
          </a:xfrm>
        </p:spPr>
        <p:txBody>
          <a:bodyPr/>
          <a:lstStyle/>
          <a:p>
            <a:pPr lvl="0"/>
            <a:r>
              <a:rPr lang="en-GB" dirty="0" smtClean="0"/>
              <a:t>Murilo </a:t>
            </a:r>
            <a:r>
              <a:rPr lang="en-GB" dirty="0" smtClean="0"/>
              <a:t>Bazan da </a:t>
            </a:r>
            <a:r>
              <a:rPr lang="en-GB" dirty="0" smtClean="0"/>
              <a:t>Silva </a:t>
            </a:r>
            <a:r>
              <a:rPr lang="en-GB" dirty="0" smtClean="0"/>
              <a:t>(DLS Optics &amp; Metrology group)</a:t>
            </a:r>
          </a:p>
        </p:txBody>
      </p:sp>
      <p:sp>
        <p:nvSpPr>
          <p:cNvPr id="12" name="Text Placeholder 11"/>
          <p:cNvSpPr>
            <a:spLocks noGrp="1"/>
          </p:cNvSpPr>
          <p:nvPr>
            <p:ph type="body" sz="quarter" idx="13"/>
          </p:nvPr>
        </p:nvSpPr>
        <p:spPr>
          <a:xfrm>
            <a:off x="463550" y="3486150"/>
            <a:ext cx="8305800" cy="1021304"/>
          </a:xfrm>
        </p:spPr>
        <p:txBody>
          <a:bodyPr/>
          <a:lstStyle/>
          <a:p>
            <a:r>
              <a:rPr lang="en-GB" dirty="0" smtClean="0"/>
              <a:t>This report aims to validate some changes made to the </a:t>
            </a:r>
            <a:r>
              <a:rPr lang="en-GB" dirty="0" err="1" smtClean="0"/>
              <a:t>PyLOSt</a:t>
            </a:r>
            <a:r>
              <a:rPr lang="en-GB" dirty="0" smtClean="0"/>
              <a:t> 0.1.0 to be able to load and stitch data from </a:t>
            </a:r>
            <a:r>
              <a:rPr lang="en-GB" dirty="0" err="1" smtClean="0"/>
              <a:t>Zygo</a:t>
            </a:r>
            <a:r>
              <a:rPr lang="en-GB" dirty="0" err="1" smtClean="0"/>
              <a:t>’s</a:t>
            </a:r>
            <a:r>
              <a:rPr lang="en-GB" dirty="0" smtClean="0"/>
              <a:t> HDX </a:t>
            </a:r>
            <a:r>
              <a:rPr lang="en-GB" dirty="0" err="1" smtClean="0"/>
              <a:t>Fizeau</a:t>
            </a:r>
            <a:r>
              <a:rPr lang="en-GB" dirty="0" smtClean="0"/>
              <a:t> .</a:t>
            </a:r>
            <a:r>
              <a:rPr lang="en-GB" dirty="0" err="1" smtClean="0"/>
              <a:t>dat</a:t>
            </a:r>
            <a:r>
              <a:rPr lang="en-GB" dirty="0" smtClean="0"/>
              <a:t> format generated from </a:t>
            </a:r>
            <a:r>
              <a:rPr lang="en-GB" dirty="0" err="1" smtClean="0"/>
              <a:t>Zygo’s</a:t>
            </a:r>
            <a:r>
              <a:rPr lang="en-GB" dirty="0" smtClean="0"/>
              <a:t> </a:t>
            </a:r>
            <a:r>
              <a:rPr lang="en-GB" dirty="0" err="1" smtClean="0"/>
              <a:t>Mx</a:t>
            </a:r>
            <a:r>
              <a:rPr lang="en-GB" dirty="0" smtClean="0"/>
              <a:t> software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read_dat.py update 1</a:t>
            </a:r>
            <a:endParaRPr lang="en-GB" sz="3000" dirty="0"/>
          </a:p>
        </p:txBody>
      </p:sp>
      <p:sp>
        <p:nvSpPr>
          <p:cNvPr id="3" name="Slide Number Placeholder 2"/>
          <p:cNvSpPr>
            <a:spLocks noGrp="1"/>
          </p:cNvSpPr>
          <p:nvPr>
            <p:ph type="sldNum" sz="quarter" idx="10"/>
          </p:nvPr>
        </p:nvSpPr>
        <p:spPr/>
        <p:txBody>
          <a:bodyPr/>
          <a:lstStyle/>
          <a:p>
            <a:fld id="{B6F15528-21DE-4FAA-801E-634DDDAF4B2B}" type="slidenum">
              <a:rPr lang="en-US" smtClean="0"/>
              <a:pPr/>
              <a:t>2</a:t>
            </a:fld>
            <a:endParaRPr lang="en-US" dirty="0"/>
          </a:p>
        </p:txBody>
      </p:sp>
      <p:sp>
        <p:nvSpPr>
          <p:cNvPr id="4" name="Text Placeholder 3"/>
          <p:cNvSpPr>
            <a:spLocks noGrp="1"/>
          </p:cNvSpPr>
          <p:nvPr>
            <p:ph type="body" sz="quarter" idx="11"/>
          </p:nvPr>
        </p:nvSpPr>
        <p:spPr>
          <a:xfrm>
            <a:off x="5073650" y="3857390"/>
            <a:ext cx="3457575" cy="1817463"/>
          </a:xfrm>
        </p:spPr>
        <p:txBody>
          <a:bodyPr/>
          <a:lstStyle/>
          <a:p>
            <a:pPr algn="just"/>
            <a:r>
              <a:rPr lang="en-GB" dirty="0" smtClean="0"/>
              <a:t>According to the </a:t>
            </a:r>
            <a:r>
              <a:rPr lang="en-GB" dirty="0" err="1" smtClean="0"/>
              <a:t>Mx</a:t>
            </a:r>
            <a:r>
              <a:rPr lang="en-GB" dirty="0" smtClean="0"/>
              <a:t> help file describing the .</a:t>
            </a:r>
            <a:r>
              <a:rPr lang="en-GB" dirty="0" err="1" smtClean="0"/>
              <a:t>dat</a:t>
            </a:r>
            <a:r>
              <a:rPr lang="en-GB" dirty="0" smtClean="0"/>
              <a:t> format, the </a:t>
            </a:r>
            <a:r>
              <a:rPr lang="en-GB" dirty="0" err="1" smtClean="0"/>
              <a:t>ac_org_x</a:t>
            </a:r>
            <a:r>
              <a:rPr lang="en-GB" dirty="0" smtClean="0"/>
              <a:t> is located at Bytes 0049 – 0050 (Not sure if it is different for the </a:t>
            </a:r>
            <a:r>
              <a:rPr lang="en-GB" dirty="0" err="1" smtClean="0"/>
              <a:t>MetroPro</a:t>
            </a:r>
            <a:r>
              <a:rPr lang="en-GB" dirty="0" smtClean="0"/>
              <a:t>).</a:t>
            </a:r>
            <a:endParaRPr lang="en-GB" dirty="0"/>
          </a:p>
        </p:txBody>
      </p:sp>
      <p:pic>
        <p:nvPicPr>
          <p:cNvPr id="5" name="Picture 4"/>
          <p:cNvPicPr>
            <a:picLocks noChangeAspect="1"/>
          </p:cNvPicPr>
          <p:nvPr/>
        </p:nvPicPr>
        <p:blipFill>
          <a:blip r:embed="rId2"/>
          <a:stretch>
            <a:fillRect/>
          </a:stretch>
        </p:blipFill>
        <p:spPr>
          <a:xfrm>
            <a:off x="612775" y="1293121"/>
            <a:ext cx="3581400" cy="1819275"/>
          </a:xfrm>
          <a:prstGeom prst="rect">
            <a:avLst/>
          </a:prstGeom>
        </p:spPr>
      </p:pic>
      <p:pic>
        <p:nvPicPr>
          <p:cNvPr id="6" name="Picture 5"/>
          <p:cNvPicPr>
            <a:picLocks noChangeAspect="1"/>
          </p:cNvPicPr>
          <p:nvPr/>
        </p:nvPicPr>
        <p:blipFill>
          <a:blip r:embed="rId3"/>
          <a:stretch>
            <a:fillRect/>
          </a:stretch>
        </p:blipFill>
        <p:spPr>
          <a:xfrm>
            <a:off x="5073650" y="1293122"/>
            <a:ext cx="3457575" cy="1819275"/>
          </a:xfrm>
          <a:prstGeom prst="rect">
            <a:avLst/>
          </a:prstGeom>
        </p:spPr>
      </p:pic>
      <p:sp>
        <p:nvSpPr>
          <p:cNvPr id="7" name="Right Arrow 6"/>
          <p:cNvSpPr/>
          <p:nvPr/>
        </p:nvSpPr>
        <p:spPr>
          <a:xfrm>
            <a:off x="4378362" y="1871963"/>
            <a:ext cx="548640" cy="62394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1549101" y="1473930"/>
            <a:ext cx="1097280" cy="1721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5972287" y="1473930"/>
            <a:ext cx="1097280" cy="1721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13" name="Picture 12"/>
          <p:cNvPicPr>
            <a:picLocks noChangeAspect="1"/>
          </p:cNvPicPr>
          <p:nvPr/>
        </p:nvPicPr>
        <p:blipFill>
          <a:blip r:embed="rId4"/>
          <a:stretch>
            <a:fillRect/>
          </a:stretch>
        </p:blipFill>
        <p:spPr>
          <a:xfrm>
            <a:off x="546100" y="3885060"/>
            <a:ext cx="3714750" cy="1762125"/>
          </a:xfrm>
          <a:prstGeom prst="rect">
            <a:avLst/>
          </a:prstGeom>
        </p:spPr>
      </p:pic>
    </p:spTree>
    <p:extLst>
      <p:ext uri="{BB962C8B-B14F-4D97-AF65-F5344CB8AC3E}">
        <p14:creationId xmlns:p14="http://schemas.microsoft.com/office/powerpoint/2010/main" val="327604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62025" y="978946"/>
            <a:ext cx="7219950" cy="1485900"/>
          </a:xfrm>
          <a:prstGeom prst="rect">
            <a:avLst/>
          </a:prstGeom>
        </p:spPr>
      </p:pic>
      <p:sp>
        <p:nvSpPr>
          <p:cNvPr id="3" name="Slide Number Placeholder 2"/>
          <p:cNvSpPr>
            <a:spLocks noGrp="1"/>
          </p:cNvSpPr>
          <p:nvPr>
            <p:ph type="sldNum" sz="quarter" idx="10"/>
          </p:nvPr>
        </p:nvSpPr>
        <p:spPr/>
        <p:txBody>
          <a:bodyPr/>
          <a:lstStyle/>
          <a:p>
            <a:fld id="{B6F15528-21DE-4FAA-801E-634DDDAF4B2B}" type="slidenum">
              <a:rPr lang="en-US" smtClean="0"/>
              <a:pPr/>
              <a:t>3</a:t>
            </a:fld>
            <a:endParaRPr lang="en-US" dirty="0"/>
          </a:p>
        </p:txBody>
      </p:sp>
      <p:sp>
        <p:nvSpPr>
          <p:cNvPr id="7" name="Right Arrow 6"/>
          <p:cNvSpPr/>
          <p:nvPr/>
        </p:nvSpPr>
        <p:spPr>
          <a:xfrm rot="5400000">
            <a:off x="4297679" y="2615368"/>
            <a:ext cx="548640" cy="62394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Rectangle 7"/>
          <p:cNvSpPr/>
          <p:nvPr/>
        </p:nvSpPr>
        <p:spPr>
          <a:xfrm>
            <a:off x="2033196" y="1015234"/>
            <a:ext cx="1097280" cy="17212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2033195" y="2236198"/>
            <a:ext cx="2850775" cy="218563"/>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read_dat.py update 2</a:t>
            </a:r>
            <a:endParaRPr lang="en-GB" sz="3000" dirty="0"/>
          </a:p>
        </p:txBody>
      </p:sp>
      <p:sp>
        <p:nvSpPr>
          <p:cNvPr id="15" name="Text Placeholder 14"/>
          <p:cNvSpPr>
            <a:spLocks noGrp="1"/>
          </p:cNvSpPr>
          <p:nvPr>
            <p:ph type="body" sz="quarter" idx="11"/>
          </p:nvPr>
        </p:nvSpPr>
        <p:spPr/>
        <p:txBody>
          <a:bodyPr/>
          <a:lstStyle/>
          <a:p>
            <a:pPr algn="just"/>
            <a:r>
              <a:rPr lang="en-GB" dirty="0" smtClean="0"/>
              <a:t>According to the </a:t>
            </a:r>
            <a:r>
              <a:rPr lang="en-GB" dirty="0" err="1" smtClean="0"/>
              <a:t>Mx</a:t>
            </a:r>
            <a:r>
              <a:rPr lang="en-GB" dirty="0" smtClean="0"/>
              <a:t> help file citation above, the intensity data matrix starts right after the header. So, by applying the header size to the .seek() method it is possible to jump straight to the data part of the file (it was necessary to correctly load HDX .</a:t>
            </a:r>
            <a:r>
              <a:rPr lang="en-GB" dirty="0" err="1" smtClean="0"/>
              <a:t>dat</a:t>
            </a:r>
            <a:r>
              <a:rPr lang="en-GB" dirty="0" smtClean="0"/>
              <a:t> data) </a:t>
            </a:r>
            <a:endParaRPr lang="en-GB" dirty="0"/>
          </a:p>
        </p:txBody>
      </p:sp>
      <p:pic>
        <p:nvPicPr>
          <p:cNvPr id="16" name="Picture 15"/>
          <p:cNvPicPr>
            <a:picLocks noChangeAspect="1"/>
          </p:cNvPicPr>
          <p:nvPr/>
        </p:nvPicPr>
        <p:blipFill>
          <a:blip r:embed="rId3"/>
          <a:stretch>
            <a:fillRect/>
          </a:stretch>
        </p:blipFill>
        <p:spPr>
          <a:xfrm>
            <a:off x="962025" y="3389833"/>
            <a:ext cx="7239000" cy="1476375"/>
          </a:xfrm>
          <a:prstGeom prst="rect">
            <a:avLst/>
          </a:prstGeom>
        </p:spPr>
      </p:pic>
      <p:sp>
        <p:nvSpPr>
          <p:cNvPr id="17" name="Rectangle 16"/>
          <p:cNvSpPr/>
          <p:nvPr/>
        </p:nvSpPr>
        <p:spPr>
          <a:xfrm>
            <a:off x="2033195" y="4647304"/>
            <a:ext cx="3668358" cy="218344"/>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 name="Rectangle 17"/>
          <p:cNvSpPr/>
          <p:nvPr/>
        </p:nvSpPr>
        <p:spPr>
          <a:xfrm>
            <a:off x="2033194" y="3417541"/>
            <a:ext cx="1861073" cy="18070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0" name="Picture 19"/>
          <p:cNvPicPr>
            <a:picLocks noChangeAspect="1"/>
          </p:cNvPicPr>
          <p:nvPr/>
        </p:nvPicPr>
        <p:blipFill>
          <a:blip r:embed="rId4"/>
          <a:stretch>
            <a:fillRect/>
          </a:stretch>
        </p:blipFill>
        <p:spPr>
          <a:xfrm>
            <a:off x="1738312" y="4978808"/>
            <a:ext cx="5686425" cy="190500"/>
          </a:xfrm>
          <a:prstGeom prst="rect">
            <a:avLst/>
          </a:prstGeom>
        </p:spPr>
      </p:pic>
    </p:spTree>
    <p:extLst>
      <p:ext uri="{BB962C8B-B14F-4D97-AF65-F5344CB8AC3E}">
        <p14:creationId xmlns:p14="http://schemas.microsoft.com/office/powerpoint/2010/main" val="145108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6F15528-21DE-4FAA-801E-634DDDAF4B2B}" type="slidenum">
              <a:rPr lang="en-US" smtClean="0"/>
              <a:pPr/>
              <a:t>4</a:t>
            </a:fld>
            <a:endParaRPr lang="en-US" dirty="0"/>
          </a:p>
        </p:txBody>
      </p:sp>
      <p:sp>
        <p:nvSpPr>
          <p:cNvPr id="14"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dat_to_h5.py update 1</a:t>
            </a:r>
            <a:endParaRPr lang="en-GB" sz="3000" dirty="0"/>
          </a:p>
        </p:txBody>
      </p:sp>
      <p:sp>
        <p:nvSpPr>
          <p:cNvPr id="15" name="Text Placeholder 14"/>
          <p:cNvSpPr>
            <a:spLocks noGrp="1"/>
          </p:cNvSpPr>
          <p:nvPr>
            <p:ph type="body" sz="quarter" idx="11"/>
          </p:nvPr>
        </p:nvSpPr>
        <p:spPr>
          <a:xfrm>
            <a:off x="612775" y="978945"/>
            <a:ext cx="7918450" cy="989703"/>
          </a:xfrm>
        </p:spPr>
        <p:txBody>
          <a:bodyPr/>
          <a:lstStyle/>
          <a:p>
            <a:pPr algn="just"/>
            <a:r>
              <a:rPr lang="en-GB" dirty="0" err="1" smtClean="0"/>
              <a:t>Mx</a:t>
            </a:r>
            <a:r>
              <a:rPr lang="en-GB" dirty="0" smtClean="0"/>
              <a:t> ‘not expected’ behaviour – when saving processed data through </a:t>
            </a:r>
            <a:r>
              <a:rPr lang="en-GB" dirty="0" err="1" smtClean="0"/>
              <a:t>Mx</a:t>
            </a:r>
            <a:r>
              <a:rPr lang="en-GB" dirty="0" smtClean="0"/>
              <a:t> to a .</a:t>
            </a:r>
            <a:r>
              <a:rPr lang="en-GB" dirty="0" err="1" smtClean="0"/>
              <a:t>dat</a:t>
            </a:r>
            <a:r>
              <a:rPr lang="en-GB" dirty="0" smtClean="0"/>
              <a:t> file it might not save any intensity data (although we are more interested in the surface data, still trying to figure what is happening). This creates a file with no intensity data. There is no problem with loading the data with the updates made in the previous slides but when dat_to_h5.py is working into converting the data to the h5 format.     </a:t>
            </a:r>
            <a:endParaRPr lang="en-GB" dirty="0"/>
          </a:p>
        </p:txBody>
      </p:sp>
    </p:spTree>
    <p:extLst>
      <p:ext uri="{BB962C8B-B14F-4D97-AF65-F5344CB8AC3E}">
        <p14:creationId xmlns:p14="http://schemas.microsoft.com/office/powerpoint/2010/main" val="138573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4849" y="2494933"/>
            <a:ext cx="7734300" cy="942975"/>
          </a:xfrm>
          <a:prstGeom prst="rect">
            <a:avLst/>
          </a:prstGeom>
        </p:spPr>
      </p:pic>
      <p:pic>
        <p:nvPicPr>
          <p:cNvPr id="4" name="Picture 3"/>
          <p:cNvPicPr>
            <a:picLocks noChangeAspect="1"/>
          </p:cNvPicPr>
          <p:nvPr/>
        </p:nvPicPr>
        <p:blipFill>
          <a:blip r:embed="rId3"/>
          <a:stretch>
            <a:fillRect/>
          </a:stretch>
        </p:blipFill>
        <p:spPr>
          <a:xfrm>
            <a:off x="1233487" y="978946"/>
            <a:ext cx="6677025" cy="923925"/>
          </a:xfrm>
          <a:prstGeom prst="rect">
            <a:avLst/>
          </a:prstGeom>
        </p:spPr>
      </p:pic>
      <p:sp>
        <p:nvSpPr>
          <p:cNvPr id="3" name="Slide Number Placeholder 2"/>
          <p:cNvSpPr>
            <a:spLocks noGrp="1"/>
          </p:cNvSpPr>
          <p:nvPr>
            <p:ph type="sldNum" sz="quarter" idx="10"/>
          </p:nvPr>
        </p:nvSpPr>
        <p:spPr/>
        <p:txBody>
          <a:bodyPr/>
          <a:lstStyle/>
          <a:p>
            <a:fld id="{B6F15528-21DE-4FAA-801E-634DDDAF4B2B}" type="slidenum">
              <a:rPr lang="en-US" smtClean="0"/>
              <a:pPr/>
              <a:t>5</a:t>
            </a:fld>
            <a:endParaRPr lang="en-US" dirty="0"/>
          </a:p>
        </p:txBody>
      </p:sp>
      <p:sp>
        <p:nvSpPr>
          <p:cNvPr id="14"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dat_to_h5.py update 1 (cont.)</a:t>
            </a:r>
            <a:endParaRPr lang="en-GB" sz="3000" dirty="0"/>
          </a:p>
        </p:txBody>
      </p:sp>
      <p:sp>
        <p:nvSpPr>
          <p:cNvPr id="2" name="Text Placeholder 1"/>
          <p:cNvSpPr>
            <a:spLocks noGrp="1"/>
          </p:cNvSpPr>
          <p:nvPr>
            <p:ph type="body" sz="quarter" idx="11"/>
          </p:nvPr>
        </p:nvSpPr>
        <p:spPr>
          <a:xfrm>
            <a:off x="704849" y="4029970"/>
            <a:ext cx="7918450" cy="1968268"/>
          </a:xfrm>
        </p:spPr>
        <p:txBody>
          <a:bodyPr/>
          <a:lstStyle/>
          <a:p>
            <a:r>
              <a:rPr lang="en-GB" dirty="0" smtClean="0"/>
              <a:t>Because there is a chance to have no intensity data available, there is also the problem that ‘</a:t>
            </a:r>
            <a:r>
              <a:rPr lang="en-GB" dirty="0" err="1" smtClean="0"/>
              <a:t>ac_height</a:t>
            </a:r>
            <a:r>
              <a:rPr lang="en-GB" dirty="0" smtClean="0"/>
              <a:t>’ and ‘</a:t>
            </a:r>
            <a:r>
              <a:rPr lang="en-GB" dirty="0" err="1" smtClean="0"/>
              <a:t>ac_width</a:t>
            </a:r>
            <a:r>
              <a:rPr lang="en-GB" dirty="0" smtClean="0"/>
              <a:t>’ might be 0 due to that same problem. To avoid that, we’d use the camera height and width to determine the size of the map that will receive the data. On </a:t>
            </a:r>
            <a:r>
              <a:rPr lang="en-GB" dirty="0" err="1" smtClean="0"/>
              <a:t>Mx</a:t>
            </a:r>
            <a:r>
              <a:rPr lang="en-GB" dirty="0" smtClean="0"/>
              <a:t> HDX .</a:t>
            </a:r>
            <a:r>
              <a:rPr lang="en-GB" dirty="0" err="1" smtClean="0"/>
              <a:t>dat</a:t>
            </a:r>
            <a:r>
              <a:rPr lang="en-GB" dirty="0" smtClean="0"/>
              <a:t> data the ‘</a:t>
            </a:r>
            <a:r>
              <a:rPr lang="en-GB" dirty="0" err="1" smtClean="0"/>
              <a:t>cn_org_x</a:t>
            </a:r>
            <a:r>
              <a:rPr lang="en-GB" dirty="0" smtClean="0"/>
              <a:t>’ and ‘</a:t>
            </a:r>
            <a:r>
              <a:rPr lang="en-GB" dirty="0" err="1" smtClean="0"/>
              <a:t>cn_org_y</a:t>
            </a:r>
            <a:r>
              <a:rPr lang="en-GB" dirty="0" smtClean="0"/>
              <a:t>’ are based on the camera width and height so it wasn’t a problem.</a:t>
            </a:r>
            <a:endParaRPr lang="en-GB" dirty="0"/>
          </a:p>
        </p:txBody>
      </p:sp>
      <p:sp>
        <p:nvSpPr>
          <p:cNvPr id="8" name="Right Arrow 7"/>
          <p:cNvSpPr/>
          <p:nvPr/>
        </p:nvSpPr>
        <p:spPr>
          <a:xfrm rot="5400000">
            <a:off x="4297678" y="1886931"/>
            <a:ext cx="548640" cy="623943"/>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 name="Rectangle 8"/>
          <p:cNvSpPr/>
          <p:nvPr/>
        </p:nvSpPr>
        <p:spPr>
          <a:xfrm>
            <a:off x="2834638" y="1688951"/>
            <a:ext cx="5075874" cy="21392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p:cNvSpPr/>
          <p:nvPr/>
        </p:nvSpPr>
        <p:spPr>
          <a:xfrm>
            <a:off x="2346033" y="3205778"/>
            <a:ext cx="6093116" cy="21307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6688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6F15528-21DE-4FAA-801E-634DDDAF4B2B}" type="slidenum">
              <a:rPr lang="en-US" smtClean="0"/>
              <a:pPr/>
              <a:t>6</a:t>
            </a:fld>
            <a:endParaRPr lang="en-US" dirty="0"/>
          </a:p>
        </p:txBody>
      </p:sp>
      <p:sp>
        <p:nvSpPr>
          <p:cNvPr id="14"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dat_to_h5.py update 1 (cont.)</a:t>
            </a:r>
            <a:endParaRPr lang="en-GB" sz="3000" dirty="0"/>
          </a:p>
        </p:txBody>
      </p:sp>
      <p:pic>
        <p:nvPicPr>
          <p:cNvPr id="6" name="Picture 5"/>
          <p:cNvPicPr>
            <a:picLocks noChangeAspect="1"/>
          </p:cNvPicPr>
          <p:nvPr/>
        </p:nvPicPr>
        <p:blipFill>
          <a:blip r:embed="rId2"/>
          <a:stretch>
            <a:fillRect/>
          </a:stretch>
        </p:blipFill>
        <p:spPr>
          <a:xfrm>
            <a:off x="561971" y="1935772"/>
            <a:ext cx="8020050" cy="723900"/>
          </a:xfrm>
          <a:prstGeom prst="rect">
            <a:avLst/>
          </a:prstGeom>
        </p:spPr>
      </p:pic>
      <p:pic>
        <p:nvPicPr>
          <p:cNvPr id="7" name="Picture 6"/>
          <p:cNvPicPr>
            <a:picLocks noChangeAspect="1"/>
          </p:cNvPicPr>
          <p:nvPr/>
        </p:nvPicPr>
        <p:blipFill>
          <a:blip r:embed="rId3"/>
          <a:stretch>
            <a:fillRect/>
          </a:stretch>
        </p:blipFill>
        <p:spPr>
          <a:xfrm>
            <a:off x="1135061" y="1085051"/>
            <a:ext cx="7058025" cy="733425"/>
          </a:xfrm>
          <a:prstGeom prst="rect">
            <a:avLst/>
          </a:prstGeom>
        </p:spPr>
      </p:pic>
      <p:sp>
        <p:nvSpPr>
          <p:cNvPr id="9" name="Text Placeholder 8"/>
          <p:cNvSpPr>
            <a:spLocks noGrp="1"/>
          </p:cNvSpPr>
          <p:nvPr>
            <p:ph type="body" sz="quarter" idx="11"/>
          </p:nvPr>
        </p:nvSpPr>
        <p:spPr/>
        <p:txBody>
          <a:bodyPr/>
          <a:lstStyle/>
          <a:p>
            <a:r>
              <a:rPr lang="en-GB" dirty="0" smtClean="0"/>
              <a:t>The same modification made before had to be applied to other parts of the code as well. </a:t>
            </a:r>
            <a:endParaRPr lang="en-GB" dirty="0"/>
          </a:p>
        </p:txBody>
      </p:sp>
      <p:pic>
        <p:nvPicPr>
          <p:cNvPr id="10" name="Picture 9"/>
          <p:cNvPicPr>
            <a:picLocks noChangeAspect="1"/>
          </p:cNvPicPr>
          <p:nvPr/>
        </p:nvPicPr>
        <p:blipFill>
          <a:blip r:embed="rId4"/>
          <a:stretch>
            <a:fillRect/>
          </a:stretch>
        </p:blipFill>
        <p:spPr>
          <a:xfrm>
            <a:off x="1558923" y="3022145"/>
            <a:ext cx="6210300" cy="914400"/>
          </a:xfrm>
          <a:prstGeom prst="rect">
            <a:avLst/>
          </a:prstGeom>
        </p:spPr>
      </p:pic>
      <p:pic>
        <p:nvPicPr>
          <p:cNvPr id="11" name="Picture 10"/>
          <p:cNvPicPr>
            <a:picLocks noChangeAspect="1"/>
          </p:cNvPicPr>
          <p:nvPr/>
        </p:nvPicPr>
        <p:blipFill>
          <a:blip r:embed="rId5"/>
          <a:stretch>
            <a:fillRect/>
          </a:stretch>
        </p:blipFill>
        <p:spPr>
          <a:xfrm>
            <a:off x="1039811" y="4021381"/>
            <a:ext cx="7153275" cy="904875"/>
          </a:xfrm>
          <a:prstGeom prst="rect">
            <a:avLst/>
          </a:prstGeom>
        </p:spPr>
      </p:pic>
      <p:sp>
        <p:nvSpPr>
          <p:cNvPr id="15" name="Right Arrow 14"/>
          <p:cNvSpPr/>
          <p:nvPr/>
        </p:nvSpPr>
        <p:spPr>
          <a:xfrm rot="5400000">
            <a:off x="1350083" y="1581375"/>
            <a:ext cx="548640" cy="623943"/>
          </a:xfrm>
          <a:prstGeom prst="rightArrow">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6" name="Right Arrow 15"/>
          <p:cNvSpPr/>
          <p:nvPr/>
        </p:nvSpPr>
        <p:spPr>
          <a:xfrm rot="5400000">
            <a:off x="1662054" y="3680017"/>
            <a:ext cx="548640" cy="623943"/>
          </a:xfrm>
          <a:prstGeom prst="rightArrow">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7" name="Rectangle 16"/>
          <p:cNvSpPr/>
          <p:nvPr/>
        </p:nvSpPr>
        <p:spPr>
          <a:xfrm>
            <a:off x="2526792" y="1619025"/>
            <a:ext cx="5666293" cy="19840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8" name="Rectangle 17"/>
          <p:cNvSpPr/>
          <p:nvPr/>
        </p:nvSpPr>
        <p:spPr>
          <a:xfrm>
            <a:off x="1936374" y="2468089"/>
            <a:ext cx="6645647" cy="198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9" name="Rectangle 18"/>
          <p:cNvSpPr/>
          <p:nvPr/>
        </p:nvSpPr>
        <p:spPr>
          <a:xfrm>
            <a:off x="2603889" y="3717668"/>
            <a:ext cx="5077072" cy="198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0" name="Rectangle 19"/>
          <p:cNvSpPr/>
          <p:nvPr/>
        </p:nvSpPr>
        <p:spPr>
          <a:xfrm>
            <a:off x="2077911" y="4744121"/>
            <a:ext cx="6115173" cy="18987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8233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6F15528-21DE-4FAA-801E-634DDDAF4B2B}" type="slidenum">
              <a:rPr lang="en-US" smtClean="0"/>
              <a:pPr/>
              <a:t>7</a:t>
            </a:fld>
            <a:endParaRPr lang="en-US" dirty="0"/>
          </a:p>
        </p:txBody>
      </p:sp>
      <p:sp>
        <p:nvSpPr>
          <p:cNvPr id="14" name="Title 1"/>
          <p:cNvSpPr>
            <a:spLocks noGrp="1"/>
          </p:cNvSpPr>
          <p:nvPr>
            <p:ph type="title"/>
          </p:nvPr>
        </p:nvSpPr>
        <p:spPr>
          <a:xfrm>
            <a:off x="0" y="0"/>
            <a:ext cx="9144000" cy="978946"/>
          </a:xfrm>
        </p:spPr>
        <p:txBody>
          <a:bodyPr/>
          <a:lstStyle/>
          <a:p>
            <a:r>
              <a:rPr lang="en-GB" sz="3000" dirty="0" err="1" smtClean="0"/>
              <a:t>PyLOSt</a:t>
            </a:r>
            <a:r>
              <a:rPr lang="en-GB" sz="3000" dirty="0" smtClean="0"/>
              <a:t>\</a:t>
            </a:r>
            <a:r>
              <a:rPr lang="en-GB" sz="3000" dirty="0" err="1" smtClean="0"/>
              <a:t>data_in</a:t>
            </a:r>
            <a:r>
              <a:rPr lang="en-GB" sz="3000" dirty="0" smtClean="0"/>
              <a:t>\</a:t>
            </a:r>
            <a:r>
              <a:rPr lang="en-GB" sz="3000" dirty="0" err="1" smtClean="0"/>
              <a:t>fizeau</a:t>
            </a:r>
            <a:r>
              <a:rPr lang="en-GB" sz="3000" dirty="0" smtClean="0"/>
              <a:t> </a:t>
            </a:r>
            <a:r>
              <a:rPr lang="en-GB" sz="3000" dirty="0" smtClean="0">
                <a:latin typeface="Arial" panose="020B0604020202020204" pitchFamily="34" charset="0"/>
              </a:rPr>
              <a:t>→ dat_to_h5.py update 2</a:t>
            </a:r>
            <a:endParaRPr lang="en-GB" sz="3000" dirty="0"/>
          </a:p>
        </p:txBody>
      </p:sp>
      <p:sp>
        <p:nvSpPr>
          <p:cNvPr id="2" name="Text Placeholder 1"/>
          <p:cNvSpPr>
            <a:spLocks noGrp="1"/>
          </p:cNvSpPr>
          <p:nvPr>
            <p:ph type="body" sz="quarter" idx="11"/>
          </p:nvPr>
        </p:nvSpPr>
        <p:spPr>
          <a:xfrm>
            <a:off x="608368" y="4170606"/>
            <a:ext cx="7918450" cy="1523551"/>
          </a:xfrm>
        </p:spPr>
        <p:txBody>
          <a:bodyPr/>
          <a:lstStyle/>
          <a:p>
            <a:pPr algn="just"/>
            <a:r>
              <a:rPr lang="en-GB" dirty="0" smtClean="0"/>
              <a:t>When there is no intensity data in the file, ‘</a:t>
            </a:r>
            <a:r>
              <a:rPr lang="en-GB" dirty="0" err="1" smtClean="0"/>
              <a:t>data_intensity</a:t>
            </a:r>
            <a:r>
              <a:rPr lang="en-GB" dirty="0" smtClean="0"/>
              <a:t>’ part of the dictionary returns empty and it was stopping the creation of the h5 file. To overcome this, a simple test logic verify if the loaded intensity matrix has size 0, if it does, it appends a matrix of 0s with the shape it was expected to have.   </a:t>
            </a:r>
            <a:endParaRPr lang="en-GB" dirty="0"/>
          </a:p>
        </p:txBody>
      </p:sp>
      <p:pic>
        <p:nvPicPr>
          <p:cNvPr id="4" name="Picture 3"/>
          <p:cNvPicPr>
            <a:picLocks noChangeAspect="1"/>
          </p:cNvPicPr>
          <p:nvPr/>
        </p:nvPicPr>
        <p:blipFill>
          <a:blip r:embed="rId2"/>
          <a:stretch>
            <a:fillRect/>
          </a:stretch>
        </p:blipFill>
        <p:spPr>
          <a:xfrm>
            <a:off x="2028825" y="978946"/>
            <a:ext cx="5086350" cy="571500"/>
          </a:xfrm>
          <a:prstGeom prst="rect">
            <a:avLst/>
          </a:prstGeom>
        </p:spPr>
      </p:pic>
      <p:pic>
        <p:nvPicPr>
          <p:cNvPr id="5" name="Picture 4"/>
          <p:cNvPicPr>
            <a:picLocks noChangeAspect="1"/>
          </p:cNvPicPr>
          <p:nvPr/>
        </p:nvPicPr>
        <p:blipFill>
          <a:blip r:embed="rId3"/>
          <a:stretch>
            <a:fillRect/>
          </a:stretch>
        </p:blipFill>
        <p:spPr>
          <a:xfrm>
            <a:off x="1905000" y="2317489"/>
            <a:ext cx="5334000" cy="1276350"/>
          </a:xfrm>
          <a:prstGeom prst="rect">
            <a:avLst/>
          </a:prstGeom>
        </p:spPr>
      </p:pic>
      <p:sp>
        <p:nvSpPr>
          <p:cNvPr id="21" name="Right Arrow 20"/>
          <p:cNvSpPr/>
          <p:nvPr/>
        </p:nvSpPr>
        <p:spPr>
          <a:xfrm rot="5400000">
            <a:off x="4297679" y="1621996"/>
            <a:ext cx="548640" cy="623943"/>
          </a:xfrm>
          <a:prstGeom prst="rightArrow">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2" name="Rectangle 21"/>
          <p:cNvSpPr/>
          <p:nvPr/>
        </p:nvSpPr>
        <p:spPr>
          <a:xfrm>
            <a:off x="3667103" y="1165696"/>
            <a:ext cx="3448072" cy="1980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Rectangle 22"/>
          <p:cNvSpPr/>
          <p:nvPr/>
        </p:nvSpPr>
        <p:spPr>
          <a:xfrm>
            <a:off x="3529046" y="2668136"/>
            <a:ext cx="3709953" cy="73128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80342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Slide Number Placeholder 2"/>
          <p:cNvSpPr>
            <a:spLocks noGrp="1"/>
          </p:cNvSpPr>
          <p:nvPr>
            <p:ph type="sldNum" sz="quarter" idx="10"/>
          </p:nvPr>
        </p:nvSpPr>
        <p:spPr/>
        <p:txBody>
          <a:bodyPr/>
          <a:lstStyle/>
          <a:p>
            <a:fld id="{B6F15528-21DE-4FAA-801E-634DDDAF4B2B}" type="slidenum">
              <a:rPr lang="en-US" smtClean="0"/>
              <a:pPr/>
              <a:t>8</a:t>
            </a:fld>
            <a:endParaRPr lang="en-US" dirty="0"/>
          </a:p>
        </p:txBody>
      </p:sp>
      <p:sp>
        <p:nvSpPr>
          <p:cNvPr id="4" name="Text Placeholder 3"/>
          <p:cNvSpPr>
            <a:spLocks noGrp="1"/>
          </p:cNvSpPr>
          <p:nvPr>
            <p:ph type="body" sz="quarter" idx="11"/>
          </p:nvPr>
        </p:nvSpPr>
        <p:spPr/>
        <p:txBody>
          <a:bodyPr/>
          <a:lstStyle/>
          <a:p>
            <a:r>
              <a:rPr lang="en-GB" dirty="0" smtClean="0"/>
              <a:t>The updates shown in this report were necessary to correct transform a set of .</a:t>
            </a:r>
            <a:r>
              <a:rPr lang="en-GB" dirty="0" err="1" smtClean="0"/>
              <a:t>dat</a:t>
            </a:r>
            <a:r>
              <a:rPr lang="en-GB" dirty="0" smtClean="0"/>
              <a:t> files generated from </a:t>
            </a:r>
            <a:r>
              <a:rPr lang="en-GB" dirty="0" err="1" smtClean="0"/>
              <a:t>Zygo’s</a:t>
            </a:r>
            <a:r>
              <a:rPr lang="en-GB" dirty="0" smtClean="0"/>
              <a:t> </a:t>
            </a:r>
            <a:r>
              <a:rPr lang="en-GB" dirty="0" err="1" smtClean="0"/>
              <a:t>Mx</a:t>
            </a:r>
            <a:r>
              <a:rPr lang="en-GB" dirty="0"/>
              <a:t> </a:t>
            </a:r>
            <a:r>
              <a:rPr lang="en-GB" dirty="0" smtClean="0"/>
              <a:t>to the .h5 file format supported by </a:t>
            </a:r>
            <a:r>
              <a:rPr lang="en-GB" dirty="0" err="1" smtClean="0"/>
              <a:t>PyLOSt</a:t>
            </a:r>
            <a:r>
              <a:rPr lang="en-GB" dirty="0" smtClean="0"/>
              <a:t>. </a:t>
            </a:r>
          </a:p>
          <a:p>
            <a:r>
              <a:rPr lang="en-GB" dirty="0" smtClean="0"/>
              <a:t>We were also able to stitch the data to form a full map using the ‘</a:t>
            </a:r>
            <a:r>
              <a:rPr lang="en-GB" dirty="0" err="1" smtClean="0"/>
              <a:t>matrix_overlaperr</a:t>
            </a:r>
            <a:r>
              <a:rPr lang="en-GB" dirty="0" smtClean="0"/>
              <a:t>’ algorithm after the proper data conversion was applied.</a:t>
            </a:r>
          </a:p>
          <a:p>
            <a:r>
              <a:rPr lang="en-GB" dirty="0" smtClean="0"/>
              <a:t>The </a:t>
            </a:r>
            <a:r>
              <a:rPr lang="en-GB" dirty="0" err="1" smtClean="0"/>
              <a:t>PyLOSt</a:t>
            </a:r>
            <a:r>
              <a:rPr lang="en-GB" dirty="0" smtClean="0"/>
              <a:t> version that was changed during this implementation was version 0.1.0 . All changes were tested using the executable version of the software. </a:t>
            </a:r>
            <a:endParaRPr lang="en-GB" dirty="0"/>
          </a:p>
        </p:txBody>
      </p:sp>
    </p:spTree>
    <p:extLst>
      <p:ext uri="{BB962C8B-B14F-4D97-AF65-F5344CB8AC3E}">
        <p14:creationId xmlns:p14="http://schemas.microsoft.com/office/powerpoint/2010/main" val="52634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6120</TotalTime>
  <Words>520</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Calibri</vt:lpstr>
      <vt:lpstr>Wingdings</vt:lpstr>
      <vt:lpstr>Office Theme</vt:lpstr>
      <vt:lpstr>PyLOSt – HDX .dat format update</vt:lpstr>
      <vt:lpstr>PyLOSt\data_in\fizeau → read_dat.py update 1</vt:lpstr>
      <vt:lpstr>PyLOSt\data_in\fizeau → read_dat.py update 2</vt:lpstr>
      <vt:lpstr>PyLOSt\data_in\fizeau → dat_to_h5.py update 1</vt:lpstr>
      <vt:lpstr>PyLOSt\data_in\fizeau → dat_to_h5.py update 1 (cont.)</vt:lpstr>
      <vt:lpstr>PyLOSt\data_in\fizeau → dat_to_h5.py update 1 (cont.)</vt:lpstr>
      <vt:lpstr>PyLOSt\data_in\fizeau → dat_to_h5.py update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I05 Mi3</dc:title>
  <dc:creator>Nistea, Ioana (DLSLtd,RAL,DIA)</dc:creator>
  <cp:lastModifiedBy>Bazan Da Silva, Murilo (DLSLtd,RAL,SCI)</cp:lastModifiedBy>
  <cp:revision>263</cp:revision>
  <dcterms:created xsi:type="dcterms:W3CDTF">2006-08-16T00:00:00Z</dcterms:created>
  <dcterms:modified xsi:type="dcterms:W3CDTF">2019-07-26T14:42:44Z</dcterms:modified>
</cp:coreProperties>
</file>