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3" r:id="rId3"/>
    <p:sldId id="389" r:id="rId4"/>
    <p:sldId id="410" r:id="rId6"/>
    <p:sldId id="411" r:id="rId7"/>
    <p:sldId id="412" r:id="rId8"/>
    <p:sldId id="386" r:id="rId9"/>
    <p:sldId id="413" r:id="rId10"/>
    <p:sldId id="414" r:id="rId11"/>
    <p:sldId id="415" r:id="rId12"/>
    <p:sldId id="416" r:id="rId13"/>
    <p:sldId id="38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0783" autoAdjust="0"/>
  </p:normalViewPr>
  <p:slideViewPr>
    <p:cSldViewPr snapToGrid="0">
      <p:cViewPr varScale="1">
        <p:scale>
          <a:sx n="94" d="100"/>
          <a:sy n="94" d="100"/>
        </p:scale>
        <p:origin x="102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6855-3F8B-44BC-9B99-139EF34B4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左右：送端，受端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357D-5F1A-4FA8-8E35-4C804509BB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0"/>
            <a:ext cx="2520462" cy="9431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4C08-CFE8-41C3-871C-6C125E733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2736-DF01-4F0B-9819-4997E5A3EC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0948" y="1789733"/>
            <a:ext cx="762061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含柔性直流输电系统的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小干扰稳定性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4475" y="464312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赵思亮</a:t>
            </a:r>
            <a:endParaRPr lang="zh-CN" altLang="en-US" sz="36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93055" y="5463540"/>
            <a:ext cx="1570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2022.05.09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8" y="134912"/>
            <a:ext cx="751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柔性直流输电系统的小干扰稳定性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401" y="1693942"/>
            <a:ext cx="4620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右图为含</a:t>
            </a:r>
            <a:r>
              <a:rPr lang="zh-CN" altLang="en-US" dirty="0"/>
              <a:t>单个</a:t>
            </a:r>
            <a:r>
              <a:rPr lang="zh-CN" altLang="en-US" dirty="0" smtClean="0"/>
              <a:t>并网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的</a:t>
            </a:r>
            <a:r>
              <a:rPr lang="zh-CN" altLang="en-US" dirty="0"/>
              <a:t>电力系统，其中外部交流系统由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处的</a:t>
            </a:r>
            <a:r>
              <a:rPr lang="zh-CN" altLang="en-US" dirty="0">
                <a:solidFill>
                  <a:srgbClr val="FF0000"/>
                </a:solidFill>
              </a:rPr>
              <a:t>无穷大母线</a:t>
            </a:r>
            <a:r>
              <a:rPr lang="zh-CN" altLang="en-US" dirty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1115695"/>
            <a:ext cx="6866255" cy="40119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7721" y="1139023"/>
            <a:ext cx="1991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并网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628632" y="1363870"/>
            <a:ext cx="389128" cy="202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35136" y="3172393"/>
            <a:ext cx="1395984" cy="672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401" y="2786938"/>
            <a:ext cx="3066359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小干扰稳定性主要影响因素：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锁相环</a:t>
            </a:r>
            <a:r>
              <a:rPr lang="zh-CN" altLang="en-US" dirty="0" smtClean="0">
                <a:solidFill>
                  <a:srgbClr val="FF0000"/>
                </a:solidFill>
              </a:rPr>
              <a:t>动态特性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短路比（弱电网）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rated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系统的额定功率。</a:t>
            </a:r>
            <a:endParaRPr lang="en-US" altLang="zh-CN" dirty="0" smtClean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24685" y="3592284"/>
          <a:ext cx="1477720" cy="6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imgW="23164800" imgH="10972800" progId="Equation.DSMT4">
                  <p:embed/>
                </p:oleObj>
              </mc:Choice>
              <mc:Fallback>
                <p:oleObj name="Equation" r:id="rId2" imgW="23164800" imgH="10972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685" y="3592284"/>
                        <a:ext cx="1477720" cy="69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9" y="134912"/>
            <a:ext cx="72152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柔性直流输电系统的电力系统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38" y="1608474"/>
            <a:ext cx="9142857" cy="300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5871" y="4868357"/>
            <a:ext cx="7732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不失一般性，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VSC-1</a:t>
            </a:r>
            <a:r>
              <a:rPr lang="zh-CN" altLang="en-US" dirty="0" smtClean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定直流电压控制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VSC-2</a:t>
            </a:r>
            <a:r>
              <a:rPr lang="zh-CN" altLang="en-US" dirty="0" smtClean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定有功功率控制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7721" y="1139023"/>
            <a:ext cx="400431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dirty="0" smtClean="0"/>
              <a:t>2.2 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的</a:t>
            </a:r>
            <a:r>
              <a:rPr sz="2000" dirty="0" smtClean="0"/>
              <a:t>交直流混联电力系统</a:t>
            </a:r>
            <a:endParaRPr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2986405"/>
            <a:ext cx="10248900" cy="34290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76189" y="134912"/>
            <a:ext cx="72152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小干扰稳定性的分析方法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7304" y="1231597"/>
            <a:ext cx="92405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Calibri" panose="020F0502020204030204" charset="0"/>
              </a:rPr>
              <a:t>①</a:t>
            </a:r>
            <a:r>
              <a:rPr lang="zh-CN" altLang="en-US" sz="2000" b="1" dirty="0" smtClean="0"/>
              <a:t>时域仿真法</a:t>
            </a:r>
            <a:endParaRPr lang="zh-CN" altLang="en-US" sz="2000" b="1" dirty="0" smtClean="0"/>
          </a:p>
          <a:p>
            <a:r>
              <a:rPr lang="en-US" altLang="zh-CN" dirty="0" smtClean="0"/>
              <a:t>时域仿真法基于</a:t>
            </a:r>
            <a:r>
              <a:rPr lang="en-US" altLang="zh-CN" dirty="0" smtClean="0">
                <a:solidFill>
                  <a:srgbClr val="FF0000"/>
                </a:solidFill>
              </a:rPr>
              <a:t>非线性模型</a:t>
            </a:r>
            <a:r>
              <a:rPr lang="en-US" altLang="zh-CN" dirty="0" smtClean="0"/>
              <a:t>，将目标系统的</a:t>
            </a:r>
            <a:r>
              <a:rPr lang="en-US" altLang="zh-CN" dirty="0" smtClean="0">
                <a:solidFill>
                  <a:srgbClr val="FF0000"/>
                </a:solidFill>
              </a:rPr>
              <a:t>全部动态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en-US" altLang="zh-CN" dirty="0" smtClean="0">
                <a:solidFill>
                  <a:srgbClr val="FF0000"/>
                </a:solidFill>
              </a:rPr>
              <a:t>件</a:t>
            </a:r>
            <a:r>
              <a:rPr lang="en-US" altLang="zh-CN" dirty="0" smtClean="0"/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数学方式</a:t>
            </a:r>
            <a:r>
              <a:rPr lang="zh-CN" altLang="en-US" dirty="0" smtClean="0">
                <a:solidFill>
                  <a:srgbClr val="FF0000"/>
                </a:solidFill>
              </a:rPr>
              <a:t>（微分方程）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，并在相关平台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PSCAD</a:t>
            </a:r>
            <a:r>
              <a:rPr lang="zh-CN" altLang="en-US" dirty="0" smtClean="0"/>
              <a:t>等）</a:t>
            </a:r>
            <a:r>
              <a:rPr lang="en-US" altLang="zh-CN" dirty="0" smtClean="0"/>
              <a:t>上实现</a:t>
            </a:r>
            <a:r>
              <a:rPr lang="en-US" altLang="zh-CN" dirty="0" smtClean="0">
                <a:solidFill>
                  <a:srgbClr val="FF0000"/>
                </a:solidFill>
              </a:rPr>
              <a:t>时间尺度</a:t>
            </a:r>
            <a:r>
              <a:rPr lang="en-US" altLang="zh-CN" dirty="0" smtClean="0"/>
              <a:t>下的持续运行。</a:t>
            </a:r>
            <a:endParaRPr lang="en-US" altLang="zh-CN" dirty="0" smtClean="0"/>
          </a:p>
          <a:p>
            <a:r>
              <a:rPr lang="en-US" altLang="zh-CN" dirty="0" smtClean="0"/>
              <a:t>适应性广</a:t>
            </a:r>
            <a:endParaRPr lang="en-US" altLang="zh-CN" dirty="0" smtClean="0"/>
          </a:p>
          <a:p>
            <a:r>
              <a:rPr lang="en-US" altLang="zh-CN" dirty="0" smtClean="0"/>
              <a:t>精确度高</a:t>
            </a:r>
            <a:endParaRPr lang="en-US" altLang="zh-CN" dirty="0" smtClean="0"/>
          </a:p>
          <a:p>
            <a:r>
              <a:rPr lang="en-US" altLang="zh-CN" dirty="0" smtClean="0"/>
              <a:t>分析结果的主要验证手段</a:t>
            </a:r>
            <a:endParaRPr lang="en-US" altLang="zh-CN" dirty="0" smtClean="0"/>
          </a:p>
          <a:p>
            <a:r>
              <a:rPr lang="en-US" altLang="zh-CN" dirty="0" smtClean="0"/>
              <a:t>仿真资源消耗大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en-US" altLang="zh-CN" dirty="0" smtClean="0"/>
              <a:t>时间长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9" y="134912"/>
            <a:ext cx="72152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小干扰稳定性的分析方法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7304" y="1231597"/>
            <a:ext cx="9240520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 smtClean="0">
                <a:latin typeface="Calibri" panose="020F0502020204030204" charset="0"/>
              </a:rPr>
              <a:t>②</a:t>
            </a:r>
            <a:r>
              <a:rPr lang="zh-CN" altLang="en-US" sz="2000" b="1" dirty="0" smtClean="0"/>
              <a:t>模式分析法</a:t>
            </a:r>
            <a:endParaRPr lang="zh-CN" altLang="en-US" sz="2000" b="1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模式分析法主要基于系统的</a:t>
            </a:r>
            <a:r>
              <a:rPr lang="en-US" altLang="zh-CN" dirty="0" smtClean="0">
                <a:solidFill>
                  <a:srgbClr val="FF0000"/>
                </a:solidFill>
              </a:rPr>
              <a:t>线性化模型</a:t>
            </a:r>
            <a:r>
              <a:rPr lang="en-US" altLang="zh-CN" dirty="0" smtClean="0"/>
              <a:t>，适用于小干扰稳定性分析。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其具体步骤为：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将电力系统在</a:t>
            </a:r>
            <a:r>
              <a:rPr lang="en-US" altLang="zh-CN" dirty="0" smtClean="0">
                <a:solidFill>
                  <a:srgbClr val="FF0000"/>
                </a:solidFill>
              </a:rPr>
              <a:t>稳态运行点</a:t>
            </a:r>
            <a:r>
              <a:rPr lang="en-US" altLang="zh-CN" dirty="0" smtClean="0"/>
              <a:t>处</a:t>
            </a:r>
            <a:r>
              <a:rPr lang="en-US" altLang="zh-CN" dirty="0" smtClean="0">
                <a:solidFill>
                  <a:srgbClr val="FF0000"/>
                </a:solidFill>
              </a:rPr>
              <a:t>线性化</a:t>
            </a:r>
            <a:r>
              <a:rPr lang="en-US" altLang="zh-CN" dirty="0" smtClean="0"/>
              <a:t>，并</a:t>
            </a:r>
            <a:r>
              <a:rPr lang="en-US" altLang="zh-CN" dirty="0" smtClean="0">
                <a:solidFill>
                  <a:srgbClr val="FF0000"/>
                </a:solidFill>
              </a:rPr>
              <a:t>构建其状态空间模型</a:t>
            </a:r>
            <a:r>
              <a:rPr lang="en-US" altLang="zh-CN" dirty="0" smtClean="0"/>
              <a:t>；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基于状态空间矩阵求出全部的振荡模式</a:t>
            </a:r>
            <a:r>
              <a:rPr lang="zh-CN" altLang="en-US" dirty="0" smtClean="0"/>
              <a:t>（特征根）</a:t>
            </a:r>
            <a:r>
              <a:rPr lang="en-US" altLang="zh-CN" dirty="0" smtClean="0"/>
              <a:t>；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根据模式计算结果判定电力系统的稳定性。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如果所有模式都在复平面的左半平面且距离虚轴较远，则系统不会失稳；反之，如果有任意模式出现在了复平面的右半平面，则系统失稳。特殊地，根据判断上述模式虚部地大小，可以进一步确认该失稳是由低频振荡引发的还是次同步振荡引发的。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其模式的</a:t>
            </a:r>
            <a:r>
              <a:rPr lang="en-US" altLang="zh-CN" dirty="0" smtClean="0">
                <a:solidFill>
                  <a:srgbClr val="FF0000"/>
                </a:solidFill>
              </a:rPr>
              <a:t>虚部</a:t>
            </a:r>
            <a:r>
              <a:rPr lang="en-US" altLang="zh-CN" dirty="0" smtClean="0"/>
              <a:t>反映了</a:t>
            </a:r>
            <a:r>
              <a:rPr lang="en-US" altLang="zh-CN" dirty="0" smtClean="0">
                <a:solidFill>
                  <a:srgbClr val="FF0000"/>
                </a:solidFill>
              </a:rPr>
              <a:t>振荡的频率</a:t>
            </a:r>
            <a:r>
              <a:rPr lang="en-US" altLang="zh-CN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实部</a:t>
            </a:r>
            <a:r>
              <a:rPr lang="en-US" altLang="zh-CN" dirty="0" smtClean="0"/>
              <a:t>反映了</a:t>
            </a:r>
            <a:r>
              <a:rPr lang="en-US" altLang="zh-CN" dirty="0" smtClean="0">
                <a:solidFill>
                  <a:srgbClr val="FF0000"/>
                </a:solidFill>
              </a:rPr>
              <a:t>振荡的阻尼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 smtClean="0"/>
              <a:t>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9" y="134912"/>
            <a:ext cx="72152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小干扰稳定性的分析方法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7050" y="1231900"/>
            <a:ext cx="484505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Calibri" panose="020F0502020204030204" charset="0"/>
              </a:rPr>
              <a:t>③</a:t>
            </a:r>
            <a:r>
              <a:rPr lang="zh-CN" altLang="en-US" sz="2000" b="1" smtClean="0"/>
              <a:t>频域分析法</a:t>
            </a:r>
            <a:r>
              <a:rPr lang="zh-CN" altLang="en-US" smtClean="0"/>
              <a:t>（阻尼转矩分析法、复转矩系数法、阻抗法）</a:t>
            </a:r>
            <a:endParaRPr lang="zh-CN" altLang="en-US" smtClean="0"/>
          </a:p>
          <a:p>
            <a:r>
              <a:rPr lang="en-US" altLang="zh-CN" dirty="0"/>
              <a:t>1</a:t>
            </a:r>
            <a:r>
              <a:rPr lang="zh-CN" altLang="en-US" dirty="0"/>
              <a:t>）阻尼转矩分析法是根据</a:t>
            </a:r>
            <a:r>
              <a:rPr lang="zh-CN" altLang="en-US" dirty="0">
                <a:solidFill>
                  <a:srgbClr val="FF0000"/>
                </a:solidFill>
              </a:rPr>
              <a:t>控制系统或外部系统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低频振荡频率</a:t>
            </a:r>
            <a:r>
              <a:rPr lang="zh-CN" altLang="en-US" dirty="0"/>
              <a:t>附近向</a:t>
            </a:r>
            <a:r>
              <a:rPr lang="zh-CN" altLang="en-US" dirty="0">
                <a:solidFill>
                  <a:srgbClr val="FF0000"/>
                </a:solidFill>
              </a:rPr>
              <a:t>发电机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阻尼转矩系数</a:t>
            </a:r>
            <a:r>
              <a:rPr lang="zh-CN" altLang="en-US" dirty="0"/>
              <a:t>来判断其影响的。如果阻尼转矩为正，则有利于系统稳定，反之则会降低系统的稳定性。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0" y="1231900"/>
            <a:ext cx="5020310" cy="261493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6565" y="3921443"/>
          <a:ext cx="561784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52600" imgH="215900" progId="Equation.KSEE3">
                  <p:embed/>
                </p:oleObj>
              </mc:Choice>
              <mc:Fallback>
                <p:oleObj name="" r:id="rId2" imgW="1752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6565" y="3921443"/>
                        <a:ext cx="561784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27050" y="3355340"/>
            <a:ext cx="47745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</a:t>
            </a:r>
            <a:r>
              <a:rPr lang="en-US" altLang="zh-CN"/>
              <a:t> jD(jω)</a:t>
            </a:r>
            <a:r>
              <a:rPr lang="zh-CN" altLang="en-US"/>
              <a:t>与</a:t>
            </a:r>
            <a:r>
              <a:rPr lang="en-US" altLang="zh-CN"/>
              <a:t>j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en-US" altLang="zh-CN"/>
              <a:t>δ</a:t>
            </a:r>
            <a:r>
              <a:rPr lang="zh-CN" altLang="en-US"/>
              <a:t>的相位相同，同时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∆</a:t>
            </a:r>
            <a:r>
              <a:rPr lang="en-US" altLang="zh-CN">
                <a:sym typeface="+mn-ea"/>
              </a:rPr>
              <a:t>δ</a:t>
            </a:r>
            <a:r>
              <a:rPr lang="zh-CN" altLang="en-US"/>
              <a:t>与同步电机的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∆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sg</a:t>
            </a:r>
            <a:r>
              <a:rPr lang="zh-CN" altLang="en-US"/>
              <a:t>同相，所以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D(jω)</a:t>
            </a:r>
            <a:r>
              <a:rPr lang="zh-CN" altLang="en-US">
                <a:solidFill>
                  <a:srgbClr val="FF0000"/>
                </a:solidFill>
              </a:rPr>
              <a:t>被称为阻尼转矩系数</a:t>
            </a:r>
            <a:r>
              <a:rPr lang="zh-CN" altLang="en-US"/>
              <a:t>。根据阻尼转矩分析理论，当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D(jω)</a:t>
            </a:r>
            <a:r>
              <a:rPr lang="zh-CN" altLang="en-US">
                <a:solidFill>
                  <a:srgbClr val="FF0000"/>
                </a:solidFill>
              </a:rPr>
              <a:t>＜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时，说明了反馈环节向前馈环节提供了</a:t>
            </a:r>
            <a:r>
              <a:rPr lang="zh-CN" altLang="en-US">
                <a:solidFill>
                  <a:srgbClr val="FF0000"/>
                </a:solidFill>
              </a:rPr>
              <a:t>负阻尼</a:t>
            </a:r>
            <a:r>
              <a:rPr lang="zh-CN" altLang="en-US"/>
              <a:t>，降低了低频振荡模式的阻尼；当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D(jω)</a:t>
            </a:r>
            <a:r>
              <a:rPr lang="zh-CN" altLang="en-US">
                <a:solidFill>
                  <a:srgbClr val="FF0000"/>
                </a:solidFill>
              </a:rPr>
              <a:t>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时，说明了反馈环节向前馈环节提供了</a:t>
            </a:r>
            <a:r>
              <a:rPr lang="zh-CN" altLang="en-US">
                <a:solidFill>
                  <a:srgbClr val="FF0000"/>
                </a:solidFill>
              </a:rPr>
              <a:t>正阻尼</a:t>
            </a:r>
            <a:r>
              <a:rPr lang="zh-CN" altLang="en-US"/>
              <a:t>，改善了低频振荡模式的阻尼。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）复转矩系数法中，</a:t>
            </a:r>
            <a:r>
              <a:rPr lang="en-US" altLang="zh-CN"/>
              <a:t>ω</a:t>
            </a:r>
            <a:r>
              <a:rPr lang="zh-CN" altLang="en-US"/>
              <a:t>取方程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(jω)+K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G</a:t>
            </a:r>
            <a:r>
              <a:rPr lang="en-US" altLang="zh-CN">
                <a:solidFill>
                  <a:srgbClr val="FF0000"/>
                </a:solidFill>
              </a:rPr>
              <a:t>(jω)=0</a:t>
            </a:r>
            <a:r>
              <a:rPr lang="zh-CN" altLang="en-US"/>
              <a:t>的解。如果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(j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ω</a:t>
            </a:r>
            <a:r>
              <a:rPr lang="en-US" altLang="zh-CN">
                <a:solidFill>
                  <a:srgbClr val="FF0000"/>
                </a:solidFill>
              </a:rPr>
              <a:t>)+D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G</a:t>
            </a:r>
            <a:r>
              <a:rPr lang="en-US" altLang="zh-CN">
                <a:solidFill>
                  <a:srgbClr val="FF0000"/>
                </a:solidFill>
              </a:rPr>
              <a:t>(j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ω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，则频率为</a:t>
            </a:r>
            <a:r>
              <a:rPr lang="en-US" altLang="zh-CN"/>
              <a:t>ω</a:t>
            </a:r>
            <a:r>
              <a:rPr lang="zh-CN" altLang="en-US"/>
              <a:t>的次同步模式不会失稳；反之，发生失稳。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6248" y="4613910"/>
          <a:ext cx="5821680" cy="138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816100" imgH="431800" progId="Equation.KSEE3">
                  <p:embed/>
                </p:oleObj>
              </mc:Choice>
              <mc:Fallback>
                <p:oleObj name="" r:id="rId4" imgW="1816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6248" y="4613910"/>
                        <a:ext cx="5821680" cy="138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9" y="134912"/>
            <a:ext cx="72152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小干扰稳定性的分析方法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7050" y="1231900"/>
            <a:ext cx="48450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Calibri" panose="020F0502020204030204" charset="0"/>
              </a:rPr>
              <a:t>③</a:t>
            </a:r>
            <a:r>
              <a:rPr lang="zh-CN" altLang="en-US" sz="2000" b="1" smtClean="0"/>
              <a:t>频域分析法</a:t>
            </a:r>
            <a:r>
              <a:rPr lang="zh-CN" altLang="en-US" smtClean="0"/>
              <a:t>（阻尼转矩分析法、复转矩系数法、阻抗法）</a:t>
            </a:r>
            <a:endParaRPr lang="zh-CN" altLang="en-US" smtClean="0"/>
          </a:p>
          <a:p>
            <a:r>
              <a:rPr lang="en-US" altLang="zh-CN" dirty="0"/>
              <a:t>3</a:t>
            </a:r>
            <a:r>
              <a:rPr lang="zh-CN" altLang="en-US" dirty="0"/>
              <a:t>）阻抗法将电力系统分为两个子系统，其中一个子系统为</a:t>
            </a:r>
            <a:r>
              <a:rPr lang="en-US" altLang="zh-CN" dirty="0"/>
              <a:t>“</a:t>
            </a:r>
            <a:r>
              <a:rPr lang="zh-CN" altLang="en-US" dirty="0"/>
              <a:t>负荷子系统</a:t>
            </a:r>
            <a:r>
              <a:rPr lang="en-US" altLang="zh-CN" dirty="0"/>
              <a:t>”</a:t>
            </a:r>
            <a:r>
              <a:rPr lang="zh-CN" altLang="en-US" dirty="0"/>
              <a:t>，另一个子系统为</a:t>
            </a:r>
            <a:r>
              <a:rPr lang="en-US" altLang="zh-CN" dirty="0"/>
              <a:t>“</a:t>
            </a:r>
            <a:r>
              <a:rPr lang="zh-CN" altLang="en-US" dirty="0"/>
              <a:t>源子系统</a:t>
            </a:r>
            <a:r>
              <a:rPr lang="en-US" altLang="zh-CN" dirty="0"/>
              <a:t>”</a:t>
            </a:r>
            <a:r>
              <a:rPr lang="zh-CN" altLang="en-US" dirty="0"/>
              <a:t>，如右图所示。</a:t>
            </a:r>
            <a:r>
              <a:rPr lang="en-US" altLang="zh-CN" dirty="0"/>
              <a:t>“</a:t>
            </a:r>
            <a:r>
              <a:rPr lang="zh-CN" altLang="en-US" dirty="0"/>
              <a:t>负荷子系统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等效阻抗为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uFillTx/>
              </a:rPr>
              <a:t>l</a:t>
            </a:r>
            <a:r>
              <a:rPr lang="en-US" altLang="zh-CN" dirty="0">
                <a:solidFill>
                  <a:srgbClr val="FF0000"/>
                </a:solidFill>
              </a:rPr>
              <a:t>(s)</a:t>
            </a:r>
            <a:r>
              <a:rPr lang="zh-CN" altLang="en-US" dirty="0"/>
              <a:t>，“源子系统”的等效阻抗为</a:t>
            </a:r>
            <a:r>
              <a:rPr lang="en-US" altLang="zh-CN" dirty="0"/>
              <a:t>Z</a:t>
            </a:r>
            <a:r>
              <a:rPr lang="en-US" altLang="zh-CN" baseline="-25000" dirty="0">
                <a:solidFill>
                  <a:schemeClr val="tx1"/>
                </a:solidFill>
                <a:uFillTx/>
              </a:rPr>
              <a:t>s</a:t>
            </a:r>
            <a:r>
              <a:rPr lang="en-US" altLang="zh-CN" dirty="0"/>
              <a:t>(s)</a:t>
            </a:r>
            <a:r>
              <a:rPr lang="zh-CN" altLang="en-US" dirty="0"/>
              <a:t>。根据右图电流</a:t>
            </a:r>
            <a:r>
              <a:rPr lang="en-US" altLang="zh-CN" dirty="0"/>
              <a:t>I(s)</a:t>
            </a:r>
            <a:r>
              <a:rPr lang="zh-CN" altLang="en-US" dirty="0"/>
              <a:t>可表示为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880" y="3351530"/>
          <a:ext cx="4451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679700" imgH="431800" progId="Equation.KSEE3">
                  <p:embed/>
                </p:oleObj>
              </mc:Choice>
              <mc:Fallback>
                <p:oleObj name="" r:id="rId1" imgW="2679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880" y="3351530"/>
                        <a:ext cx="44513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05" y="1809115"/>
            <a:ext cx="4013200" cy="3113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050" y="4326255"/>
            <a:ext cx="58229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其中，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s</a:t>
            </a:r>
            <a:r>
              <a:rPr lang="en-US" altLang="zh-CN"/>
              <a:t>(s)</a:t>
            </a:r>
            <a:r>
              <a:rPr lang="zh-CN" altLang="en-US"/>
              <a:t>表示源的电压。一般来说，源的电压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(s)</a:t>
            </a:r>
            <a:r>
              <a:rPr lang="zh-CN" altLang="en-US"/>
              <a:t>自身具有</a:t>
            </a:r>
            <a:r>
              <a:rPr lang="zh-CN" altLang="en-US">
                <a:solidFill>
                  <a:srgbClr val="FF0000"/>
                </a:solidFill>
              </a:rPr>
              <a:t>稳定性</a:t>
            </a:r>
            <a:r>
              <a:rPr lang="zh-CN" altLang="en-US"/>
              <a:t>，当源电压直接给“负荷子系统”供电时，系统同样稳定，这说明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l</a:t>
            </a:r>
            <a:r>
              <a:rPr lang="en-US" altLang="zh-CN">
                <a:solidFill>
                  <a:srgbClr val="FF0000"/>
                </a:solidFill>
              </a:rPr>
              <a:t>(s)</a:t>
            </a:r>
            <a:r>
              <a:rPr lang="zh-CN" altLang="en-US"/>
              <a:t>也具有</a:t>
            </a:r>
            <a:r>
              <a:rPr lang="zh-CN" altLang="en-US">
                <a:solidFill>
                  <a:srgbClr val="FF0000"/>
                </a:solidFill>
              </a:rPr>
              <a:t>稳定</a:t>
            </a:r>
            <a:r>
              <a:rPr lang="zh-CN" altLang="en-US"/>
              <a:t>性。这样，右图所示系统的稳定性由上式中</a:t>
            </a:r>
            <a:r>
              <a:rPr lang="en-US" altLang="zh-CN">
                <a:solidFill>
                  <a:srgbClr val="FF0000"/>
                </a:solidFill>
              </a:rPr>
              <a:t>1+Z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(s)/Z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l</a:t>
            </a:r>
            <a:r>
              <a:rPr lang="en-US" altLang="zh-CN">
                <a:solidFill>
                  <a:srgbClr val="FF0000"/>
                </a:solidFill>
              </a:rPr>
              <a:t>(s)</a:t>
            </a:r>
            <a:r>
              <a:rPr lang="zh-CN" altLang="en-US">
                <a:solidFill>
                  <a:srgbClr val="FF0000"/>
                </a:solidFill>
              </a:rPr>
              <a:t>的零点</a:t>
            </a:r>
            <a:r>
              <a:rPr lang="zh-CN" altLang="en-US"/>
              <a:t>决定。若</a:t>
            </a:r>
            <a:r>
              <a:rPr lang="en-US" altLang="zh-CN">
                <a:sym typeface="+mn-ea"/>
              </a:rPr>
              <a:t>1+Z</a:t>
            </a:r>
            <a:r>
              <a:rPr lang="en-US" altLang="zh-CN" baseline="-25000">
                <a:uFillTx/>
                <a:sym typeface="+mn-ea"/>
              </a:rPr>
              <a:t>s</a:t>
            </a:r>
            <a:r>
              <a:rPr lang="en-US" altLang="zh-CN">
                <a:sym typeface="+mn-ea"/>
              </a:rPr>
              <a:t>(s)/Z</a:t>
            </a:r>
            <a:r>
              <a:rPr lang="en-US" altLang="zh-CN" baseline="-25000">
                <a:uFillTx/>
                <a:sym typeface="+mn-ea"/>
              </a:rPr>
              <a:t>l</a:t>
            </a:r>
            <a:r>
              <a:rPr lang="en-US" altLang="zh-CN">
                <a:sym typeface="+mn-ea"/>
              </a:rPr>
              <a:t>(s)</a:t>
            </a:r>
            <a:r>
              <a:rPr lang="zh-CN" altLang="en-US"/>
              <a:t>的奈奎斯特图顺时针包围了原点则系统失稳；反之，则系统稳定。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8" y="134912"/>
            <a:ext cx="751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柔性直流输电系统的小干扰稳定性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401" y="1693942"/>
            <a:ext cx="4620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右图为含</a:t>
            </a:r>
            <a:r>
              <a:rPr lang="zh-CN" altLang="en-US" dirty="0"/>
              <a:t>单个</a:t>
            </a:r>
            <a:r>
              <a:rPr lang="zh-CN" altLang="en-US" dirty="0" smtClean="0"/>
              <a:t>并网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的</a:t>
            </a:r>
            <a:r>
              <a:rPr lang="zh-CN" altLang="en-US" dirty="0"/>
              <a:t>电力系统，其中外部交流系统由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处的</a:t>
            </a:r>
            <a:r>
              <a:rPr lang="zh-CN" altLang="en-US" dirty="0">
                <a:solidFill>
                  <a:srgbClr val="FF0000"/>
                </a:solidFill>
              </a:rPr>
              <a:t>无穷大母线</a:t>
            </a:r>
            <a:r>
              <a:rPr lang="zh-CN" altLang="en-US" dirty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1115695"/>
            <a:ext cx="6866255" cy="40119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7721" y="1139023"/>
            <a:ext cx="1991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并网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628632" y="1363870"/>
            <a:ext cx="389128" cy="202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35136" y="3172393"/>
            <a:ext cx="1395984" cy="672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401" y="2786938"/>
            <a:ext cx="3066359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小干扰稳定性主要影响因素：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锁相环</a:t>
            </a:r>
            <a:r>
              <a:rPr lang="zh-CN" altLang="en-US" dirty="0" smtClean="0">
                <a:solidFill>
                  <a:srgbClr val="FF0000"/>
                </a:solidFill>
              </a:rPr>
              <a:t>动态特性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短路比（弱电网）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rated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系统的额定功率。</a:t>
            </a:r>
            <a:endParaRPr lang="en-US" altLang="zh-CN" dirty="0" smtClean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24685" y="3592284"/>
          <a:ext cx="1477720" cy="6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imgW="23164800" imgH="10972800" progId="Equation.DSMT4">
                  <p:embed/>
                </p:oleObj>
              </mc:Choice>
              <mc:Fallback>
                <p:oleObj name="Equation" r:id="rId2" imgW="23164800" imgH="10972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685" y="3592284"/>
                        <a:ext cx="1477720" cy="69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8" y="134912"/>
            <a:ext cx="751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柔性直流输电系统的小干扰稳定性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401" y="1693942"/>
            <a:ext cx="4620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右图为含</a:t>
            </a:r>
            <a:r>
              <a:rPr lang="zh-CN" altLang="en-US" dirty="0"/>
              <a:t>单个</a:t>
            </a:r>
            <a:r>
              <a:rPr lang="zh-CN" altLang="en-US" dirty="0" smtClean="0"/>
              <a:t>并网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的</a:t>
            </a:r>
            <a:r>
              <a:rPr lang="zh-CN" altLang="en-US" dirty="0"/>
              <a:t>电力系统，其中外部交流系统由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处的</a:t>
            </a:r>
            <a:r>
              <a:rPr lang="zh-CN" altLang="en-US" dirty="0">
                <a:solidFill>
                  <a:srgbClr val="FF0000"/>
                </a:solidFill>
              </a:rPr>
              <a:t>无穷大母线</a:t>
            </a:r>
            <a:r>
              <a:rPr lang="zh-CN" altLang="en-US" dirty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1115695"/>
            <a:ext cx="6866255" cy="40119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7721" y="1139023"/>
            <a:ext cx="1991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并网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628632" y="1363870"/>
            <a:ext cx="389128" cy="202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35136" y="3172393"/>
            <a:ext cx="1395984" cy="672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401" y="2786938"/>
            <a:ext cx="306635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小干扰稳定性主要影响因素：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锁相环</a:t>
            </a:r>
            <a:r>
              <a:rPr lang="zh-CN" altLang="en-US" dirty="0" smtClean="0">
                <a:solidFill>
                  <a:srgbClr val="FF0000"/>
                </a:solidFill>
              </a:rPr>
              <a:t>动态特性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短路比（弱电网）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rated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系统的额定功率。在弱连接条件下，</a:t>
            </a:r>
            <a:r>
              <a:rPr lang="en-US" altLang="zh-CN" dirty="0" smtClean="0"/>
              <a:t>VSC</a:t>
            </a:r>
            <a:r>
              <a:rPr lang="zh-CN" altLang="en-US" dirty="0" smtClean="0"/>
              <a:t>控制系统可能存在小干扰失稳的问题。</a:t>
            </a:r>
            <a:endParaRPr lang="zh-CN" altLang="en-US" dirty="0" smtClean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24685" y="3592284"/>
          <a:ext cx="1477720" cy="6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imgW="23164800" imgH="10972800" progId="Equation.DSMT4">
                  <p:embed/>
                </p:oleObj>
              </mc:Choice>
              <mc:Fallback>
                <p:oleObj name="Equation" r:id="rId2" imgW="23164800" imgH="10972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685" y="3592284"/>
                        <a:ext cx="1477720" cy="69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8" y="134912"/>
            <a:ext cx="751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柔性直流输电系统的小干扰稳定性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345" y="1694180"/>
            <a:ext cx="43884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VSC</a:t>
            </a:r>
            <a:r>
              <a:rPr dirty="0"/>
              <a:t>控制中电流内环增益系数的增加可能导致系统失稳</a:t>
            </a:r>
            <a:endParaRPr dirty="0"/>
          </a:p>
        </p:txBody>
      </p:sp>
      <p:sp>
        <p:nvSpPr>
          <p:cNvPr id="18" name="矩形 17"/>
          <p:cNvSpPr/>
          <p:nvPr/>
        </p:nvSpPr>
        <p:spPr>
          <a:xfrm>
            <a:off x="367721" y="1139023"/>
            <a:ext cx="1991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并网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628632" y="1363870"/>
            <a:ext cx="389128" cy="202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35136" y="3172393"/>
            <a:ext cx="1395984" cy="672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401" y="2786938"/>
            <a:ext cx="3066359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小干扰稳定性主要影响因素：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锁相环</a:t>
            </a:r>
            <a:r>
              <a:rPr lang="zh-CN" altLang="en-US" dirty="0" smtClean="0">
                <a:solidFill>
                  <a:srgbClr val="FF0000"/>
                </a:solidFill>
              </a:rPr>
              <a:t>动态特性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短路比（弱电网）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rated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系统的额定功率。</a:t>
            </a:r>
            <a:endParaRPr lang="en-US" altLang="zh-CN" dirty="0" smtClean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24685" y="3592284"/>
          <a:ext cx="1477720" cy="6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" imgW="23164800" imgH="10972800" progId="Equation.DSMT4">
                  <p:embed/>
                </p:oleObj>
              </mc:Choice>
              <mc:Fallback>
                <p:oleObj name="Equation" r:id="rId1" imgW="23164800" imgH="10972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685" y="3592284"/>
                        <a:ext cx="1477720" cy="69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276188" y="134912"/>
            <a:ext cx="751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柔性直流输电系统的小干扰稳定性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81443" y="9347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5871" y="6471995"/>
            <a:ext cx="11639622" cy="1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1401" y="1693942"/>
            <a:ext cx="4620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右图为含</a:t>
            </a:r>
            <a:r>
              <a:rPr lang="zh-CN" altLang="en-US" dirty="0"/>
              <a:t>单个</a:t>
            </a:r>
            <a:r>
              <a:rPr lang="zh-CN" altLang="en-US" dirty="0" smtClean="0"/>
              <a:t>并网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的</a:t>
            </a:r>
            <a:r>
              <a:rPr lang="zh-CN" altLang="en-US" dirty="0"/>
              <a:t>电力系统，其中外部交流系统由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处的</a:t>
            </a:r>
            <a:r>
              <a:rPr lang="zh-CN" altLang="en-US" dirty="0">
                <a:solidFill>
                  <a:srgbClr val="FF0000"/>
                </a:solidFill>
              </a:rPr>
              <a:t>无穷大母线</a:t>
            </a:r>
            <a:r>
              <a:rPr lang="zh-CN" altLang="en-US" dirty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0" y="1115695"/>
            <a:ext cx="6866255" cy="40119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7721" y="1139023"/>
            <a:ext cx="1991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VSC</a:t>
            </a:r>
            <a:r>
              <a:rPr lang="zh-CN" altLang="en-US" sz="2000" dirty="0" smtClean="0"/>
              <a:t>并网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628632" y="1363870"/>
            <a:ext cx="389128" cy="202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35136" y="3172393"/>
            <a:ext cx="1395984" cy="67215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401" y="2786938"/>
            <a:ext cx="3066359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小干扰稳定性主要影响因素：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锁相环</a:t>
            </a:r>
            <a:r>
              <a:rPr lang="zh-CN" altLang="en-US" dirty="0" smtClean="0">
                <a:solidFill>
                  <a:srgbClr val="FF0000"/>
                </a:solidFill>
              </a:rPr>
              <a:t>动态特性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短路比（弱电网）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rated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VSC</a:t>
            </a:r>
            <a:r>
              <a:rPr lang="zh-CN" altLang="en-US" dirty="0" smtClean="0"/>
              <a:t>系统的额定功率。</a:t>
            </a:r>
            <a:endParaRPr lang="en-US" altLang="zh-CN" dirty="0" smtClean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24685" y="3592284"/>
          <a:ext cx="1477720" cy="6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" imgW="23164800" imgH="10972800" progId="Equation.DSMT4">
                  <p:embed/>
                </p:oleObj>
              </mc:Choice>
              <mc:Fallback>
                <p:oleObj name="Equation" r:id="rId2" imgW="23164800" imgH="10972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685" y="3592284"/>
                        <a:ext cx="1477720" cy="69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400,&quot;width&quot;:16140}"/>
</p:tagLst>
</file>

<file path=ppt/tags/tag2.xml><?xml version="1.0" encoding="utf-8"?>
<p:tagLst xmlns:p="http://schemas.openxmlformats.org/presentationml/2006/main">
  <p:tag name="COMMONDATA" val="eyJoZGlkIjoiMmRkNzMyNmVhMDFjYzU2ZjdkOWIxOTQ1NTE1OWRiY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演示</Application>
  <PresentationFormat>宽屏</PresentationFormat>
  <Paragraphs>109</Paragraphs>
  <Slides>11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Cambria Math</vt:lpstr>
      <vt:lpstr>Office 主题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ZSL_Changes</cp:lastModifiedBy>
  <cp:revision>472</cp:revision>
  <dcterms:created xsi:type="dcterms:W3CDTF">2016-05-31T07:46:00Z</dcterms:created>
  <dcterms:modified xsi:type="dcterms:W3CDTF">2022-05-08T14:38:51Z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F6F693CFE8244431A43F3862ACE01EE1</vt:lpwstr>
  </property>
  <property fmtid="{D5CDD505-2E9C-101B-9397-08002B2CF9AE}" pid="3" name="KSOProductBuildVer">
    <vt:lpwstr>2052-11.1.0.11636</vt:lpwstr>
  </property>
</Properties>
</file>