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023" r:id="rId3"/>
    <p:sldId id="2024" r:id="rId4"/>
    <p:sldId id="2025" r:id="rId6"/>
    <p:sldId id="2045" r:id="rId7"/>
    <p:sldId id="2046" r:id="rId8"/>
    <p:sldId id="2047" r:id="rId9"/>
    <p:sldId id="2060" r:id="rId10"/>
    <p:sldId id="2048" r:id="rId11"/>
    <p:sldId id="2063" r:id="rId12"/>
    <p:sldId id="2064" r:id="rId13"/>
    <p:sldId id="2065" r:id="rId14"/>
    <p:sldId id="2066" r:id="rId15"/>
    <p:sldId id="2072" r:id="rId16"/>
    <p:sldId id="2073" r:id="rId17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6" autoAdjust="0"/>
    <p:restoredTop sz="41450" autoAdjust="0"/>
  </p:normalViewPr>
  <p:slideViewPr>
    <p:cSldViewPr snapToGrid="0">
      <p:cViewPr varScale="1">
        <p:scale>
          <a:sx n="29" d="100"/>
          <a:sy n="29" d="100"/>
        </p:scale>
        <p:origin x="26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1276F-4A8F-4B13-B6D5-06C27A91DE9A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6.bin"/><Relationship Id="rId3" Type="http://schemas.openxmlformats.org/officeDocument/2006/relationships/image" Target="../media/image18.wmf"/><Relationship Id="rId2" Type="http://schemas.openxmlformats.org/officeDocument/2006/relationships/oleObject" Target="../embeddings/oleObject15.bin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oleObject" Target="../embeddings/oleObject20.bin"/><Relationship Id="rId7" Type="http://schemas.openxmlformats.org/officeDocument/2006/relationships/image" Target="../media/image21.wmf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7.bin"/><Relationship Id="rId17" Type="http://schemas.openxmlformats.org/officeDocument/2006/relationships/notesSlide" Target="../notesSlides/notesSlide11.xml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5.png"/><Relationship Id="rId13" Type="http://schemas.openxmlformats.org/officeDocument/2006/relationships/image" Target="../media/image24.wmf"/><Relationship Id="rId12" Type="http://schemas.openxmlformats.org/officeDocument/2006/relationships/oleObject" Target="../embeddings/oleObject22.bin"/><Relationship Id="rId11" Type="http://schemas.openxmlformats.org/officeDocument/2006/relationships/image" Target="../media/image23.wmf"/><Relationship Id="rId10" Type="http://schemas.openxmlformats.org/officeDocument/2006/relationships/oleObject" Target="../embeddings/oleObject21.bin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emf"/><Relationship Id="rId17" Type="http://schemas.openxmlformats.org/officeDocument/2006/relationships/notesSlide" Target="../notesSlides/notesSlide6.xml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4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82880" y="259080"/>
            <a:ext cx="877824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165350" y="5841864"/>
            <a:ext cx="4800600" cy="0"/>
          </a:xfrm>
          <a:prstGeom prst="line">
            <a:avLst/>
          </a:prstGeom>
          <a:ln>
            <a:solidFill>
              <a:srgbClr val="3B47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68655" y="4992370"/>
            <a:ext cx="7806690" cy="849630"/>
          </a:xfrm>
        </p:spPr>
        <p:txBody>
          <a:bodyPr>
            <a:normAutofit fontScale="90000"/>
          </a:bodyPr>
          <a:lstStyle/>
          <a:p>
            <a:r>
              <a:rPr lang="zh-CN" altLang="en-US" sz="5000" dirty="0">
                <a:solidFill>
                  <a:srgbClr val="3B4751"/>
                </a:solidFill>
                <a:sym typeface="+mn-ea"/>
              </a:rPr>
              <a:t>机器学习在</a:t>
            </a:r>
            <a:r>
              <a:rPr lang="zh-CN" altLang="en-US" sz="5000" dirty="0">
                <a:solidFill>
                  <a:srgbClr val="3B4751"/>
                </a:solidFill>
              </a:rPr>
              <a:t>电力系统中的应用</a:t>
            </a:r>
            <a:endParaRPr lang="zh-CN" altLang="en-US" sz="5000" dirty="0">
              <a:solidFill>
                <a:srgbClr val="3B475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259080"/>
            <a:ext cx="8766175" cy="45535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60090" y="6021705"/>
            <a:ext cx="26238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赵思亮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  2022.06.14</a:t>
            </a:r>
            <a:endParaRPr lang="en-US" altLang="zh-CN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090" y="217805"/>
            <a:ext cx="37528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2.2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基于极限学习机（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ELM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）的系统频率响应校正模型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9840" y="1232535"/>
            <a:ext cx="4024630" cy="3389630"/>
          </a:xfrm>
          <a:prstGeom prst="rect">
            <a:avLst/>
          </a:prstGeom>
          <a:ln w="25400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47955" y="1509395"/>
            <a:ext cx="4921885" cy="2306955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</a:ln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输入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x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  =[x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,x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i2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,…x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in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]</a:t>
            </a:r>
            <a:r>
              <a:rPr lang="zh-CN" altLang="en-US" sz="240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T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∈R</a:t>
            </a:r>
            <a:r>
              <a:rPr lang="zh-CN" altLang="en-US" sz="240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n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 ，包括：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SFR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模型惯量中心频率变化极值；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SFR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模型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极值出现时刻；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3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SFR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模型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频率稳态值；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4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）量测的发电机和负荷母线注入有功、无功数据以及不平衡功率值。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090" y="4397375"/>
            <a:ext cx="5027930" cy="19380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真实输出（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label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t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=[t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i1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,t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i2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,…t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sz="240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T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∈R</a:t>
            </a:r>
            <a:r>
              <a:rPr lang="zh-CN" altLang="en-US" sz="240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 为频率态势特征预测信息：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）频率变化极值；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）极值出现时刻；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）频率稳态值。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圆角右箭头 7"/>
          <p:cNvSpPr/>
          <p:nvPr/>
        </p:nvSpPr>
        <p:spPr>
          <a:xfrm flipH="1" flipV="1">
            <a:off x="5307965" y="3302000"/>
            <a:ext cx="3642995" cy="2880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090" y="217805"/>
            <a:ext cx="37528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2.2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基于极限学习机（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ELM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）的系统频率响应校正模型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7475" y="598805"/>
            <a:ext cx="3790315" cy="3194050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</p:pic>
      <p:sp>
        <p:nvSpPr>
          <p:cNvPr id="9" name="文本框 8"/>
          <p:cNvSpPr txBox="1"/>
          <p:nvPr/>
        </p:nvSpPr>
        <p:spPr>
          <a:xfrm>
            <a:off x="108585" y="1200150"/>
            <a:ext cx="420878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对于N个任意不同的样本(x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,t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)，当隐层单元数为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C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（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in≤C≤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N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），激活函数为 g(x)时，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ELM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如下式： 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580" y="2551430"/>
          <a:ext cx="499618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2" imgW="3187700" imgH="431800" progId="Equation.KSEE3">
                  <p:embed/>
                </p:oleObj>
              </mc:Choice>
              <mc:Fallback>
                <p:oleObj name="" r:id="rId2" imgW="3187700" imgH="4318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" y="2551430"/>
                        <a:ext cx="4996180" cy="720725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8585" y="3423920"/>
            <a:ext cx="4916805" cy="3415030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w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 =[w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,w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i2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,…w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</a:t>
            </a:r>
            <a:r>
              <a:rPr lang="en-US" altLang="zh-CN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n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]</a:t>
            </a:r>
            <a:r>
              <a:rPr lang="zh-CN" altLang="en-US" sz="240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T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是连接输入特征和第 i 个隐层单元的权重向量（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n=8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）；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β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=[β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,β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i2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,…β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</a:t>
            </a:r>
            <a:r>
              <a:rPr lang="en-US" altLang="zh-CN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m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]</a:t>
            </a:r>
            <a:r>
              <a:rPr lang="zh-CN" altLang="en-US" sz="240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T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是连接第 i 个隐层单元和输出结果的权重向量（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m=3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）；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b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 是第 i 个隐层单元的偏置；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w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•x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j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代表二者内积。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27750" y="4578350"/>
          <a:ext cx="248856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4" imgW="1066800" imgH="304800" progId="Equation.KSEE3">
                  <p:embed/>
                </p:oleObj>
              </mc:Choice>
              <mc:Fallback>
                <p:oleObj name="" r:id="rId4" imgW="1066800" imgH="3048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7750" y="4578350"/>
                        <a:ext cx="2488565" cy="711200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  <a:prstDash val="sysDot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197475" y="4703445"/>
            <a:ext cx="10915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LOSS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：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090" y="217805"/>
            <a:ext cx="37528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2.2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基于极限学习机（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ELM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）的系统频率响应校正模型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5935" y="396240"/>
            <a:ext cx="3408045" cy="2871470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15720" y="1338580"/>
          <a:ext cx="248856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2" imgW="1066800" imgH="304800" progId="Equation.KSEE3">
                  <p:embed/>
                </p:oleObj>
              </mc:Choice>
              <mc:Fallback>
                <p:oleObj name="" r:id="rId2" imgW="1066800" imgH="3048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15720" y="1338580"/>
                        <a:ext cx="2488565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85445" y="1463675"/>
            <a:ext cx="10915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LOSS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：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2485390" y="2049780"/>
            <a:ext cx="167640" cy="590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85165" y="2522855"/>
            <a:ext cx="3766820" cy="1369695"/>
            <a:chOff x="1079" y="3973"/>
            <a:chExt cx="5932" cy="2157"/>
          </a:xfrm>
        </p:grpSpPr>
        <p:graphicFrame>
          <p:nvGraphicFramePr>
            <p:cNvPr id="13" name="对象 1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9" y="3973"/>
            <a:ext cx="5933" cy="1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" r:id="rId4" imgW="2184400" imgH="431800" progId="Equation.KSEE3">
                    <p:embed/>
                  </p:oleObj>
                </mc:Choice>
                <mc:Fallback>
                  <p:oleObj name="" r:id="rId4" imgW="2184400" imgH="431800" progId="Equation.KSEE3">
                    <p:embed/>
                    <p:pic>
                      <p:nvPicPr>
                        <p:cNvPr id="0" name="图片 614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79" y="3973"/>
                          <a:ext cx="5933" cy="11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683" y="5146"/>
            <a:ext cx="2463" cy="9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" name="" r:id="rId6" imgW="508000" imgH="203200" progId="Equation.KSEE3">
                    <p:embed/>
                  </p:oleObj>
                </mc:Choice>
                <mc:Fallback>
                  <p:oleObj name="" r:id="rId6" imgW="508000" imgH="203200" progId="Equation.KSEE3">
                    <p:embed/>
                    <p:pic>
                      <p:nvPicPr>
                        <p:cNvPr id="0" name="图片 716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683" y="5146"/>
                          <a:ext cx="2463" cy="9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7065" y="3866515"/>
          <a:ext cx="8191500" cy="1256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8" imgW="4635500" imgH="711200" progId="Equation.KSEE3">
                  <p:embed/>
                </p:oleObj>
              </mc:Choice>
              <mc:Fallback>
                <p:oleObj name="" r:id="rId8" imgW="4635500" imgH="711200" progId="Equation.KSEE3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7065" y="3866515"/>
                        <a:ext cx="8191500" cy="1256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4848" y="5433695"/>
          <a:ext cx="4320540" cy="53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" r:id="rId10" imgW="2171700" imgH="266700" progId="Equation.KSEE3">
                  <p:embed/>
                </p:oleObj>
              </mc:Choice>
              <mc:Fallback>
                <p:oleObj name="" r:id="rId10" imgW="2171700" imgH="266700" progId="Equation.KSEE3">
                  <p:embed/>
                  <p:pic>
                    <p:nvPicPr>
                      <p:cNvPr id="0" name="图片 717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4848" y="5433695"/>
                        <a:ext cx="4320540" cy="530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99480" y="5351780"/>
          <a:ext cx="1878965" cy="85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" r:id="rId12" imgW="533400" imgH="241300" progId="Equation.KSEE3">
                  <p:embed/>
                </p:oleObj>
              </mc:Choice>
              <mc:Fallback>
                <p:oleObj name="" r:id="rId12" imgW="533400" imgH="241300" progId="Equation.KSEE3">
                  <p:embed/>
                  <p:pic>
                    <p:nvPicPr>
                      <p:cNvPr id="0" name="图片 717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99480" y="5351780"/>
                        <a:ext cx="1878965" cy="850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5097780" y="6202045"/>
                <a:ext cx="3683000" cy="46482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>
                  <a:buClrTx/>
                  <a:buSz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𝛨</m:t>
                        </m:r>
                      </m:e>
                    </m:acc>
                  </m:oMath>
                </a14:m>
                <a:r>
                  <a:rPr lang="zh-CN" altLang="en-US" sz="24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为Moore-Penrose 广义逆</a:t>
                </a:r>
                <a:endParaRPr lang="zh-CN" altLang="en-US" sz="24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80" y="6202045"/>
                <a:ext cx="3683000" cy="4648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5445" y="282575"/>
            <a:ext cx="37528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WSCC 9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节点系统仿真结果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245" y="1591945"/>
            <a:ext cx="6239510" cy="3889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10890" y="937260"/>
            <a:ext cx="21704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绝对误差对比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370" y="82550"/>
            <a:ext cx="550227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</a:t>
            </a: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、基于串行的预测-校正方式的电网暂态频率特征预测方法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6370" y="1158875"/>
            <a:ext cx="37528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2.2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基于极限学习机（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ELM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）的系统频率响应校正模型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0" y="1887220"/>
            <a:ext cx="6710045" cy="4951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05900" cy="27044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4465" y="3091180"/>
            <a:ext cx="20091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电源组成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网架规模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负荷特性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23255" y="3091815"/>
            <a:ext cx="31426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可靠、高效的数据信息采集、存储和处理能力。</a:t>
            </a:r>
            <a:endParaRPr lang="zh-CN" altLang="en-US"/>
          </a:p>
        </p:txBody>
      </p:sp>
      <p:sp>
        <p:nvSpPr>
          <p:cNvPr id="37" name="右大括弧 36"/>
          <p:cNvSpPr/>
          <p:nvPr/>
        </p:nvSpPr>
        <p:spPr>
          <a:xfrm>
            <a:off x="2173563" y="3030420"/>
            <a:ext cx="408323" cy="1690799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35935" y="3091815"/>
            <a:ext cx="188341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不确定性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复杂性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非线性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8280" y="5046980"/>
            <a:ext cx="872807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如何利用新手段、新技术，构建更加完善和灵活的电网分析与控制方法？</a:t>
            </a:r>
            <a:endParaRPr lang="zh-CN" altLang="en-US"/>
          </a:p>
        </p:txBody>
      </p:sp>
      <p:sp>
        <p:nvSpPr>
          <p:cNvPr id="12" name="右大括弧 36"/>
          <p:cNvSpPr/>
          <p:nvPr/>
        </p:nvSpPr>
        <p:spPr>
          <a:xfrm flipH="1">
            <a:off x="5299075" y="3025775"/>
            <a:ext cx="329565" cy="1700530"/>
          </a:xfrm>
          <a:prstGeom prst="rightBrace">
            <a:avLst>
              <a:gd name="adj1" fmla="val 2561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5925" y="276225"/>
            <a:ext cx="516001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模型驱动与数据驱动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相结合的电力系统分析方法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5925" y="1608455"/>
          <a:ext cx="8246745" cy="282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988685" imgH="2047875" progId="Visio.Drawing.15">
                  <p:embed/>
                </p:oleObj>
              </mc:Choice>
              <mc:Fallback>
                <p:oleObj name="" r:id="rId1" imgW="5988685" imgH="2047875" progId="Visio.Drawing.15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5925" y="1608455"/>
                        <a:ext cx="8246745" cy="2820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15925" y="4684395"/>
            <a:ext cx="824674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知识方法：机理模型的形式一般由功能和需求的特点决定。（推理预测未知现象）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数据方法：样本数据决定了经验模型的功能。（数据关联关系存在一定的模糊性）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1140" y="82550"/>
            <a:ext cx="450532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、数据与物理驱动方法的典型联合模式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6370" y="3737610"/>
          <a:ext cx="4910455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1" imgW="7122160" imgH="3985895" progId="Visio.Drawing.15">
                  <p:embed/>
                </p:oleObj>
              </mc:Choice>
              <mc:Fallback>
                <p:oleObj name="" r:id="rId1" imgW="7122160" imgH="3985895" progId="Visio.Drawing.15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2"/>
                      <a:srcRect r="8733" b="11753"/>
                      <a:stretch>
                        <a:fillRect/>
                      </a:stretch>
                    </p:blipFill>
                    <p:spPr>
                      <a:xfrm>
                        <a:off x="166370" y="3737610"/>
                        <a:ext cx="4910455" cy="265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328285" y="4036060"/>
            <a:ext cx="3712845" cy="2061210"/>
          </a:xfrm>
          <a:prstGeom prst="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将数据与物理方法结果综合处理（</a:t>
            </a:r>
            <a:r>
              <a:rPr lang="en-US" altLang="zh-CN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h</a:t>
            </a: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）后作为最终的输出结果。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2878" y="1226503"/>
          <a:ext cx="5694045" cy="2131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3" imgW="7898130" imgH="4446270" progId="Visio.Drawing.15">
                  <p:embed/>
                </p:oleObj>
              </mc:Choice>
              <mc:Fallback>
                <p:oleObj name="" r:id="rId3" imgW="7898130" imgH="4446270" progId="Visio.Drawing.15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"/>
                      <a:srcRect r="2918" b="35433"/>
                      <a:stretch>
                        <a:fillRect/>
                      </a:stretch>
                    </p:blipFill>
                    <p:spPr>
                      <a:xfrm>
                        <a:off x="162878" y="1226503"/>
                        <a:ext cx="5694045" cy="2131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918200" y="1015365"/>
            <a:ext cx="3122930" cy="2553335"/>
          </a:xfrm>
          <a:prstGeom prst="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数据驱动的经验模型修正物理驱动的机理模型的输出结果，提高结果准确性。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1140" y="313055"/>
            <a:ext cx="450532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、模型驱动与数据驱动相结合的电力系统分析</a:t>
            </a:r>
            <a:endParaRPr lang="zh-CN" altLang="en-US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1482725"/>
          <a:ext cx="4902200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7083425" imgH="3979545" progId="Visio.Drawing.15">
                  <p:embed/>
                </p:oleObj>
              </mc:Choice>
              <mc:Fallback>
                <p:oleObj name="" r:id="rId1" imgW="7083425" imgH="3979545" progId="Visio.Drawing.15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rcRect r="14232" b="16848"/>
                      <a:stretch>
                        <a:fillRect/>
                      </a:stretch>
                    </p:blipFill>
                    <p:spPr>
                      <a:xfrm>
                        <a:off x="315595" y="1482725"/>
                        <a:ext cx="4902200" cy="267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67655" y="1106805"/>
            <a:ext cx="3470910" cy="3046095"/>
          </a:xfrm>
          <a:prstGeom prst="rect">
            <a:avLst/>
          </a:prstGeom>
          <a:noFill/>
          <a:ln w="19050">
            <a:solidFill>
              <a:srgbClr val="92D050"/>
            </a:solidFill>
            <a:prstDash val="sysDot"/>
          </a:ln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以已知的物理机理模型为基础，去指导构建合理的数据驱动经验模型，如将规则体现在训练目标中。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4152900"/>
          <a:ext cx="4870450" cy="2689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7083425" imgH="3985895" progId="Visio.Drawing.15">
                  <p:embed/>
                </p:oleObj>
              </mc:Choice>
              <mc:Fallback>
                <p:oleObj name="" r:id="rId3" imgW="7083425" imgH="3985895" progId="Visio.Drawing.15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rcRect r="8825" b="10515"/>
                      <a:stretch>
                        <a:fillRect/>
                      </a:stretch>
                    </p:blipFill>
                    <p:spPr>
                      <a:xfrm>
                        <a:off x="315595" y="4152900"/>
                        <a:ext cx="4870450" cy="2689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367655" y="4467225"/>
            <a:ext cx="3470910" cy="2061210"/>
          </a:xfrm>
          <a:prstGeom prst="rect">
            <a:avLst/>
          </a:prstGeom>
          <a:noFill/>
          <a:ln w="19050">
            <a:solidFill>
              <a:srgbClr val="92D050"/>
            </a:solidFill>
            <a:prstDash val="sysDot"/>
          </a:ln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通过数据方法去修正或替代物理机理模型的相关模块或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参数。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6385" y="220980"/>
            <a:ext cx="550227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</a:t>
            </a: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、基于串行的预测-校正方式的电网暂态频率特征预测方法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6385" y="1420495"/>
            <a:ext cx="5896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2.1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机理模型：SFR 单机等值模型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6385" y="4972685"/>
            <a:ext cx="768032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输入：</a:t>
            </a: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扰动功率 Pd，表示系统不平衡功率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输出：</a:t>
            </a: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系统频率变化量∆</a:t>
            </a:r>
            <a:r>
              <a:rPr lang="en-US" altLang="zh-CN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ω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07915" y="1880870"/>
            <a:ext cx="390652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该模型将全网发电机/负荷等值成单机带集中负荷模型，忽略了网络拓扑、发电机/负荷的电压无功动态特性，调速器-原动机模型中较小的时间常数环节、限幅环节和非线性环节，从而获得系统受扰后频率响应的解析解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385" y="2139315"/>
          <a:ext cx="462153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0631805" imgH="2994025" progId="Visio.Drawing.15">
                  <p:embed/>
                </p:oleObj>
              </mc:Choice>
              <mc:Fallback>
                <p:oleObj name="" r:id="rId1" imgW="10631805" imgH="2994025" progId="Visio.Drawing.15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rcRect l="39611" r="9795"/>
                      <a:stretch>
                        <a:fillRect/>
                      </a:stretch>
                    </p:blipFill>
                    <p:spPr>
                      <a:xfrm>
                        <a:off x="286385" y="2139315"/>
                        <a:ext cx="4621530" cy="257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6385" y="220980"/>
            <a:ext cx="550227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</a:t>
            </a: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、基于串行的预测-校正方式的电网暂态频率特征预测方法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3835" y="1414145"/>
            <a:ext cx="4604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2.1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机理模型：SFR 单机等值模型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95190" y="3949700"/>
            <a:ext cx="415036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功率扰动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Pd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采用阶跃函数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0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d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=P</a:t>
            </a:r>
            <a:r>
              <a:rPr lang="en-US" altLang="zh-CN" sz="20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Step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u(t), 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0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Step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为扰动的幅值，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u(t)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为单位阶跃函数。则模型输出为：</a:t>
            </a:r>
            <a:endParaRPr lang="zh-CN" altLang="en-US" sz="200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5190" y="1777365"/>
            <a:ext cx="428561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H 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等值的惯性时间常数；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D 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等值阻尼的系数；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R 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等值的系统调差系数；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F</a:t>
            </a:r>
            <a:r>
              <a:rPr lang="zh-CN" altLang="en-US" sz="20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H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等值再热机组高压缸容量系数；T</a:t>
            </a:r>
            <a:r>
              <a:rPr lang="zh-CN" altLang="en-US" sz="20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等值再热时间常数；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20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 为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旋转备用容量及系统功率因数有关的常数。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660" y="1991995"/>
          <a:ext cx="462153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0631805" imgH="2994025" progId="Visio.Drawing.15">
                  <p:embed/>
                </p:oleObj>
              </mc:Choice>
              <mc:Fallback>
                <p:oleObj name="" r:id="rId1" imgW="10631805" imgH="2994025" progId="Visio.Drawing.15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rcRect l="39611" r="9795"/>
                      <a:stretch>
                        <a:fillRect/>
                      </a:stretch>
                    </p:blipFill>
                    <p:spPr>
                      <a:xfrm>
                        <a:off x="73660" y="1991995"/>
                        <a:ext cx="4621530" cy="257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08220" y="4944745"/>
          <a:ext cx="3651885" cy="738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3" imgW="2387600" imgH="482600" progId="Equation.KSEE3">
                  <p:embed/>
                </p:oleObj>
              </mc:Choice>
              <mc:Fallback>
                <p:oleObj name="" r:id="rId3" imgW="2387600" imgH="4826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8220" y="4944745"/>
                        <a:ext cx="3651885" cy="738505"/>
                      </a:xfrm>
                      <a:prstGeom prst="rect">
                        <a:avLst/>
                      </a:prstGeom>
                      <a:ln w="25400" cmpd="sng">
                        <a:solidFill>
                          <a:schemeClr val="accent1">
                            <a:shade val="50000"/>
                          </a:schemeClr>
                        </a:solidFill>
                        <a:prstDash val="sysDot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08220" y="5942330"/>
          <a:ext cx="3691255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7" imgW="2489200" imgH="457200" progId="Equation.KSEE3">
                  <p:embed/>
                </p:oleObj>
              </mc:Choice>
              <mc:Fallback>
                <p:oleObj name="" r:id="rId7" imgW="2489200" imgH="4572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08220" y="5942330"/>
                        <a:ext cx="3691255" cy="678180"/>
                      </a:xfrm>
                      <a:prstGeom prst="rect">
                        <a:avLst/>
                      </a:prstGeom>
                      <a:ln w="25400" cmpd="sng">
                        <a:solidFill>
                          <a:schemeClr val="accent2"/>
                        </a:solidFill>
                        <a:prstDash val="sysDash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5590" y="4677410"/>
          <a:ext cx="4064000" cy="648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" r:id="rId9" imgW="3022600" imgH="482600" progId="Equation.KSEE3">
                  <p:embed/>
                </p:oleObj>
              </mc:Choice>
              <mc:Fallback>
                <p:oleObj name="" r:id="rId9" imgW="3022600" imgH="482600" progId="Equation.KSEE3">
                  <p:embed/>
                  <p:pic>
                    <p:nvPicPr>
                      <p:cNvPr id="0" name="图片 5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5590" y="4677410"/>
                        <a:ext cx="4064000" cy="648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弧形箭头 12"/>
          <p:cNvSpPr/>
          <p:nvPr/>
        </p:nvSpPr>
        <p:spPr>
          <a:xfrm>
            <a:off x="8499475" y="5233035"/>
            <a:ext cx="553085" cy="1125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99475" y="5605145"/>
            <a:ext cx="5892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16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时域</a:t>
            </a:r>
            <a:endParaRPr lang="zh-CN" altLang="en-US" sz="16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5590" y="5318760"/>
          <a:ext cx="3812540" cy="71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" r:id="rId11" imgW="2578100" imgH="482600" progId="Equation.KSEE3">
                  <p:embed/>
                </p:oleObj>
              </mc:Choice>
              <mc:Fallback>
                <p:oleObj name="" r:id="rId11" imgW="2578100" imgH="482600" progId="Equation.KSEE3">
                  <p:embed/>
                  <p:pic>
                    <p:nvPicPr>
                      <p:cNvPr id="0" name="图片 51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5590" y="5318760"/>
                        <a:ext cx="3812540" cy="713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385" y="5983605"/>
          <a:ext cx="2826385" cy="66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" r:id="rId13" imgW="2374265" imgH="558800" progId="Equation.KSEE3">
                  <p:embed/>
                </p:oleObj>
              </mc:Choice>
              <mc:Fallback>
                <p:oleObj name="" r:id="rId13" imgW="2374265" imgH="558800" progId="Equation.KSEE3">
                  <p:embed/>
                  <p:pic>
                    <p:nvPicPr>
                      <p:cNvPr id="0" name="图片 51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6385" y="5983605"/>
                        <a:ext cx="2826385" cy="664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465" y="2155825"/>
            <a:ext cx="6395720" cy="3549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6385" y="220980"/>
            <a:ext cx="550227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</a:t>
            </a: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、基于串行的预测-校正方式的电网暂态频率特征预测方法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570" y="1511935"/>
            <a:ext cx="77641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以标准 WSCC 9 节点系统为例，设置 0s 时，母线 5 分别发生100MW 和 58MW 的功率扰动，SFR 模型和时域仿真结果对比如下图所示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71065" y="5838825"/>
            <a:ext cx="44792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模型与实际频率响应曲线还存在差距！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090" y="217805"/>
            <a:ext cx="37528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2.2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基于极限学习机（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ELM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）的系统频率响应校正模型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990" y="2455545"/>
            <a:ext cx="358203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SFR 模型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→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频率的时域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解析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式。功率扰动后，系统频率将发生波动，其动态特性的主要特征可通过三个变量描述：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zh-CN" altLang="en-US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）频率变化极值；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</a:t>
            </a:r>
            <a:r>
              <a:rPr lang="zh-CN" altLang="en-US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）极值出现时间；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3</a:t>
            </a:r>
            <a:r>
              <a:rPr lang="zh-CN" altLang="en-US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）频率稳态值。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3990" y="1548765"/>
          <a:ext cx="3691255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1" imgW="2489200" imgH="457200" progId="Equation.KSEE3">
                  <p:embed/>
                </p:oleObj>
              </mc:Choice>
              <mc:Fallback>
                <p:oleObj name="" r:id="rId1" imgW="2489200" imgH="4572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990" y="1548765"/>
                        <a:ext cx="3691255" cy="678180"/>
                      </a:xfrm>
                      <a:prstGeom prst="rect">
                        <a:avLst/>
                      </a:prstGeom>
                      <a:ln w="25400" cmpd="sng">
                        <a:solidFill>
                          <a:schemeClr val="accent2"/>
                        </a:solidFill>
                        <a:prstDash val="sysDash"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940" y="1548765"/>
            <a:ext cx="5010785" cy="376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mRkNzMyNmVhMDFjYzU2ZjdkOWIxOTQ1NTE1OWRiYTcifQ==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t">
        <a:spAutoFit/>
      </a:bodyPr>
      <a:lstStyle>
        <a:defPPr algn="l">
          <a:buClrTx/>
          <a:buSzTx/>
          <a:buNone/>
          <a:defRPr lang="zh-CN" altLang="en-US" sz="240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宋体" panose="02010600030101010101" pitchFamily="2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1506</Words>
  <Application>WPS 演示</Application>
  <PresentationFormat>如螢幕大小 (4:3)</PresentationFormat>
  <Paragraphs>109</Paragraphs>
  <Slides>14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22</vt:i4>
      </vt:variant>
      <vt:variant>
        <vt:lpstr>幻灯片标题</vt:lpstr>
      </vt:variant>
      <vt:variant>
        <vt:i4>14</vt:i4>
      </vt:variant>
    </vt:vector>
  </HeadingPairs>
  <TitlesOfParts>
    <vt:vector size="49" baseType="lpstr">
      <vt:lpstr>Arial</vt:lpstr>
      <vt:lpstr>宋体</vt:lpstr>
      <vt:lpstr>Wingdings</vt:lpstr>
      <vt:lpstr>Calibri</vt:lpstr>
      <vt:lpstr>Cambria Math</vt:lpstr>
      <vt:lpstr>等线 Light</vt:lpstr>
      <vt:lpstr>Calibri Light</vt:lpstr>
      <vt:lpstr>微软雅黑</vt:lpstr>
      <vt:lpstr>Arial Unicode MS</vt:lpstr>
      <vt:lpstr>PMingLiU</vt:lpstr>
      <vt:lpstr>Segoe Print</vt:lpstr>
      <vt:lpstr>等线</vt:lpstr>
      <vt:lpstr>Office 佈景主題</vt:lpstr>
      <vt:lpstr>Visio.Drawing.15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Visio.Drawing.15</vt:lpstr>
      <vt:lpstr>Equation.KSEE3</vt:lpstr>
      <vt:lpstr>Equation.KSEE3</vt:lpstr>
      <vt:lpstr>Equation.KSEE3</vt:lpstr>
      <vt:lpstr>Visio.Drawing.15</vt:lpstr>
      <vt:lpstr>Visio.Drawing.15</vt:lpstr>
      <vt:lpstr>Visio.Drawing.15</vt:lpstr>
      <vt:lpstr>Visio.Drawing.15</vt:lpstr>
      <vt:lpstr>Visio.Drawing.15</vt:lpstr>
      <vt:lpstr>Equation.KSEE3</vt:lpstr>
      <vt:lpstr>Equation.KSEE3</vt:lpstr>
      <vt:lpstr>机器学习在电力系统中的应用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Hung-yi Lee</dc:creator>
  <cp:lastModifiedBy>ZSL_Changes</cp:lastModifiedBy>
  <cp:revision>409</cp:revision>
  <dcterms:created xsi:type="dcterms:W3CDTF">2021-02-14T15:05:00Z</dcterms:created>
  <dcterms:modified xsi:type="dcterms:W3CDTF">2022-06-14T08:12:38Z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99E60B49AA214E78A6FF14B7299DF386</vt:lpwstr>
  </property>
  <property fmtid="{D5CDD505-2E9C-101B-9397-08002B2CF9AE}" pid="3" name="KSOProductBuildVer">
    <vt:lpwstr>2052-11.1.0.11744</vt:lpwstr>
  </property>
</Properties>
</file>