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023" r:id="rId3"/>
    <p:sldId id="2024" r:id="rId4"/>
    <p:sldId id="2025" r:id="rId6"/>
    <p:sldId id="2081" r:id="rId7"/>
    <p:sldId id="2082" r:id="rId8"/>
    <p:sldId id="2083" r:id="rId9"/>
    <p:sldId id="2074" r:id="rId10"/>
    <p:sldId id="2075" r:id="rId11"/>
    <p:sldId id="2076" r:id="rId12"/>
    <p:sldId id="2077" r:id="rId13"/>
    <p:sldId id="2091" r:id="rId14"/>
    <p:sldId id="2092" r:id="rId15"/>
    <p:sldId id="2078" r:id="rId16"/>
    <p:sldId id="2079" r:id="rId17"/>
    <p:sldId id="2093" r:id="rId18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6" autoAdjust="0"/>
    <p:restoredTop sz="41450" autoAdjust="0"/>
  </p:normalViewPr>
  <p:slideViewPr>
    <p:cSldViewPr snapToGrid="0">
      <p:cViewPr varScale="1">
        <p:scale>
          <a:sx n="29" d="100"/>
          <a:sy n="29" d="100"/>
        </p:scale>
        <p:origin x="2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" y="25908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165350" y="584186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6410" y="4992370"/>
            <a:ext cx="8324850" cy="84963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3B4751"/>
                </a:solidFill>
                <a:sym typeface="+mn-ea"/>
              </a:rPr>
              <a:t>Part </a:t>
            </a:r>
            <a:r>
              <a:rPr lang="en-US" altLang="zh-CN" sz="4000" dirty="0">
                <a:solidFill>
                  <a:srgbClr val="3B4751"/>
                </a:solidFill>
                <a:sym typeface="+mn-ea"/>
              </a:rPr>
              <a:t>Ⅰ</a:t>
            </a:r>
            <a:r>
              <a:rPr lang="zh-CN" altLang="en-US" sz="4000" dirty="0">
                <a:solidFill>
                  <a:srgbClr val="3B4751"/>
                </a:solidFill>
                <a:sym typeface="+mn-ea"/>
              </a:rPr>
              <a:t>电力系统中的网络攻击</a:t>
            </a:r>
            <a:endParaRPr lang="zh-CN" altLang="en-US" sz="4000" dirty="0">
              <a:solidFill>
                <a:srgbClr val="3B475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59080"/>
            <a:ext cx="8766175" cy="455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56845" y="158750"/>
                <a:ext cx="4454525" cy="6605270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 anchor="t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单个DFIG的控制系统分为两个解耦的控制子系统：转子侧变流器(RSC)和GSC。</a:t>
                </a:r>
                <a:endParaRPr lang="zh-CN" altLang="en-US" sz="21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endParaRPr lang="zh-CN" altLang="en-US" sz="21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其中RSC(i</a:t>
                </a:r>
                <a:r>
                  <a:rPr lang="zh-CN" altLang="en-US" sz="210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qr</a:t>
                </a: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和i</a:t>
                </a:r>
                <a:r>
                  <a:rPr lang="zh-CN" altLang="en-US" sz="210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dr</a:t>
                </a: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)的q轴和d轴电流分别控制有功功率输出和正序端电压(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1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1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WT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1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ref</m:t>
                        </m:r>
                      </m:sup>
                    </m:sSubSup>
                  </m:oMath>
                </a14:m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1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1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DFIG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1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ref</m:t>
                        </m:r>
                      </m:sup>
                    </m:sSubSup>
                  </m:oMath>
                </a14:m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)。GSC的d轴电流(i</a:t>
                </a:r>
                <a:r>
                  <a:rPr lang="zh-CN" altLang="en-US" sz="210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dg</a:t>
                </a: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)用于调节直流总线电压(V</a:t>
                </a:r>
                <a:r>
                  <a:rPr lang="zh-CN" altLang="en-US" sz="210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DC</a:t>
                </a: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)，GSC的q轴电流(i</a:t>
                </a:r>
                <a:r>
                  <a:rPr lang="zh-CN" altLang="en-US" sz="210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qg</a:t>
                </a: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)用于支持故障时电网的无功功率。</a:t>
                </a:r>
                <a:endParaRPr lang="zh-CN" altLang="en-US" sz="21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endParaRPr lang="zh-CN" altLang="en-US" sz="21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慢速的外环控制计算dq轴的参考电流；快速的内环控制控制变流器的交流输出电压。</a:t>
                </a:r>
                <a:endParaRPr lang="zh-CN" altLang="en-US" sz="21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endParaRPr lang="zh-CN" altLang="en-US" sz="21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21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sym typeface="+mn-ea"/>
                  </a:rPr>
                  <a:t>风机控制器通过通信信道将α(即SSI阻尼控制器所需的信号)发送到风场阻尼控制器，并接收来自风场阻尼控制器的控制命令β，并将β加到风机的内环控制中。</a:t>
                </a:r>
                <a:endParaRPr lang="zh-CN" altLang="en-US" sz="21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" y="158750"/>
                <a:ext cx="4454525" cy="6605270"/>
              </a:xfrm>
              <a:prstGeom prst="rect">
                <a:avLst/>
              </a:prstGeom>
              <a:blipFill rotWithShape="1">
                <a:blip r:embed="rId1"/>
                <a:stretch>
                  <a:fillRect l="-285" t="-192" r="-285" b="-192"/>
                </a:stretch>
              </a:blipFill>
              <a:ln w="254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15" y="158750"/>
            <a:ext cx="4208780" cy="4737735"/>
          </a:xfrm>
          <a:prstGeom prst="rect">
            <a:avLst/>
          </a:prstGeom>
          <a:ln w="25400" cmpd="sng">
            <a:solidFill>
              <a:schemeClr val="accent6"/>
            </a:solidFill>
            <a:prstDash val="solid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30115" y="5039995"/>
                <a:ext cx="4208780" cy="1732915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sysDash"/>
              </a:ln>
            </p:spPr>
            <p:txBody>
              <a:bodyPr wrap="square" rtlCol="0" anchor="t">
                <a:spAutoFit/>
              </a:bodyPr>
              <a:p>
                <a:pPr algn="l">
                  <a:buClrTx/>
                  <a:buSzTx/>
                  <a:buNone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通过最大功率点跟踪(MPPT)算法，给出DFIG有功功率输出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WT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ref</m:t>
                        </m:r>
                      </m:sup>
                    </m:sSubSup>
                  </m:oMath>
                </a14:m>
                <a:r>
                  <a:rPr lang="zh-CN" altLang="en-US" sz="2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的参考。</a:t>
                </a:r>
                <a:endParaRPr lang="zh-CN" altLang="en-US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algn="l">
                  <a:buClrTx/>
                  <a:buSzTx/>
                  <a:buNone/>
                </a:pPr>
                <a:endParaRPr lang="zh-CN" altLang="en-US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algn="l">
                  <a:buClrTx/>
                  <a:buSzTx/>
                  <a:buNone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DFIG电压(1+∆</a:t>
                </a:r>
                <a:r>
                  <a:rPr lang="en-US" altLang="zh-CN" sz="2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DFIG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  <a:sym typeface="+mn-ea"/>
                          </a:rPr>
                          <m:t>ref</m:t>
                        </m:r>
                      </m:sup>
                    </m:sSubSup>
                  </m:oMath>
                </a14:m>
                <a:r>
                  <a:rPr lang="zh-CN" altLang="en-US" sz="2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的参考值由风场控制器计算。</a:t>
                </a:r>
                <a:endParaRPr lang="zh-CN" altLang="en-US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5039995"/>
                <a:ext cx="4208780" cy="1732915"/>
              </a:xfrm>
              <a:prstGeom prst="rect">
                <a:avLst/>
              </a:prstGeom>
              <a:blipFill rotWithShape="1">
                <a:blip r:embed="rId3"/>
                <a:stretch>
                  <a:fillRect l="-302" t="-733" r="-302" b="-733"/>
                </a:stretch>
              </a:blipFill>
              <a:ln w="25400">
                <a:solidFill>
                  <a:schemeClr val="accent2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4615815"/>
            <a:ext cx="4277995" cy="857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6845" y="158750"/>
            <a:ext cx="4454525" cy="106045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为了解决风场中的不确定性因素，文中采用</a:t>
            </a:r>
            <a:r>
              <a:rPr lang="en-US" alt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T-S</a:t>
            </a:r>
            <a:r>
              <a:rPr lang="zh-CN" altLang="en-US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模糊控制来实现对风场系统的控制。</a:t>
            </a:r>
            <a:endParaRPr lang="zh-CN" altLang="en-US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57150"/>
            <a:ext cx="4093210" cy="4608195"/>
          </a:xfrm>
          <a:prstGeom prst="rect">
            <a:avLst/>
          </a:prstGeom>
          <a:ln w="25400" cmpd="sng">
            <a:solidFill>
              <a:schemeClr val="accent6"/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4787900" y="5473065"/>
            <a:ext cx="4208780" cy="706755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矩阵Kj为需要设计的控制增益。完整的模糊控制器如下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5" y="1275715"/>
            <a:ext cx="4404995" cy="956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15" y="2232025"/>
            <a:ext cx="3294380" cy="550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40" y="2782570"/>
            <a:ext cx="3678555" cy="792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45" y="4125595"/>
            <a:ext cx="4308475" cy="10934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6845" y="3643630"/>
            <a:ext cx="4454525" cy="41402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则基于</a:t>
            </a:r>
            <a:r>
              <a:rPr lang="en-US" alt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T-S</a:t>
            </a:r>
            <a:r>
              <a:rPr lang="zh-CN" altLang="en-US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模糊控制的</a:t>
            </a: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观测器为：</a:t>
            </a:r>
            <a:endParaRPr lang="zh-CN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845" y="5404485"/>
            <a:ext cx="4454525" cy="106045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其中ˆx(t)为状态向量，L</a:t>
            </a:r>
            <a:r>
              <a:rPr lang="zh-CN" sz="21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i</a:t>
            </a: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为应该设计的观测器增益。基于T-S模糊控制的观测器反馈控制方案如右：</a:t>
            </a:r>
            <a:endParaRPr lang="zh-CN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900" y="6201410"/>
            <a:ext cx="4208145" cy="47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6845" y="472440"/>
            <a:ext cx="4454525" cy="414020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DoS</a:t>
            </a:r>
            <a:r>
              <a:rPr lang="zh-CN" altLang="en-US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可描述如下：</a:t>
            </a:r>
            <a:endParaRPr lang="zh-CN" altLang="en-US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70840"/>
            <a:ext cx="4093210" cy="4608195"/>
          </a:xfrm>
          <a:prstGeom prst="rect">
            <a:avLst/>
          </a:prstGeom>
          <a:ln w="25400" cmpd="sng">
            <a:solidFill>
              <a:schemeClr val="accent6"/>
            </a:solidFill>
            <a:prstDash val="solid"/>
          </a:ln>
        </p:spPr>
      </p:pic>
      <p:sp>
        <p:nvSpPr>
          <p:cNvPr id="10" name="文本框 9"/>
          <p:cNvSpPr txBox="1"/>
          <p:nvPr/>
        </p:nvSpPr>
        <p:spPr>
          <a:xfrm>
            <a:off x="156845" y="2738755"/>
            <a:ext cx="4454525" cy="737235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相邻攻击的间隔称为健康间隔。欺骗攻击可描述如下：</a:t>
            </a:r>
            <a:endParaRPr lang="zh-CN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6845" y="4139565"/>
            <a:ext cx="4454525" cy="1383665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其中，Γ(t)∈Rm×m为时变尺度因子，</a:t>
            </a:r>
            <a:r>
              <a:rPr lang="en-US" alt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1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s</a:t>
            </a: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(t)∈Rm为加性欺骗信号。</a:t>
            </a:r>
            <a:r>
              <a:rPr lang="zh-CN" sz="2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Γ(t)的缩放变化可能导致系统的不稳定行为，而加性欺骗信号可使系统偏离平衡点。</a:t>
            </a:r>
            <a:endParaRPr lang="en-US" altLang="zh-CN" sz="21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983615"/>
            <a:ext cx="4488815" cy="6388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1622425"/>
            <a:ext cx="4046220" cy="10363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" y="3556000"/>
            <a:ext cx="4248150" cy="503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0" y="0"/>
            <a:ext cx="898715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、系统建模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.1）根据系统工作点和模糊集得到状态空间模型。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.2）基于汉克尔奇异值(HSV)技术降低模型阶数。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、参数设计（采用 looped-Lyapunov functional(LLF)方法进行稳定性分析，利用一些线性矩阵不等式(LMI)条件的解计算控制和观测器增益）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1）设计观测器增益L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，使A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=A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−L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C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(1≤i≤r)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稳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定，其中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是模糊规则的数量。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2.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）选择阻尼率ζ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、采样周期h、DoS攻击水平Ω、欺骗参数γ和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u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的期望值。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3）使用半正定的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LLF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条件求解以下LMIs：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i)无攻击：给定{ζ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，h}求解不等式。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ii)仅DoS：给定{ζ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，h，Ω}求解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不等式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iii)仅欺骗：给定{ζ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，h，γ，u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}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求解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不等式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iv)欺骗和DoS：给定{ζ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，h，Ω，γ，u</a:t>
            </a:r>
            <a:r>
              <a:rPr lang="en-US" altLang="zh-CN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s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}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求解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不等式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. 4）对于在步骤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2.3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中求解的LMIs的可行解。使用K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=X</a:t>
            </a:r>
            <a:r>
              <a:rPr lang="zh-CN" altLang="en-US" sz="240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i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(G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−1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)</a:t>
            </a:r>
            <a:r>
              <a:rPr lang="zh-CN" altLang="en-US" sz="240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T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计算所需的控制增益。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13710" y="450850"/>
            <a:ext cx="551815" cy="1793240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无网络攻击</a:t>
            </a:r>
            <a:endParaRPr 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13710" cy="269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05" y="92075"/>
            <a:ext cx="4676140" cy="21755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45175" y="2267585"/>
            <a:ext cx="17278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DoS</a:t>
            </a:r>
            <a:r>
              <a:rPr 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攻击</a:t>
            </a:r>
            <a:endParaRPr 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65" y="2684145"/>
            <a:ext cx="4351020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33265" y="4789805"/>
            <a:ext cx="41370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上图为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DoS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攻击时控制器控制下系统的电压和注入的无功，都在可接受的工作范围。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左图为多次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DoS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攻击时的情形。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1800"/>
            <a:ext cx="4236720" cy="19583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" y="4789805"/>
            <a:ext cx="4114800" cy="1927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08400" y="3033395"/>
            <a:ext cx="17278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欺骗</a:t>
            </a:r>
            <a:r>
              <a:rPr 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攻击</a:t>
            </a:r>
            <a:endParaRPr 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64665" y="3895090"/>
            <a:ext cx="561340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上图显示了欺骗攻击下风场的有功功率和电压。控制器能够在风场参数不发生持续变化的情况下减轻SSI现象。</a:t>
            </a:r>
            <a:endParaRPr lang="zh-CN" altLang="en-US" sz="32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282575"/>
            <a:ext cx="6042660" cy="2750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05900" cy="2476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53940" y="2476500"/>
            <a:ext cx="42513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现代电网的</a:t>
            </a:r>
            <a:r>
              <a:rPr lang="zh-CN" altLang="en-US" sz="3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物理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组件和</a:t>
            </a:r>
            <a:r>
              <a:rPr lang="zh-CN" altLang="en-US" sz="3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网络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组件之间双向连接，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相互依赖。</a:t>
            </a:r>
            <a:endParaRPr lang="zh-CN" altLang="en-US" sz="3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r>
              <a:rPr lang="en-US" altLang="zh-CN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新型电力系统中，电力系统依靠通信系统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完成</a:t>
            </a:r>
            <a:r>
              <a:rPr lang="zh-CN" altLang="en-US" sz="3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动态控制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以及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维持其</a:t>
            </a:r>
            <a:r>
              <a:rPr lang="zh-CN" altLang="en-US" sz="3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稳定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性，如大规模风电场。</a:t>
            </a:r>
            <a:endParaRPr lang="zh-CN" altLang="en-US" sz="3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r>
              <a:rPr lang="en-US" altLang="zh-CN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3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同时，通信系统依靠电力系统供电。</a:t>
            </a:r>
            <a:endParaRPr lang="zh-CN" altLang="en-US" sz="3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6667" y="2471738"/>
          <a:ext cx="486727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4580890" imgH="4132580" progId="Visio.Drawing.15">
                  <p:embed/>
                </p:oleObj>
              </mc:Choice>
              <mc:Fallback>
                <p:oleObj name="" r:id="rId2" imgW="4580890" imgH="4132580" progId="Visio.Drawing.15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6667" y="2471738"/>
                        <a:ext cx="4867275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635" cy="3780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780790"/>
            <a:ext cx="9144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电力系统中的网络攻击形式：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）物理攻击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攻击电力系统物理组件，不仅中断向用户的电力供应，还给相关利益方带来巨大经济压力。如：</a:t>
            </a: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2013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年，加州输电变电站被步枪攻击，损坏发电机、变压器和输电线路等，改变了电力系统的拓扑结构，直接导致停电，并可能导致级联崩溃。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635" cy="3780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780790"/>
            <a:ext cx="9144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电力系统中的网络攻击形式：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）不良数据攻击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网络方面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引入延迟或故障来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使</a:t>
            </a:r>
            <a:r>
              <a:rPr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通信网络或智能电表执行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错误</a:t>
            </a:r>
            <a:r>
              <a:rPr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的操作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。</a:t>
            </a:r>
            <a:endParaRPr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物理方面：改变仪表读数。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如果攻击者知道电力系统的配置，就很容易在物理模型上构建不良数据，这样就可以绕过检测过程。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6430" y="5160010"/>
          <a:ext cx="450342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908300" imgH="469900" progId="Equation.KSEE3">
                  <p:embed/>
                </p:oleObj>
              </mc:Choice>
              <mc:Fallback>
                <p:oleObj name="" r:id="rId3" imgW="2908300" imgH="469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6430" y="5160010"/>
                        <a:ext cx="4503420" cy="727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635" cy="3780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780790"/>
            <a:ext cx="796226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电力系统中的网络攻击形式：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）虚假数据攻击（最广泛、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形式多样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对信道攻击，关闭信道或发送虚假信息（重复发送或转发系统威胁信号）。</a:t>
            </a:r>
            <a:endParaRPr lang="zh-CN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给系统状态估计发送虚假信号。</a:t>
            </a:r>
            <a:endParaRPr lang="zh-CN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欺骗</a:t>
            </a: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GPS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信号以及各种控制器信号，进而影响电网稳定性。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5100" y="4915535"/>
          <a:ext cx="3764915" cy="126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197100" imgH="736600" progId="Equation.KSEE3">
                  <p:embed/>
                </p:oleObj>
              </mc:Choice>
              <mc:Fallback>
                <p:oleObj name="" r:id="rId3" imgW="2197100" imgH="736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5100" y="4915535"/>
                        <a:ext cx="3764915" cy="126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635" cy="3780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780790"/>
            <a:ext cx="9144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电力系统中的网络攻击形式：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）</a:t>
            </a: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DoS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拒绝服务攻击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一般来说，DoS攻击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通过淹没网络中的流量对通信信道造成堵塞，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阻碍远程终端单元(RTU)和主终端单元(MTU)之间的通信，导致系统的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通信延迟以至于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挂起、崩溃或重启。</a:t>
            </a:r>
            <a:endParaRPr lang="zh-CN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其中，分布式</a:t>
            </a: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DoS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的</a:t>
            </a:r>
            <a:r>
              <a:rPr 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目标是瓦解对电网运行的控制，阻碍测量和计费系统。</a:t>
            </a:r>
            <a:endParaRPr lang="zh-CN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2880" y="25908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165350" y="584186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80" y="4980305"/>
            <a:ext cx="8765540" cy="69342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3B4751"/>
                </a:solidFill>
              </a:rPr>
              <a:t>PartⅡ </a:t>
            </a:r>
            <a:r>
              <a:rPr lang="zh-CN" altLang="en-US" sz="3200" dirty="0">
                <a:solidFill>
                  <a:srgbClr val="3B4751"/>
                </a:solidFill>
              </a:rPr>
              <a:t>风电场（双馈风机）的网络攻击抑制</a:t>
            </a:r>
            <a:endParaRPr lang="zh-CN" altLang="en-US" sz="3200" dirty="0">
              <a:solidFill>
                <a:srgbClr val="3B475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59080"/>
            <a:ext cx="8766175" cy="4553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5290" y="4460240"/>
            <a:ext cx="84893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风电场与电力系统的物理层连接如上图所示。风电场由266个低压风机组成，通过一个中压集电网连接，风场变电站连接两条输电线路（线路A和B），输送电能到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A和B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电网。A线100公里输电线路，B线为500公里50%补偿度。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060180" cy="435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043170"/>
            <a:ext cx="9144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风场的网络层连接如上图所示。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风机的控制方案采用矢量控制，其中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风机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控制方案采用矢量控制，分别控制直流线路电压、风机电压和涡轮机功率。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电网侧变流器</a:t>
            </a: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GSC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无功功率为</a:t>
            </a:r>
            <a:r>
              <a:rPr lang="en-US" altLang="zh-CN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04405" cy="5130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360,&quot;width&quot;:15384}"/>
</p:tagLst>
</file>

<file path=ppt/tags/tag2.xml><?xml version="1.0" encoding="utf-8"?>
<p:tagLst xmlns:p="http://schemas.openxmlformats.org/presentationml/2006/main">
  <p:tag name="KSO_WM_UNIT_PLACING_PICTURE_USER_VIEWPORT" val="{&quot;height&quot;:6360,&quot;width&quot;:15384}"/>
</p:tagLst>
</file>

<file path=ppt/tags/tag3.xml><?xml version="1.0" encoding="utf-8"?>
<p:tagLst xmlns:p="http://schemas.openxmlformats.org/presentationml/2006/main">
  <p:tag name="KSO_WM_UNIT_PLACING_PICTURE_USER_VIEWPORT" val="{&quot;height&quot;:6360,&quot;width&quot;:15384}"/>
</p:tagLst>
</file>

<file path=ppt/tags/tag4.xml><?xml version="1.0" encoding="utf-8"?>
<p:tagLst xmlns:p="http://schemas.openxmlformats.org/presentationml/2006/main">
  <p:tag name="KSO_WM_UNIT_PLACING_PICTURE_USER_VIEWPORT" val="{&quot;height&quot;:6360,&quot;width&quot;:15384}"/>
</p:tagLst>
</file>

<file path=ppt/tags/tag5.xml><?xml version="1.0" encoding="utf-8"?>
<p:tagLst xmlns:p="http://schemas.openxmlformats.org/presentationml/2006/main">
  <p:tag name="COMMONDATA" val="eyJoZGlkIjoiMmRkNzMyNmVhMDFjYzU2ZjdkOWIxOTQ1NTE1OWRiYTcifQ==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l">
          <a:buClrTx/>
          <a:buSzTx/>
          <a:buNone/>
          <a:defRPr lang="zh-CN" altLang="en-US" sz="240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1900</Words>
  <Application>WPS 演示</Application>
  <PresentationFormat>如螢幕大小 (4:3)</PresentationFormat>
  <Paragraphs>86</Paragraphs>
  <Slides>15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Cambria Math</vt:lpstr>
      <vt:lpstr>Calibri Light</vt:lpstr>
      <vt:lpstr>等线 Light</vt:lpstr>
      <vt:lpstr>微软雅黑</vt:lpstr>
      <vt:lpstr>Arial Unicode MS</vt:lpstr>
      <vt:lpstr>PMingLiU</vt:lpstr>
      <vt:lpstr>Segoe Print</vt:lpstr>
      <vt:lpstr>等线</vt:lpstr>
      <vt:lpstr>Office 佈景主題</vt:lpstr>
      <vt:lpstr>Visio.Drawing.15</vt:lpstr>
      <vt:lpstr>Equation.KSEE3</vt:lpstr>
      <vt:lpstr>Equation.KSEE3</vt:lpstr>
      <vt:lpstr>Part Ⅰ电力系统中的网络攻击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PartⅡ 风电场（双馈风机）的网络攻击抑制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ZSL_Changes</cp:lastModifiedBy>
  <cp:revision>461</cp:revision>
  <dcterms:created xsi:type="dcterms:W3CDTF">2021-02-14T15:05:00Z</dcterms:created>
  <dcterms:modified xsi:type="dcterms:W3CDTF">2022-06-28T03:56:59Z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99E60B49AA214E78A6FF14B7299DF386</vt:lpwstr>
  </property>
  <property fmtid="{D5CDD505-2E9C-101B-9397-08002B2CF9AE}" pid="3" name="KSOProductBuildVer">
    <vt:lpwstr>2052-11.1.0.11830</vt:lpwstr>
  </property>
</Properties>
</file>