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8"/>
  </p:notesMasterIdLst>
  <p:sldIdLst>
    <p:sldId id="397" r:id="rId5"/>
    <p:sldId id="2022" r:id="rId6"/>
    <p:sldId id="1726" r:id="rId7"/>
    <p:sldId id="1284" r:id="rId9"/>
    <p:sldId id="1331" r:id="rId10"/>
    <p:sldId id="1907" r:id="rId11"/>
    <p:sldId id="256" r:id="rId12"/>
    <p:sldId id="1958" r:id="rId13"/>
    <p:sldId id="1908" r:id="rId14"/>
    <p:sldId id="363" r:id="rId15"/>
    <p:sldId id="1961" r:id="rId16"/>
    <p:sldId id="262" r:id="rId17"/>
    <p:sldId id="367" r:id="rId18"/>
    <p:sldId id="387" r:id="rId19"/>
    <p:sldId id="388" r:id="rId20"/>
    <p:sldId id="1962" r:id="rId21"/>
    <p:sldId id="1979" r:id="rId22"/>
    <p:sldId id="1976" r:id="rId23"/>
    <p:sldId id="1980" r:id="rId24"/>
    <p:sldId id="1940" r:id="rId25"/>
    <p:sldId id="1924" r:id="rId26"/>
    <p:sldId id="1941" r:id="rId27"/>
    <p:sldId id="1928" r:id="rId28"/>
    <p:sldId id="1927" r:id="rId29"/>
    <p:sldId id="1929" r:id="rId30"/>
    <p:sldId id="1982" r:id="rId31"/>
    <p:sldId id="1943" r:id="rId32"/>
    <p:sldId id="374" r:id="rId33"/>
    <p:sldId id="384" r:id="rId34"/>
    <p:sldId id="1945" r:id="rId35"/>
    <p:sldId id="1946" r:id="rId36"/>
    <p:sldId id="1947" r:id="rId37"/>
    <p:sldId id="1948" r:id="rId38"/>
    <p:sldId id="1932" r:id="rId39"/>
    <p:sldId id="1956" r:id="rId40"/>
    <p:sldId id="1971" r:id="rId41"/>
    <p:sldId id="394" r:id="rId42"/>
    <p:sldId id="1938" r:id="rId43"/>
    <p:sldId id="2023" r:id="rId44"/>
    <p:sldId id="2024" r:id="rId45"/>
    <p:sldId id="2025" r:id="rId46"/>
    <p:sldId id="2045" r:id="rId47"/>
    <p:sldId id="2046" r:id="rId48"/>
    <p:sldId id="2047" r:id="rId49"/>
    <p:sldId id="2060" r:id="rId50"/>
    <p:sldId id="2048" r:id="rId51"/>
    <p:sldId id="2062" r:id="rId52"/>
    <p:sldId id="2063" r:id="rId53"/>
    <p:sldId id="2064" r:id="rId54"/>
    <p:sldId id="2065" r:id="rId55"/>
    <p:sldId id="2066" r:id="rId56"/>
    <p:sldId id="2072" r:id="rId57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6" autoAdjust="0"/>
    <p:restoredTop sz="41450" autoAdjust="0"/>
  </p:normalViewPr>
  <p:slideViewPr>
    <p:cSldViewPr snapToGrid="0">
      <p:cViewPr varScale="1">
        <p:scale>
          <a:sx n="29" d="100"/>
          <a:sy n="29" d="100"/>
        </p:scale>
        <p:origin x="2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1" Type="http://schemas.openxmlformats.org/officeDocument/2006/relationships/tags" Target="tags/tag2.xml"/><Relationship Id="rId60" Type="http://schemas.openxmlformats.org/officeDocument/2006/relationships/tableStyles" Target="tableStyles.xml"/><Relationship Id="rId6" Type="http://schemas.openxmlformats.org/officeDocument/2006/relationships/slide" Target="slides/slide2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ym typeface="+mn-ea"/>
            </a:rPr>
            <a:t>步骤</a:t>
          </a:r>
          <a:r>
            <a:rPr lang="en-US" altLang="zh-TW" sz="2400" dirty="0">
              <a:sym typeface="+mn-ea"/>
            </a:rPr>
            <a:t> 1: </a:t>
          </a:r>
          <a:r>
            <a:rPr lang="zh-CN" altLang="en-US" sz="2400" dirty="0">
              <a:sym typeface="+mn-ea"/>
            </a:rPr>
            <a:t>带未知数的函数</a:t>
          </a:r>
          <a:r>
            <a:rPr lang="en-US" altLang="zh-TW" sz="2400" dirty="0"/>
            <a:t>               </a:t>
          </a:r>
          <a:r>
            <a:rPr lang="zh-TW" altLang="en-US" sz="2400" dirty="0"/>
            <a:t/>
          </a:r>
          <a:endParaRPr lang="zh-TW" altLang="en-US" sz="2400" dirty="0"/>
        </a:p>
      </dgm:t>
    </dgm:pt>
    <dgm:pt modelId="{741192AF-66D8-44B3-8D71-D609A9576CFF}" cxnId="{32209784-E435-44C8-BB44-EEA61F37767F}" type="parTrans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cxnId="{32209784-E435-44C8-BB44-EEA61F37767F}" type="sibTrans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ym typeface="+mn-ea"/>
            </a:rPr>
            <a:t>步骤</a:t>
          </a:r>
          <a:r>
            <a:rPr lang="en-US" altLang="zh-TW" sz="2400" dirty="0">
              <a:sym typeface="+mn-ea"/>
            </a:rPr>
            <a:t> 2: </a:t>
          </a:r>
          <a:r>
            <a:rPr lang="zh-CN" altLang="en-US" sz="2400" dirty="0">
              <a:sym typeface="+mn-ea"/>
            </a:rPr>
            <a:t>从训练数据定义</a:t>
          </a:r>
          <a:r>
            <a:rPr lang="en-US" altLang="zh-CN" sz="2400" dirty="0">
              <a:sym typeface="+mn-ea"/>
            </a:rPr>
            <a:t>Loss</a:t>
          </a:r>
          <a:r>
            <a:rPr lang="zh-CN" altLang="en-US" sz="2400" dirty="0">
              <a:sym typeface="+mn-ea"/>
            </a:rPr>
            <a:t>函数</a:t>
          </a:r>
          <a:r>
            <a:rPr lang="zh-TW" altLang="en-US" sz="2400" dirty="0"/>
            <a:t/>
          </a:r>
          <a:endParaRPr lang="zh-TW" altLang="en-US" sz="2400" dirty="0"/>
        </a:p>
      </dgm:t>
    </dgm:pt>
    <dgm:pt modelId="{35DF94FE-4269-42A8-B274-51E32D4D5D54}" cxnId="{831B8CFE-A96D-45F4-8700-C2F5ADE4C2B8}" type="parTrans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cxnId="{831B8CFE-A96D-45F4-8700-C2F5ADE4C2B8}" type="sibTrans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ym typeface="+mn-ea"/>
            </a:rPr>
            <a:t>步骤</a:t>
          </a:r>
          <a:r>
            <a:rPr lang="en-US" altLang="zh-TW" sz="2400" dirty="0">
              <a:sym typeface="+mn-ea"/>
            </a:rPr>
            <a:t> 3: </a:t>
          </a:r>
          <a:r>
            <a:rPr lang="zh-CN" altLang="en-US" sz="2400" dirty="0">
              <a:sym typeface="+mn-ea"/>
            </a:rPr>
            <a:t>最优化</a:t>
          </a:r>
          <a:r>
            <a:rPr lang="en-US" altLang="zh-TW" sz="2400" dirty="0">
              <a:sym typeface="+mn-ea"/>
            </a:rPr>
            <a:t> </a:t>
          </a:r>
          <a:r>
            <a:rPr lang="en-US" altLang="zh-TW" sz="2400" dirty="0"/>
            <a:t> </a:t>
          </a:r>
          <a:r>
            <a:rPr lang="zh-TW" altLang="en-US" sz="2400" dirty="0"/>
            <a:t/>
          </a:r>
          <a:endParaRPr lang="zh-TW" altLang="en-US" sz="2400" dirty="0"/>
        </a:p>
      </dgm:t>
    </dgm:pt>
    <dgm:pt modelId="{E0770B27-10B9-4E3F-A134-B86908A61FFE}" cxnId="{AE47FE29-DD9C-4661-83DD-F33343CBB050}" type="parTrans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cxnId="{AE47FE29-DD9C-4661-83DD-F33343CBB050}" type="sibTrans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Cnt="0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Cnt="0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32209784-E435-44C8-BB44-EEA61F37767F}" srcId="{7ABBEAF7-C373-4176-BC82-DCCB6D5E3E26}" destId="{801111EC-7761-4006-9B8D-BDD3478D6A0C}" srcOrd="0" destOrd="0" parTransId="{741192AF-66D8-44B3-8D71-D609A9576CFF}" sibTransId="{E857221A-734F-4396-A642-04F985B7D590}"/>
    <dgm:cxn modelId="{831B8CFE-A96D-45F4-8700-C2F5ADE4C2B8}" srcId="{7ABBEAF7-C373-4176-BC82-DCCB6D5E3E26}" destId="{380F6D09-15D5-4E2B-BF8A-CECE4B7C4A20}" srcOrd="1" destOrd="0" parTransId="{35DF94FE-4269-42A8-B274-51E32D4D5D54}" sibTransId="{D60C5607-81DE-4CC8-91B3-C56E5666A49F}"/>
    <dgm:cxn modelId="{AE47FE29-DD9C-4661-83DD-F33343CBB050}" srcId="{7ABBEAF7-C373-4176-BC82-DCCB6D5E3E26}" destId="{680F7195-4FD3-481E-8A2B-5AD54C8280AB}" srcOrd="2" destOrd="0" parTransId="{E0770B27-10B9-4E3F-A134-B86908A61FFE}" sibTransId="{382B596D-4079-47F6-BAC4-80EDB1CFB95D}"/>
    <dgm:cxn modelId="{382A310B-E648-459D-ACCD-EA1ABFE157DC}" type="presOf" srcId="{7ABBEAF7-C373-4176-BC82-DCCB6D5E3E26}" destId="{A491758C-84A6-4A4D-888E-93118B4129B4}" srcOrd="0" destOrd="0" presId="urn:microsoft.com/office/officeart/2005/8/layout/process1"/>
    <dgm:cxn modelId="{9EF42F8E-5B9C-4F01-8FA7-5EAA0580E7DD}" type="presParOf" srcId="{A491758C-84A6-4A4D-888E-93118B4129B4}" destId="{CFEBD105-9F67-4F60-B070-C671AE93A28A}" srcOrd="0" destOrd="0" presId="urn:microsoft.com/office/officeart/2005/8/layout/process1"/>
    <dgm:cxn modelId="{3B178632-2171-4D83-9F09-967D87F5637B}" type="presOf" srcId="{801111EC-7761-4006-9B8D-BDD3478D6A0C}" destId="{CFEBD105-9F67-4F60-B070-C671AE93A28A}" srcOrd="0" destOrd="0" presId="urn:microsoft.com/office/officeart/2005/8/layout/process1"/>
    <dgm:cxn modelId="{70B34290-EAC5-4D3A-8067-172A0677C628}" type="presParOf" srcId="{A491758C-84A6-4A4D-888E-93118B4129B4}" destId="{888540DF-FD49-4215-991C-C7B2A2E10D35}" srcOrd="1" destOrd="0" presId="urn:microsoft.com/office/officeart/2005/8/layout/process1"/>
    <dgm:cxn modelId="{ABBD120C-7E66-4963-92FB-8FA00A8C9124}" type="presOf" srcId="{E857221A-734F-4396-A642-04F985B7D590}" destId="{888540DF-FD49-4215-991C-C7B2A2E10D35}" srcOrd="0" destOrd="0" presId="urn:microsoft.com/office/officeart/2005/8/layout/process1"/>
    <dgm:cxn modelId="{80483074-D2C6-485E-AB55-931CCA716CD9}" type="presParOf" srcId="{888540DF-FD49-4215-991C-C7B2A2E10D35}" destId="{FCAC1A52-7A03-424B-8708-40DF70DCEBE1}" srcOrd="0" destOrd="1" presId="urn:microsoft.com/office/officeart/2005/8/layout/process1"/>
    <dgm:cxn modelId="{AD53727F-4A5D-41E5-9F44-37D329644F9A}" type="presOf" srcId="{E857221A-734F-4396-A642-04F985B7D590}" destId="{FCAC1A52-7A03-424B-8708-40DF70DCEBE1}" srcOrd="1" destOrd="0" presId="urn:microsoft.com/office/officeart/2005/8/layout/process1"/>
    <dgm:cxn modelId="{3586CB91-B149-41AD-AF25-4869036198F0}" type="presParOf" srcId="{A491758C-84A6-4A4D-888E-93118B4129B4}" destId="{2C9E42A7-D692-4DEF-A008-68C3A4D1516E}" srcOrd="2" destOrd="0" presId="urn:microsoft.com/office/officeart/2005/8/layout/process1"/>
    <dgm:cxn modelId="{5A018119-9118-48D8-B4B2-C9069C7D9AED}" type="presOf" srcId="{380F6D09-15D5-4E2B-BF8A-CECE4B7C4A20}" destId="{2C9E42A7-D692-4DEF-A008-68C3A4D1516E}" srcOrd="0" destOrd="0" presId="urn:microsoft.com/office/officeart/2005/8/layout/process1"/>
    <dgm:cxn modelId="{BEF4325F-E664-4326-A8D2-177602C0D0B4}" type="presParOf" srcId="{A491758C-84A6-4A4D-888E-93118B4129B4}" destId="{75576B2E-DB43-49F5-8A31-D5CBF5F78EEC}" srcOrd="3" destOrd="0" presId="urn:microsoft.com/office/officeart/2005/8/layout/process1"/>
    <dgm:cxn modelId="{2ED421F4-097B-4273-953F-C986977D3CD7}" type="presOf" srcId="{D60C5607-81DE-4CC8-91B3-C56E5666A49F}" destId="{75576B2E-DB43-49F5-8A31-D5CBF5F78EEC}" srcOrd="0" destOrd="0" presId="urn:microsoft.com/office/officeart/2005/8/layout/process1"/>
    <dgm:cxn modelId="{7D701D25-9881-43A4-B782-73A545822754}" type="presParOf" srcId="{75576B2E-DB43-49F5-8A31-D5CBF5F78EEC}" destId="{1FFABC42-5BE3-4E33-A2BE-582BDAFB0BDF}" srcOrd="0" destOrd="3" presId="urn:microsoft.com/office/officeart/2005/8/layout/process1"/>
    <dgm:cxn modelId="{05741884-B85A-44D6-A936-64BCA1B36DDE}" type="presOf" srcId="{D60C5607-81DE-4CC8-91B3-C56E5666A49F}" destId="{1FFABC42-5BE3-4E33-A2BE-582BDAFB0BDF}" srcOrd="1" destOrd="0" presId="urn:microsoft.com/office/officeart/2005/8/layout/process1"/>
    <dgm:cxn modelId="{D94EE2D6-2275-481C-B874-B3A272BD0430}" type="presParOf" srcId="{A491758C-84A6-4A4D-888E-93118B4129B4}" destId="{B28036AB-B71B-48DE-97C4-D287BC3BE7AC}" srcOrd="4" destOrd="0" presId="urn:microsoft.com/office/officeart/2005/8/layout/process1"/>
    <dgm:cxn modelId="{B95999DF-1337-4366-A735-B787EC40B350}" type="presOf" srcId="{680F7195-4FD3-481E-8A2B-5AD54C8280AB}" destId="{B28036AB-B71B-48DE-97C4-D287BC3BE7A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6700" cy="4351338"/>
        <a:chOff x="0" y="0"/>
        <a:chExt cx="7886700" cy="4351338"/>
      </a:xfrm>
    </dsp:grpSpPr>
    <dsp:sp modelId="{CFEBD105-9F67-4F60-B070-C671AE93A28A}">
      <dsp:nvSpPr>
        <dsp:cNvPr id="3" name="圆角矩形 2"/>
        <dsp:cNvSpPr/>
      </dsp:nvSpPr>
      <dsp:spPr bwMode="white">
        <a:xfrm>
          <a:off x="0" y="1553035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ym typeface="+mn-ea"/>
            </a:rPr>
            <a:t>步骤</a:t>
          </a:r>
          <a:r>
            <a:rPr lang="en-US" altLang="zh-TW" sz="2400" dirty="0">
              <a:sym typeface="+mn-ea"/>
            </a:rPr>
            <a:t> 1: </a:t>
          </a:r>
          <a:r>
            <a:rPr lang="zh-CN" altLang="en-US" sz="2400" dirty="0">
              <a:sym typeface="+mn-ea"/>
            </a:rPr>
            <a:t>带未知数的函数</a:t>
          </a:r>
          <a:r>
            <a:rPr lang="en-US" altLang="zh-TW" sz="2400" dirty="0"/>
            <a:t>               </a:t>
          </a:r>
          <a:endParaRPr lang="zh-TW" altLang="en-US" sz="2400" dirty="0"/>
        </a:p>
      </dsp:txBody>
      <dsp:txXfrm>
        <a:off x="0" y="1553035"/>
        <a:ext cx="2075447" cy="1245268"/>
      </dsp:txXfrm>
    </dsp:sp>
    <dsp:sp modelId="{888540DF-FD49-4215-991C-C7B2A2E10D35}">
      <dsp:nvSpPr>
        <dsp:cNvPr id="4" name="右箭头 3"/>
        <dsp:cNvSpPr/>
      </dsp:nvSpPr>
      <dsp:spPr bwMode="white">
        <a:xfrm>
          <a:off x="2270539" y="1918314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2270539" y="1918314"/>
        <a:ext cx="439995" cy="514711"/>
      </dsp:txXfrm>
    </dsp:sp>
    <dsp:sp modelId="{2C9E42A7-D692-4DEF-A008-68C3A4D1516E}">
      <dsp:nvSpPr>
        <dsp:cNvPr id="5" name="圆角矩形 4"/>
        <dsp:cNvSpPr/>
      </dsp:nvSpPr>
      <dsp:spPr bwMode="white">
        <a:xfrm>
          <a:off x="2905626" y="1553035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4890000"/>
            <a:satOff val="-20391"/>
            <a:lumOff val="470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ym typeface="+mn-ea"/>
            </a:rPr>
            <a:t>步骤</a:t>
          </a:r>
          <a:r>
            <a:rPr lang="en-US" altLang="zh-TW" sz="2400" dirty="0">
              <a:sym typeface="+mn-ea"/>
            </a:rPr>
            <a:t> 2: </a:t>
          </a:r>
          <a:r>
            <a:rPr lang="zh-CN" altLang="en-US" sz="2400" dirty="0">
              <a:sym typeface="+mn-ea"/>
            </a:rPr>
            <a:t>从训练数据定义</a:t>
          </a:r>
          <a:r>
            <a:rPr lang="en-US" altLang="zh-CN" sz="2400" dirty="0">
              <a:sym typeface="+mn-ea"/>
            </a:rPr>
            <a:t>Loss</a:t>
          </a:r>
          <a:r>
            <a:rPr lang="zh-CN" altLang="en-US" sz="2400" dirty="0">
              <a:sym typeface="+mn-ea"/>
            </a:rPr>
            <a:t>函数</a:t>
          </a:r>
          <a:endParaRPr lang="zh-TW" altLang="en-US" sz="2400" dirty="0"/>
        </a:p>
      </dsp:txBody>
      <dsp:txXfrm>
        <a:off x="2905626" y="1553035"/>
        <a:ext cx="2075447" cy="1245268"/>
      </dsp:txXfrm>
    </dsp:sp>
    <dsp:sp modelId="{75576B2E-DB43-49F5-8A31-D5CBF5F78EEC}">
      <dsp:nvSpPr>
        <dsp:cNvPr id="6" name="右箭头 5"/>
        <dsp:cNvSpPr/>
      </dsp:nvSpPr>
      <dsp:spPr bwMode="white">
        <a:xfrm>
          <a:off x="5176166" y="1918314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9780000"/>
            <a:satOff val="-40783"/>
            <a:lumOff val="941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5176166" y="1918314"/>
        <a:ext cx="439995" cy="514711"/>
      </dsp:txXfrm>
    </dsp:sp>
    <dsp:sp modelId="{B28036AB-B71B-48DE-97C4-D287BC3BE7AC}">
      <dsp:nvSpPr>
        <dsp:cNvPr id="7" name="圆角矩形 6"/>
        <dsp:cNvSpPr/>
      </dsp:nvSpPr>
      <dsp:spPr bwMode="white">
        <a:xfrm>
          <a:off x="5811253" y="1553035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9780000"/>
            <a:satOff val="-40783"/>
            <a:lumOff val="941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ym typeface="+mn-ea"/>
            </a:rPr>
            <a:t>步骤</a:t>
          </a:r>
          <a:r>
            <a:rPr lang="en-US" altLang="zh-TW" sz="2400" dirty="0">
              <a:sym typeface="+mn-ea"/>
            </a:rPr>
            <a:t> 3: </a:t>
          </a:r>
          <a:r>
            <a:rPr lang="zh-CN" altLang="en-US" sz="2400" dirty="0">
              <a:sym typeface="+mn-ea"/>
            </a:rPr>
            <a:t>最优化</a:t>
          </a:r>
          <a:r>
            <a:rPr lang="en-US" altLang="zh-TW" sz="2400" dirty="0">
              <a:sym typeface="+mn-ea"/>
            </a:rPr>
            <a:t> </a:t>
          </a:r>
          <a:r>
            <a:rPr lang="en-US" altLang="zh-TW" sz="2400" dirty="0"/>
            <a:t> </a:t>
          </a:r>
          <a:endParaRPr lang="zh-TW" altLang="en-US" sz="2400" dirty="0"/>
        </a:p>
      </dsp:txBody>
      <dsp:txXfrm>
        <a:off x="5811253" y="1553035"/>
        <a:ext cx="2075447" cy="1245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emf"/><Relationship Id="rId1" Type="http://schemas.openxmlformats.org/officeDocument/2006/relationships/image" Target="../media/image16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emf"/><Relationship Id="rId1" Type="http://schemas.openxmlformats.org/officeDocument/2006/relationships/image" Target="../media/image16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e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7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276F-4A8F-4B13-B6D5-06C27A91DE9A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CE%97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From Data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none" strike="noStrike" dirty="0">
                <a:solidFill>
                  <a:srgbClr val="0645AD"/>
                </a:solidFill>
                <a:effectLst/>
                <a:hlinkClick r:id="rId3" tooltip="Η"/>
              </a:rPr>
              <a:t>Eta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The summation of the blue functions is the green one.</a:t>
            </a: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Is it a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Reinforcement learning?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描述主角炭治郎为了寻求被变成鬼的妹妹变回人类的方法，并踏上斩鬼之旅的奇幻故事。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1" dirty="0">
                <a:solidFill>
                  <a:srgbClr val="FFFF00"/>
                </a:solidFill>
              </a:rPr>
              <a:t>Predicting the number of subscribers</a:t>
            </a:r>
            <a:endParaRPr lang="zh-TW" altLang="en-US" sz="1200" b="1" dirty="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>
                <a:solidFill>
                  <a:srgbClr val="FFFFFF"/>
                </a:solidFill>
              </a:rPr>
              <a:t>(Skip this part is you already have basic idea about ML)</a:t>
            </a:r>
            <a:endParaRPr lang="zh-TW" altLang="en-US" dirty="0">
              <a:solidFill>
                <a:srgbClr val="FFFFFF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Gradient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Limitation </a:t>
            </a:r>
            <a:endParaRPr lang="en-US" altLang="zh-TW" dirty="0"/>
          </a:p>
          <a:p>
            <a:r>
              <a:rPr lang="en-US" altLang="zh-TW" dirty="0"/>
              <a:t>Deep Learning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Introduction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MAE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AAA-8AC3-4971-BF33-5B524AE03A3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BA91-1ABC-40A1-A298-75A1ACA309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23.png"/><Relationship Id="rId7" Type="http://schemas.openxmlformats.org/officeDocument/2006/relationships/image" Target="../media/image33.png"/><Relationship Id="rId6" Type="http://schemas.openxmlformats.org/officeDocument/2006/relationships/image" Target="../media/image1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2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2.png"/><Relationship Id="rId7" Type="http://schemas.openxmlformats.org/officeDocument/2006/relationships/image" Target="../media/image4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52.png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8.png"/><Relationship Id="rId11" Type="http://schemas.openxmlformats.org/officeDocument/2006/relationships/image" Target="../media/image46.png"/><Relationship Id="rId10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4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26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2.png"/><Relationship Id="rId1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2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1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4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1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4.png"/><Relationship Id="rId3" Type="http://schemas.openxmlformats.org/officeDocument/2006/relationships/image" Target="../media/image1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png"/><Relationship Id="rId8" Type="http://schemas.openxmlformats.org/officeDocument/2006/relationships/image" Target="../media/image102.png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9" Type="http://schemas.openxmlformats.org/officeDocument/2006/relationships/notesSlide" Target="../notesSlides/notesSlide19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10.png"/><Relationship Id="rId16" Type="http://schemas.openxmlformats.org/officeDocument/2006/relationships/image" Target="../media/image92.png"/><Relationship Id="rId15" Type="http://schemas.openxmlformats.org/officeDocument/2006/relationships/image" Target="../media/image109.png"/><Relationship Id="rId14" Type="http://schemas.openxmlformats.org/officeDocument/2006/relationships/image" Target="../media/image108.png"/><Relationship Id="rId13" Type="http://schemas.openxmlformats.org/officeDocument/2006/relationships/image" Target="../media/image107.png"/><Relationship Id="rId12" Type="http://schemas.openxmlformats.org/officeDocument/2006/relationships/image" Target="../media/image106.png"/><Relationship Id="rId11" Type="http://schemas.openxmlformats.org/officeDocument/2006/relationships/image" Target="../media/image105.png"/><Relationship Id="rId10" Type="http://schemas.openxmlformats.org/officeDocument/2006/relationships/image" Target="../media/image104.png"/><Relationship Id="rId1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17.png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20.png"/><Relationship Id="rId12" Type="http://schemas.openxmlformats.org/officeDocument/2006/relationships/image" Target="../media/image119.png"/><Relationship Id="rId11" Type="http://schemas.openxmlformats.org/officeDocument/2006/relationships/image" Target="../media/image118.png"/><Relationship Id="rId10" Type="http://schemas.openxmlformats.org/officeDocument/2006/relationships/image" Target="../media/image92.png"/><Relationship Id="rId1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0" Type="http://schemas.openxmlformats.org/officeDocument/2006/relationships/notesSlide" Target="../notesSlides/notesSlide1.x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2" Type="http://schemas.openxmlformats.org/officeDocument/2006/relationships/notesSlide" Target="../notesSlides/notesSlide20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29.png"/><Relationship Id="rId2" Type="http://schemas.openxmlformats.org/officeDocument/2006/relationships/image" Target="../media/image97.png"/><Relationship Id="rId19" Type="http://schemas.openxmlformats.org/officeDocument/2006/relationships/image" Target="../media/image128.png"/><Relationship Id="rId18" Type="http://schemas.openxmlformats.org/officeDocument/2006/relationships/image" Target="../media/image117.png"/><Relationship Id="rId17" Type="http://schemas.openxmlformats.org/officeDocument/2006/relationships/image" Target="../media/image127.png"/><Relationship Id="rId16" Type="http://schemas.openxmlformats.org/officeDocument/2006/relationships/image" Target="../media/image126.png"/><Relationship Id="rId15" Type="http://schemas.openxmlformats.org/officeDocument/2006/relationships/image" Target="../media/image125.png"/><Relationship Id="rId14" Type="http://schemas.openxmlformats.org/officeDocument/2006/relationships/image" Target="../media/image124.png"/><Relationship Id="rId13" Type="http://schemas.openxmlformats.org/officeDocument/2006/relationships/image" Target="../media/image123.png"/><Relationship Id="rId12" Type="http://schemas.openxmlformats.org/officeDocument/2006/relationships/image" Target="../media/image122.png"/><Relationship Id="rId11" Type="http://schemas.openxmlformats.org/officeDocument/2006/relationships/image" Target="../media/image121.png"/><Relationship Id="rId10" Type="http://schemas.openxmlformats.org/officeDocument/2006/relationships/image" Target="../media/image92.png"/><Relationship Id="rId1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8" Type="http://schemas.openxmlformats.org/officeDocument/2006/relationships/notesSlide" Target="../notesSlides/notesSlide21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38.png"/><Relationship Id="rId25" Type="http://schemas.openxmlformats.org/officeDocument/2006/relationships/image" Target="../media/image137.png"/><Relationship Id="rId24" Type="http://schemas.openxmlformats.org/officeDocument/2006/relationships/image" Target="../media/image136.png"/><Relationship Id="rId23" Type="http://schemas.openxmlformats.org/officeDocument/2006/relationships/image" Target="../media/image135.png"/><Relationship Id="rId22" Type="http://schemas.openxmlformats.org/officeDocument/2006/relationships/image" Target="../media/image127.png"/><Relationship Id="rId21" Type="http://schemas.openxmlformats.org/officeDocument/2006/relationships/image" Target="../media/image134.png"/><Relationship Id="rId20" Type="http://schemas.openxmlformats.org/officeDocument/2006/relationships/image" Target="../media/image133.png"/><Relationship Id="rId2" Type="http://schemas.openxmlformats.org/officeDocument/2006/relationships/image" Target="../media/image97.png"/><Relationship Id="rId19" Type="http://schemas.openxmlformats.org/officeDocument/2006/relationships/image" Target="../media/image132.png"/><Relationship Id="rId18" Type="http://schemas.openxmlformats.org/officeDocument/2006/relationships/image" Target="../media/image131.png"/><Relationship Id="rId17" Type="http://schemas.openxmlformats.org/officeDocument/2006/relationships/image" Target="../media/image130.png"/><Relationship Id="rId16" Type="http://schemas.openxmlformats.org/officeDocument/2006/relationships/image" Target="../media/image126.png"/><Relationship Id="rId15" Type="http://schemas.openxmlformats.org/officeDocument/2006/relationships/image" Target="../media/image125.png"/><Relationship Id="rId14" Type="http://schemas.openxmlformats.org/officeDocument/2006/relationships/image" Target="../media/image124.png"/><Relationship Id="rId13" Type="http://schemas.openxmlformats.org/officeDocument/2006/relationships/image" Target="../media/image123.png"/><Relationship Id="rId12" Type="http://schemas.openxmlformats.org/officeDocument/2006/relationships/image" Target="../media/image122.png"/><Relationship Id="rId11" Type="http://schemas.openxmlformats.org/officeDocument/2006/relationships/image" Target="../media/image121.png"/><Relationship Id="rId10" Type="http://schemas.openxmlformats.org/officeDocument/2006/relationships/image" Target="../media/image92.png"/><Relationship Id="rId1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png"/><Relationship Id="rId8" Type="http://schemas.openxmlformats.org/officeDocument/2006/relationships/image" Target="../media/image145.png"/><Relationship Id="rId7" Type="http://schemas.openxmlformats.org/officeDocument/2006/relationships/image" Target="../media/image144.png"/><Relationship Id="rId6" Type="http://schemas.openxmlformats.org/officeDocument/2006/relationships/image" Target="../media/image101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32" Type="http://schemas.openxmlformats.org/officeDocument/2006/relationships/notesSlide" Target="../notesSlides/notesSlide22.x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138.png"/><Relationship Id="rId3" Type="http://schemas.openxmlformats.org/officeDocument/2006/relationships/image" Target="../media/image141.png"/><Relationship Id="rId29" Type="http://schemas.openxmlformats.org/officeDocument/2006/relationships/image" Target="../media/image137.png"/><Relationship Id="rId28" Type="http://schemas.openxmlformats.org/officeDocument/2006/relationships/image" Target="../media/image136.png"/><Relationship Id="rId27" Type="http://schemas.openxmlformats.org/officeDocument/2006/relationships/image" Target="../media/image135.png"/><Relationship Id="rId26" Type="http://schemas.openxmlformats.org/officeDocument/2006/relationships/image" Target="../media/image120.png"/><Relationship Id="rId25" Type="http://schemas.openxmlformats.org/officeDocument/2006/relationships/image" Target="../media/image119.png"/><Relationship Id="rId24" Type="http://schemas.openxmlformats.org/officeDocument/2006/relationships/image" Target="../media/image118.png"/><Relationship Id="rId23" Type="http://schemas.openxmlformats.org/officeDocument/2006/relationships/image" Target="../media/image116.png"/><Relationship Id="rId22" Type="http://schemas.openxmlformats.org/officeDocument/2006/relationships/image" Target="../media/image115.png"/><Relationship Id="rId21" Type="http://schemas.openxmlformats.org/officeDocument/2006/relationships/image" Target="../media/image128.png"/><Relationship Id="rId20" Type="http://schemas.openxmlformats.org/officeDocument/2006/relationships/image" Target="../media/image117.png"/><Relationship Id="rId2" Type="http://schemas.openxmlformats.org/officeDocument/2006/relationships/image" Target="../media/image140.png"/><Relationship Id="rId19" Type="http://schemas.openxmlformats.org/officeDocument/2006/relationships/image" Target="../media/image127.png"/><Relationship Id="rId18" Type="http://schemas.openxmlformats.org/officeDocument/2006/relationships/image" Target="../media/image149.png"/><Relationship Id="rId17" Type="http://schemas.openxmlformats.org/officeDocument/2006/relationships/image" Target="../media/image148.png"/><Relationship Id="rId16" Type="http://schemas.openxmlformats.org/officeDocument/2006/relationships/image" Target="../media/image132.png"/><Relationship Id="rId15" Type="http://schemas.openxmlformats.org/officeDocument/2006/relationships/image" Target="../media/image131.png"/><Relationship Id="rId14" Type="http://schemas.openxmlformats.org/officeDocument/2006/relationships/image" Target="../media/image130.png"/><Relationship Id="rId13" Type="http://schemas.openxmlformats.org/officeDocument/2006/relationships/image" Target="../media/image147.png"/><Relationship Id="rId12" Type="http://schemas.openxmlformats.org/officeDocument/2006/relationships/image" Target="../media/image146.png"/><Relationship Id="rId11" Type="http://schemas.openxmlformats.org/officeDocument/2006/relationships/image" Target="../media/image124.png"/><Relationship Id="rId10" Type="http://schemas.openxmlformats.org/officeDocument/2006/relationships/image" Target="../media/image123.png"/><Relationship Id="rId1" Type="http://schemas.openxmlformats.org/officeDocument/2006/relationships/image" Target="../media/image139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png"/><Relationship Id="rId8" Type="http://schemas.openxmlformats.org/officeDocument/2006/relationships/image" Target="../media/image145.png"/><Relationship Id="rId7" Type="http://schemas.openxmlformats.org/officeDocument/2006/relationships/image" Target="../media/image144.png"/><Relationship Id="rId6" Type="http://schemas.openxmlformats.org/officeDocument/2006/relationships/image" Target="../media/image101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3" Type="http://schemas.openxmlformats.org/officeDocument/2006/relationships/image" Target="../media/image141.png"/><Relationship Id="rId28" Type="http://schemas.openxmlformats.org/officeDocument/2006/relationships/notesSlide" Target="../notesSlides/notesSlide23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36.png"/><Relationship Id="rId25" Type="http://schemas.openxmlformats.org/officeDocument/2006/relationships/image" Target="../media/image138.png"/><Relationship Id="rId24" Type="http://schemas.openxmlformats.org/officeDocument/2006/relationships/image" Target="../media/image137.png"/><Relationship Id="rId23" Type="http://schemas.openxmlformats.org/officeDocument/2006/relationships/image" Target="../media/image135.png"/><Relationship Id="rId22" Type="http://schemas.openxmlformats.org/officeDocument/2006/relationships/image" Target="../media/image118.png"/><Relationship Id="rId21" Type="http://schemas.openxmlformats.org/officeDocument/2006/relationships/image" Target="../media/image151.png"/><Relationship Id="rId20" Type="http://schemas.openxmlformats.org/officeDocument/2006/relationships/image" Target="../media/image115.png"/><Relationship Id="rId2" Type="http://schemas.openxmlformats.org/officeDocument/2006/relationships/image" Target="../media/image140.png"/><Relationship Id="rId19" Type="http://schemas.openxmlformats.org/officeDocument/2006/relationships/image" Target="../media/image150.png"/><Relationship Id="rId18" Type="http://schemas.openxmlformats.org/officeDocument/2006/relationships/image" Target="../media/image149.png"/><Relationship Id="rId17" Type="http://schemas.openxmlformats.org/officeDocument/2006/relationships/image" Target="../media/image148.png"/><Relationship Id="rId16" Type="http://schemas.openxmlformats.org/officeDocument/2006/relationships/image" Target="../media/image132.png"/><Relationship Id="rId15" Type="http://schemas.openxmlformats.org/officeDocument/2006/relationships/image" Target="../media/image131.png"/><Relationship Id="rId14" Type="http://schemas.openxmlformats.org/officeDocument/2006/relationships/image" Target="../media/image130.png"/><Relationship Id="rId13" Type="http://schemas.openxmlformats.org/officeDocument/2006/relationships/image" Target="../media/image147.png"/><Relationship Id="rId12" Type="http://schemas.openxmlformats.org/officeDocument/2006/relationships/image" Target="../media/image146.png"/><Relationship Id="rId11" Type="http://schemas.openxmlformats.org/officeDocument/2006/relationships/image" Target="../media/image124.png"/><Relationship Id="rId10" Type="http://schemas.openxmlformats.org/officeDocument/2006/relationships/image" Target="../media/image123.png"/><Relationship Id="rId1" Type="http://schemas.openxmlformats.org/officeDocument/2006/relationships/image" Target="../media/image139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png"/><Relationship Id="rId8" Type="http://schemas.openxmlformats.org/officeDocument/2006/relationships/image" Target="../media/image135.png"/><Relationship Id="rId7" Type="http://schemas.openxmlformats.org/officeDocument/2006/relationships/image" Target="../media/image118.png"/><Relationship Id="rId6" Type="http://schemas.openxmlformats.org/officeDocument/2006/relationships/image" Target="../media/image151.png"/><Relationship Id="rId5" Type="http://schemas.openxmlformats.org/officeDocument/2006/relationships/image" Target="../media/image115.png"/><Relationship Id="rId4" Type="http://schemas.openxmlformats.org/officeDocument/2006/relationships/image" Target="../media/image150.png"/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6.png"/><Relationship Id="rId10" Type="http://schemas.openxmlformats.org/officeDocument/2006/relationships/image" Target="../media/image138.png"/><Relationship Id="rId1" Type="http://schemas.openxmlformats.org/officeDocument/2006/relationships/image" Target="../media/image15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7.png"/><Relationship Id="rId3" Type="http://schemas.openxmlformats.org/officeDocument/2006/relationships/image" Target="../media/image156.png"/><Relationship Id="rId2" Type="http://schemas.openxmlformats.org/officeDocument/2006/relationships/image" Target="../media/image76.png"/><Relationship Id="rId1" Type="http://schemas.openxmlformats.org/officeDocument/2006/relationships/image" Target="../media/image15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8.png"/><Relationship Id="rId2" Type="http://schemas.openxmlformats.org/officeDocument/2006/relationships/image" Target="../media/image92.png"/><Relationship Id="rId1" Type="http://schemas.openxmlformats.org/officeDocument/2006/relationships/image" Target="../media/image155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png"/><Relationship Id="rId8" Type="http://schemas.openxmlformats.org/officeDocument/2006/relationships/image" Target="../media/image150.png"/><Relationship Id="rId7" Type="http://schemas.openxmlformats.org/officeDocument/2006/relationships/image" Target="../media/image160.png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5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7" Type="http://schemas.openxmlformats.org/officeDocument/2006/relationships/notesSlide" Target="../notesSlides/notesSlide24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27.png"/><Relationship Id="rId14" Type="http://schemas.openxmlformats.org/officeDocument/2006/relationships/image" Target="../media/image163.png"/><Relationship Id="rId13" Type="http://schemas.openxmlformats.org/officeDocument/2006/relationships/image" Target="../media/image162.png"/><Relationship Id="rId12" Type="http://schemas.openxmlformats.org/officeDocument/2006/relationships/image" Target="../media/image161.png"/><Relationship Id="rId11" Type="http://schemas.openxmlformats.org/officeDocument/2006/relationships/image" Target="../media/image118.png"/><Relationship Id="rId10" Type="http://schemas.openxmlformats.org/officeDocument/2006/relationships/image" Target="../media/image151.png"/><Relationship Id="rId1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5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6.emf"/><Relationship Id="rId1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8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67.emf"/><Relationship Id="rId1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0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69.emf"/><Relationship Id="rId1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1.emf"/><Relationship Id="rId1" Type="http://schemas.openxmlformats.org/officeDocument/2006/relationships/oleObject" Target="../embeddings/oleObject9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71.emf"/><Relationship Id="rId17" Type="http://schemas.openxmlformats.org/officeDocument/2006/relationships/notesSlide" Target="../notesSlides/notesSlide31.xml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77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9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0.png"/><Relationship Id="rId2" Type="http://schemas.openxmlformats.org/officeDocument/2006/relationships/image" Target="../media/image174.wmf"/><Relationship Id="rId1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3.w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182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181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185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84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183.wmf"/><Relationship Id="rId2" Type="http://schemas.openxmlformats.org/officeDocument/2006/relationships/oleObject" Target="../embeddings/oleObject20.bin"/><Relationship Id="rId17" Type="http://schemas.openxmlformats.org/officeDocument/2006/relationships/notesSlide" Target="../notesSlides/notesSlide37.xml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89.png"/><Relationship Id="rId13" Type="http://schemas.openxmlformats.org/officeDocument/2006/relationships/image" Target="../media/image188.wmf"/><Relationship Id="rId12" Type="http://schemas.openxmlformats.org/officeDocument/2006/relationships/oleObject" Target="../embeddings/oleObject25.bin"/><Relationship Id="rId11" Type="http://schemas.openxmlformats.org/officeDocument/2006/relationships/image" Target="../media/image187.wmf"/><Relationship Id="rId10" Type="http://schemas.openxmlformats.org/officeDocument/2006/relationships/oleObject" Target="../embeddings/oleObject24.bin"/><Relationship Id="rId1" Type="http://schemas.openxmlformats.org/officeDocument/2006/relationships/image" Target="../media/image18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171700" y="5139554"/>
            <a:ext cx="4800600" cy="0"/>
          </a:xfrm>
          <a:prstGeom prst="line">
            <a:avLst/>
          </a:prstGeom>
          <a:ln>
            <a:solidFill>
              <a:srgbClr val="3B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4390" y="4290060"/>
            <a:ext cx="7475220" cy="849630"/>
          </a:xfrm>
        </p:spPr>
        <p:txBody>
          <a:bodyPr>
            <a:normAutofit/>
          </a:bodyPr>
          <a:lstStyle/>
          <a:p>
            <a:r>
              <a:rPr lang="zh-CN" altLang="en-US" sz="5000" dirty="0">
                <a:solidFill>
                  <a:srgbClr val="3B4751"/>
                </a:solidFill>
              </a:rPr>
              <a:t>机器学习与电力系统</a:t>
            </a:r>
            <a:endParaRPr lang="zh-CN" altLang="en-US" sz="5000" dirty="0">
              <a:solidFill>
                <a:srgbClr val="3B475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4052" y="5408714"/>
            <a:ext cx="6575895" cy="440822"/>
          </a:xfrm>
        </p:spPr>
        <p:txBody>
          <a:bodyPr>
            <a:noAutofit/>
          </a:bodyPr>
          <a:lstStyle/>
          <a:p>
            <a:pPr algn="ctr"/>
            <a:r>
              <a:rPr lang="zh-CN" sz="3200" dirty="0">
                <a:solidFill>
                  <a:srgbClr val="3B4751"/>
                </a:solidFill>
              </a:rPr>
              <a:t>赵思亮</a:t>
            </a:r>
            <a:r>
              <a:rPr lang="en-US" altLang="zh-CN" sz="3200" dirty="0">
                <a:solidFill>
                  <a:srgbClr val="3B4751"/>
                </a:solidFill>
              </a:rPr>
              <a:t> </a:t>
            </a:r>
            <a:endParaRPr lang="en-US" altLang="zh-CN" sz="3200" dirty="0">
              <a:solidFill>
                <a:srgbClr val="3B4751"/>
              </a:solidFill>
            </a:endParaRPr>
          </a:p>
          <a:p>
            <a:pPr algn="ctr"/>
            <a:r>
              <a:rPr lang="en-US" altLang="zh-CN" sz="2000" dirty="0">
                <a:solidFill>
                  <a:srgbClr val="3B475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2022.05.30</a:t>
            </a:r>
            <a:endParaRPr lang="en-US" altLang="zh-CN" sz="2000" dirty="0">
              <a:solidFill>
                <a:srgbClr val="3B475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Abstract background of data"/>
          <p:cNvPicPr>
            <a:picLocks noChangeAspect="1"/>
          </p:cNvPicPr>
          <p:nvPr/>
        </p:nvPicPr>
        <p:blipFill rotWithShape="1">
          <a:blip r:embed="rId1"/>
          <a:srcRect t="9428" r="2" b="14339"/>
          <a:stretch>
            <a:fillRect/>
          </a:stretch>
        </p:blipFill>
        <p:spPr>
          <a:xfrm>
            <a:off x="182880" y="256540"/>
            <a:ext cx="8778240" cy="376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2. 定义</a:t>
            </a:r>
            <a:br>
              <a:rPr lang="en-US" altLang="zh-TW" dirty="0"/>
            </a:br>
            <a:r>
              <a:rPr lang="en-US" altLang="zh-TW" dirty="0"/>
              <a:t>训练数据</a:t>
            </a:r>
            <a:r>
              <a:rPr lang="zh-CN" altLang="en-US" dirty="0"/>
              <a:t>的</a:t>
            </a:r>
            <a:r>
              <a:rPr lang="en-US" altLang="zh-CN" dirty="0"/>
              <a:t>Loss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21917" y="2684632"/>
            <a:ext cx="67015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日期</a:t>
            </a:r>
            <a:r>
              <a:rPr lang="en-US" altLang="zh-TW" sz="2400" dirty="0"/>
              <a:t> 2017/01/01 – 2020/12/31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9" t="-120" r="32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4" t="-31" r="-2012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/>
          <p:cNvSpPr/>
          <p:nvPr/>
        </p:nvSpPr>
        <p:spPr>
          <a:xfrm>
            <a:off x="3230419" y="954848"/>
            <a:ext cx="1064082" cy="585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/>
              <p:cNvSpPr txBox="1"/>
              <p:nvPr/>
            </p:nvSpPr>
            <p:spPr>
              <a:xfrm>
                <a:off x="7170817" y="573751"/>
                <a:ext cx="1188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7" y="573751"/>
                <a:ext cx="1188339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33" t="-80" r="-197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/>
          <p:cNvSpPr txBox="1"/>
          <p:nvPr/>
        </p:nvSpPr>
        <p:spPr>
          <a:xfrm>
            <a:off x="5020239" y="150077"/>
            <a:ext cx="3939950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</a:t>
            </a:r>
            <a:r>
              <a:rPr lang="zh-CN" altLang="en-US" sz="2800" dirty="0"/>
              <a:t>也是一个未知参数的函数。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/>
              <p:cNvSpPr txBox="1"/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5" t="-1411" r="-1649" b="-1232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/>
          <p:cNvSpPr txBox="1"/>
          <p:nvPr/>
        </p:nvSpPr>
        <p:spPr>
          <a:xfrm>
            <a:off x="5020239" y="1189064"/>
            <a:ext cx="3939950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Loss: </a:t>
            </a:r>
            <a:r>
              <a:rPr lang="zh-CN" altLang="en-US" sz="2800" dirty="0"/>
              <a:t>某一组参数的值好不好。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字方塊 99"/>
              <p:cNvSpPr txBox="1"/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4" t="-31" r="-11810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字方塊 100"/>
              <p:cNvSpPr txBox="1"/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1" t="-31" r="-2815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>
            <a:off x="1316945" y="434788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2570587" y="513851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370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4935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008079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7673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5572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08" name="橢圓 107"/>
          <p:cNvSpPr/>
          <p:nvPr/>
        </p:nvSpPr>
        <p:spPr>
          <a:xfrm>
            <a:off x="1219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2425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886056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084610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112" name="橢圓 111"/>
          <p:cNvSpPr/>
          <p:nvPr/>
        </p:nvSpPr>
        <p:spPr>
          <a:xfrm>
            <a:off x="6935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6594718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p:sp>
        <p:nvSpPr>
          <p:cNvPr id="114" name="橢圓 113"/>
          <p:cNvSpPr/>
          <p:nvPr/>
        </p:nvSpPr>
        <p:spPr>
          <a:xfrm>
            <a:off x="8141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7804372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3286411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117" name="橢圓 116"/>
          <p:cNvSpPr/>
          <p:nvPr/>
        </p:nvSpPr>
        <p:spPr>
          <a:xfrm>
            <a:off x="3631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3246788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691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20" name="直線接點 119"/>
          <p:cNvCxnSpPr/>
          <p:nvPr/>
        </p:nvCxnSpPr>
        <p:spPr>
          <a:xfrm>
            <a:off x="356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2454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2113191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348473" y="5489452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710565" y="1607185"/>
            <a:ext cx="20574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691725" y="469318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5.3k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" t="-121" r="-1694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1968498" y="2153061"/>
            <a:ext cx="4499212" cy="374520"/>
            <a:chOff x="2425700" y="2153061"/>
            <a:chExt cx="4499212" cy="3745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/>
            <p:cNvCxnSpPr/>
            <p:nvPr/>
          </p:nvCxnSpPr>
          <p:spPr>
            <a:xfrm>
              <a:off x="4222977" y="2353448"/>
              <a:ext cx="5096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6600190" y="2173605"/>
            <a:ext cx="215455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/>
              <a:t>这组参数如何呢？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51" grpId="0"/>
      <p:bldP spid="62" grpId="0"/>
      <p:bldP spid="3" grpId="0" bldLvl="0" animBg="1"/>
      <p:bldP spid="81" grpId="0"/>
      <p:bldP spid="82" grpId="0"/>
      <p:bldP spid="83" grpId="0" animBg="1"/>
      <p:bldP spid="84" grpId="0"/>
      <p:bldP spid="100" grpId="0"/>
      <p:bldP spid="101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/>
      <p:bldP spid="111" grpId="0"/>
      <p:bldP spid="112" grpId="0" animBg="1"/>
      <p:bldP spid="113" grpId="0"/>
      <p:bldP spid="114" grpId="0" animBg="1"/>
      <p:bldP spid="115" grpId="0"/>
      <p:bldP spid="116" grpId="0"/>
      <p:bldP spid="117" grpId="0" animBg="1"/>
      <p:bldP spid="118" grpId="0"/>
      <p:bldP spid="119" grpId="0"/>
      <p:bldP spid="121" grpId="0" animBg="1"/>
      <p:bldP spid="122" grpId="0"/>
      <p:bldP spid="40" grpId="0"/>
      <p:bldP spid="43" grpId="0"/>
      <p:bldP spid="45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blipFill rotWithShape="1">
                <a:blip r:embed="rId1"/>
                <a:stretch>
                  <a:fillRect l="-1" t="-2" r="-1312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787223" y="3295746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2" t="-64" r="33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" t="-106" r="-1454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916483" y="5692877"/>
                <a:ext cx="4062862" cy="368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zh-CN" altLang="zh-TW" sz="2400" dirty="0"/>
                  <a:t>为</a:t>
                </a:r>
                <a:r>
                  <a:rPr lang="zh-CN" altLang="en-US" sz="2400" dirty="0"/>
                  <a:t>均方误差</a:t>
                </a:r>
                <a:r>
                  <a:rPr lang="en-US" altLang="zh-TW" sz="2400" dirty="0"/>
                  <a:t> (MSE)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83" y="5692877"/>
                <a:ext cx="4062862" cy="368935"/>
              </a:xfrm>
              <a:prstGeom prst="rect">
                <a:avLst/>
              </a:prstGeom>
              <a:blipFill rotWithShape="1">
                <a:blip r:embed="rId4"/>
                <a:stretch>
                  <a:fillRect l="-11" t="-888" r="14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3902421" y="5168020"/>
                <a:ext cx="3204845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zh-CN" altLang="zh-TW" sz="2400" dirty="0"/>
                  <a:t>为</a:t>
                </a:r>
                <a:r>
                  <a:rPr lang="en-US" altLang="zh-TW" sz="2400" dirty="0"/>
                  <a:t>平均绝对误差</a:t>
                </a:r>
                <a:r>
                  <a:rPr lang="en-US" altLang="zh-TW" sz="2400" dirty="0"/>
                  <a:t> (MAE)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21" y="5168020"/>
                <a:ext cx="3204845" cy="368935"/>
              </a:xfrm>
              <a:prstGeom prst="rect">
                <a:avLst/>
              </a:prstGeom>
              <a:blipFill rotWithShape="1">
                <a:blip r:embed="rId5"/>
                <a:stretch>
                  <a:fillRect l="-11" t="-966" r="-2169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群組 72"/>
          <p:cNvGrpSpPr/>
          <p:nvPr/>
        </p:nvGrpSpPr>
        <p:grpSpPr>
          <a:xfrm>
            <a:off x="1169437" y="2257697"/>
            <a:ext cx="2929904" cy="2789132"/>
            <a:chOff x="4557712" y="2465914"/>
            <a:chExt cx="2929904" cy="27891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單箭頭接點 44"/>
            <p:cNvCxnSpPr/>
            <p:nvPr/>
          </p:nvCxnSpPr>
          <p:spPr>
            <a:xfrm>
              <a:off x="5518150" y="3064129"/>
              <a:ext cx="0" cy="343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6771792" y="3854765"/>
              <a:ext cx="0" cy="38132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4572000" y="2571429"/>
              <a:ext cx="2915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/>
            <p:cNvSpPr/>
            <p:nvPr/>
          </p:nvSpPr>
          <p:spPr>
            <a:xfrm>
              <a:off x="5421087" y="2480430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6626905" y="2465914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5087261" y="2698142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4.8k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6285815" y="2709311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  <p:cxnSp>
          <p:nvCxnSpPr>
            <p:cNvPr id="64" name="直線接點 63"/>
            <p:cNvCxnSpPr/>
            <p:nvPr/>
          </p:nvCxnSpPr>
          <p:spPr>
            <a:xfrm>
              <a:off x="4557712" y="4747832"/>
              <a:ext cx="29299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6655486" y="4642317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6314396" y="4885714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941070" y="6209039"/>
                <a:ext cx="3342640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sz="2400" dirty="0"/>
                  <a:t>和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 </a:t>
                </a:r>
                <a:r>
                  <a:rPr lang="zh-CN" altLang="en-US" sz="2400" dirty="0"/>
                  <a:t>都是概率分布</a:t>
                </a:r>
                <a:r>
                  <a:rPr lang="en-US" altLang="zh-TW" sz="2400" dirty="0"/>
                  <a:t>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70" y="6209039"/>
                <a:ext cx="3342640" cy="368935"/>
              </a:xfrm>
              <a:prstGeom prst="rect">
                <a:avLst/>
              </a:prstGeom>
              <a:blipFill rotWithShape="1">
                <a:blip r:embed="rId9"/>
                <a:stretch>
                  <a:fillRect t="-863" r="-2090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5659812" y="6217306"/>
            <a:ext cx="18288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/>
              <a:t>则选用交叉熵</a:t>
            </a:r>
            <a:endParaRPr lang="zh-CN" altLang="en-US" sz="2400" dirty="0"/>
          </a:p>
        </p:txBody>
      </p:sp>
      <p:sp>
        <p:nvSpPr>
          <p:cNvPr id="3" name="箭號: 向右 2"/>
          <p:cNvSpPr/>
          <p:nvPr/>
        </p:nvSpPr>
        <p:spPr>
          <a:xfrm>
            <a:off x="4651045" y="6266075"/>
            <a:ext cx="771950" cy="274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/>
        </p:nvSpPr>
        <p:spPr>
          <a:xfrm>
            <a:off x="710565" y="27432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2. 定义</a:t>
            </a:r>
            <a:br>
              <a:rPr lang="en-US" altLang="zh-TW" dirty="0"/>
            </a:br>
            <a:r>
              <a:rPr lang="en-US" altLang="zh-TW" dirty="0"/>
              <a:t>训练数据</a:t>
            </a:r>
            <a:r>
              <a:rPr lang="zh-CN" altLang="en-US" dirty="0"/>
              <a:t>的</a:t>
            </a:r>
            <a:r>
              <a:rPr lang="en-US" altLang="zh-CN" dirty="0"/>
              <a:t>Loss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/>
              <p:cNvSpPr txBox="1"/>
              <p:nvPr/>
            </p:nvSpPr>
            <p:spPr>
              <a:xfrm>
                <a:off x="7170817" y="573751"/>
                <a:ext cx="1188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7" y="573751"/>
                <a:ext cx="1188339" cy="430887"/>
              </a:xfrm>
              <a:prstGeom prst="rect">
                <a:avLst/>
              </a:prstGeom>
              <a:blipFill rotWithShape="1">
                <a:blip r:embed="rId10"/>
                <a:stretch>
                  <a:fillRect l="-33" t="-80" r="-197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/>
          <p:cNvSpPr txBox="1"/>
          <p:nvPr/>
        </p:nvSpPr>
        <p:spPr>
          <a:xfrm>
            <a:off x="5020239" y="150077"/>
            <a:ext cx="3939950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</a:t>
            </a:r>
            <a:r>
              <a:rPr lang="zh-CN" altLang="en-US" sz="2800" dirty="0"/>
              <a:t>也是一个未知参数的函数。</a:t>
            </a:r>
            <a:endParaRPr lang="zh-CN" altLang="en-US" sz="28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020239" y="1189064"/>
            <a:ext cx="3939950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Loss: </a:t>
            </a:r>
            <a:r>
              <a:rPr lang="zh-CN" altLang="en-US" sz="2800" dirty="0"/>
              <a:t>某一组参数的值好不好。</a:t>
            </a:r>
            <a:endParaRPr lang="zh-CN" altLang="en-US" sz="2800" dirty="0"/>
          </a:p>
        </p:txBody>
      </p:sp>
      <p:cxnSp>
        <p:nvCxnSpPr>
          <p:cNvPr id="13" name="直線接點 5"/>
          <p:cNvCxnSpPr/>
          <p:nvPr/>
        </p:nvCxnSpPr>
        <p:spPr>
          <a:xfrm>
            <a:off x="840105" y="1515745"/>
            <a:ext cx="20574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9" grpId="0"/>
      <p:bldP spid="10" grpId="0"/>
      <p:bldP spid="11" grpId="0"/>
      <p:bldP spid="12" grpId="0"/>
      <p:bldP spid="29" grpId="0"/>
      <p:bldP spid="30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92" y="2300511"/>
            <a:ext cx="64770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21125" cy="132588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 </a:t>
            </a:r>
            <a:r>
              <a:rPr lang="en-US" altLang="zh-TW" dirty="0">
                <a:sym typeface="+mn-ea"/>
              </a:rPr>
              <a:t>定义</a:t>
            </a:r>
            <a:br>
              <a:rPr lang="en-US" altLang="zh-TW" dirty="0">
                <a:sym typeface="+mn-ea"/>
              </a:rPr>
            </a:br>
            <a:r>
              <a:rPr lang="en-US" altLang="zh-TW" dirty="0">
                <a:sym typeface="+mn-ea"/>
              </a:rPr>
              <a:t>训练数据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Loss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7824975" y="2262994"/>
                <a:ext cx="1238599" cy="471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975" y="2262994"/>
                <a:ext cx="1238599" cy="471805"/>
              </a:xfrm>
              <a:prstGeom prst="rect">
                <a:avLst/>
              </a:prstGeom>
              <a:blipFill rotWithShape="1">
                <a:blip r:embed="rId2"/>
                <a:stretch>
                  <a:fillRect l="-41" t="-104" r="18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460375" y="6180455"/>
                <a:ext cx="881380" cy="47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大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6180455"/>
                <a:ext cx="881380" cy="476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7529453" y="2666664"/>
            <a:ext cx="591045" cy="2669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1194889" y="5616300"/>
            <a:ext cx="1693454" cy="7604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4" t="-28" r="20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7" t="-7" r="2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6327610" y="326035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603167" y="50597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6399702" y="3350355"/>
            <a:ext cx="0" cy="26772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2380864" y="3350355"/>
            <a:ext cx="39288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687548" y="5239708"/>
            <a:ext cx="0" cy="7568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2395377" y="5137206"/>
            <a:ext cx="114610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183137" y="4033663"/>
            <a:ext cx="25770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u="sng" dirty="0"/>
              <a:t>误差曲面</a:t>
            </a:r>
            <a:r>
              <a:rPr lang="en-US" altLang="zh-TW" sz="2800" b="1" i="1" u="sng" dirty="0"/>
              <a:t> </a:t>
            </a:r>
            <a:endParaRPr lang="zh-TW" altLang="en-US" sz="28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7230745" y="580390"/>
                <a:ext cx="1188085" cy="43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45" y="580390"/>
                <a:ext cx="1188085" cy="431165"/>
              </a:xfrm>
              <a:prstGeom prst="rect">
                <a:avLst/>
              </a:prstGeom>
              <a:blipFill rotWithShape="1">
                <a:blip r:embed="rId6"/>
                <a:stretch>
                  <a:fillRect r="-2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342056" y="1707393"/>
            <a:ext cx="3092573" cy="474658"/>
            <a:chOff x="902111" y="1675654"/>
            <a:chExt cx="3092573" cy="4746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/>
            <p:cNvSpPr txBox="1"/>
            <p:nvPr/>
          </p:nvSpPr>
          <p:spPr>
            <a:xfrm>
              <a:off x="902111" y="1689937"/>
              <a:ext cx="10633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模型</a:t>
              </a:r>
              <a:endParaRPr lang="zh-CN" altLang="en-US" sz="2400" b="1" dirty="0"/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5020239" y="150077"/>
            <a:ext cx="3939950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</a:t>
            </a:r>
            <a:r>
              <a:rPr lang="zh-CN" altLang="en-US" sz="2800" dirty="0"/>
              <a:t>也是一个未知参数的函数。</a:t>
            </a:r>
            <a:endParaRPr lang="zh-CN" altLang="en-US" sz="28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020239" y="1189064"/>
            <a:ext cx="3939950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Loss: </a:t>
            </a:r>
            <a:r>
              <a:rPr lang="zh-CN" altLang="en-US" sz="2800" dirty="0"/>
              <a:t>某一组参数的值好不好。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5" grpId="0"/>
      <p:bldP spid="8" grpId="0"/>
      <p:bldP spid="14" grpId="0"/>
      <p:bldP spid="17" grpId="0"/>
      <p:bldP spid="13" grpId="0" animBg="1"/>
      <p:bldP spid="19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CN" altLang="en-US" dirty="0"/>
              <a:t>最优化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 rotWithShape="1">
                <a:blip r:embed="rId1"/>
                <a:stretch>
                  <a:fillRect l="-15" t="-65" r="3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41" t="-72" r="1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141151" y="1945806"/>
                <a:ext cx="5295188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</a:t>
                </a:r>
                <a:r>
                  <a:rPr lang="zh-CN" altLang="en-US" sz="2400" dirty="0"/>
                  <a:t>随机</a:t>
                </a:r>
                <a:r>
                  <a:rPr lang="en-US" altLang="zh-TW" sz="2400" dirty="0"/>
                  <a:t>) </a:t>
                </a:r>
                <a:r>
                  <a:rPr lang="zh-CN" altLang="en-US" sz="2400" dirty="0"/>
                  <a:t>选取一个初始值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77520"/>
              </a:xfrm>
              <a:prstGeom prst="rect">
                <a:avLst/>
              </a:prstGeom>
              <a:blipFill rotWithShape="1">
                <a:blip r:embed="rId3"/>
                <a:stretch>
                  <a:fillRect l="-8" t="-6418" r="7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141358" y="2601363"/>
            <a:ext cx="440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计算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 rotWithShape="1">
                <a:blip r:embed="rId4"/>
                <a:stretch>
                  <a:fillRect l="-74" t="-6631" r="38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002373" y="4086085"/>
            <a:ext cx="1633045" cy="4603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正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008212" y="3469721"/>
            <a:ext cx="1633045" cy="4603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负</a:t>
            </a:r>
            <a:endParaRPr lang="zh-CN" altLang="en-US" sz="2400" dirty="0"/>
          </a:p>
        </p:txBody>
      </p:sp>
      <p:sp>
        <p:nvSpPr>
          <p:cNvPr id="20" name="向右箭號 3"/>
          <p:cNvSpPr/>
          <p:nvPr/>
        </p:nvSpPr>
        <p:spPr>
          <a:xfrm>
            <a:off x="5751546" y="4123304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/>
          <p:cNvSpPr/>
          <p:nvPr/>
        </p:nvSpPr>
        <p:spPr>
          <a:xfrm>
            <a:off x="5761757" y="3474758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545613" y="4073903"/>
            <a:ext cx="1633045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减小</a:t>
            </a:r>
            <a:r>
              <a:rPr lang="en-US" altLang="zh-TW" sz="2400" dirty="0"/>
              <a:t> w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45613" y="3455861"/>
            <a:ext cx="1633045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增大</a:t>
            </a:r>
            <a:r>
              <a:rPr lang="en-US" altLang="zh-TW" sz="2400" dirty="0"/>
              <a:t> w</a:t>
            </a:r>
            <a:endParaRPr lang="zh-TW" altLang="en-US" sz="24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93" t="-137" r="10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2526133" y="1431735"/>
            <a:ext cx="24147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u="sng" dirty="0"/>
              <a:t>梯度下降</a:t>
            </a:r>
            <a:endParaRPr lang="zh-CN" altLang="en-US" sz="24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4577632" y="247646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632" y="2476463"/>
                <a:ext cx="1306833" cy="702244"/>
              </a:xfrm>
              <a:prstGeom prst="rect">
                <a:avLst/>
              </a:prstGeom>
              <a:blipFill rotWithShape="1">
                <a:blip r:embed="rId7"/>
                <a:stretch>
                  <a:fillRect l="-42" t="-85" r="-978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5" grpId="0"/>
      <p:bldP spid="9" grpId="0" animBg="1"/>
      <p:bldP spid="10" grpId="0" animBg="1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CN" altLang="en-US" dirty="0"/>
              <a:t>最优化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41" t="-72" r="1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  <a:blipFill rotWithShape="1">
                <a:blip r:embed="rId2"/>
                <a:stretch>
                  <a:fillRect l="-74" t="-6741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93" t="-137" r="10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2526133" y="1431735"/>
            <a:ext cx="24147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u="sng" dirty="0"/>
              <a:t>梯度下降</a:t>
            </a:r>
            <a:endParaRPr lang="zh-CN" altLang="en-US" sz="2400" b="1" i="1" u="sng" dirty="0"/>
          </a:p>
        </p:txBody>
      </p:sp>
      <p:sp>
        <p:nvSpPr>
          <p:cNvPr id="31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 rotWithShape="1">
                <a:blip r:embed="rId5"/>
                <a:stretch>
                  <a:fillRect l="-15" t="-66" r="9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5335902" y="4209901"/>
                <a:ext cx="3322139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学习率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902" y="4209901"/>
                <a:ext cx="3322139" cy="460375"/>
              </a:xfrm>
              <a:prstGeom prst="rect">
                <a:avLst/>
              </a:prstGeom>
              <a:blipFill rotWithShape="1">
                <a:blip r:embed="rId6"/>
                <a:stretch>
                  <a:fillRect l="-19" t="-106" r="14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 rotWithShape="1">
                <a:blip r:embed="rId7"/>
                <a:stretch>
                  <a:fillRect l="-15" t="-65" r="3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3141151" y="1945806"/>
                <a:ext cx="5295188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</a:t>
                </a:r>
                <a:r>
                  <a:rPr lang="zh-CN" altLang="en-US" sz="2400" dirty="0"/>
                  <a:t>随机</a:t>
                </a:r>
                <a:r>
                  <a:rPr lang="en-US" altLang="zh-TW" sz="2400" dirty="0"/>
                  <a:t>) </a:t>
                </a:r>
                <a:r>
                  <a:rPr lang="zh-CN" altLang="en-US" sz="2400" dirty="0"/>
                  <a:t>选取一个初始值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77520"/>
              </a:xfrm>
              <a:prstGeom prst="rect">
                <a:avLst/>
              </a:prstGeom>
              <a:blipFill rotWithShape="1">
                <a:blip r:embed="rId8"/>
                <a:stretch>
                  <a:fillRect l="-8" t="-6418" r="7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3141358" y="2601363"/>
            <a:ext cx="440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计算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 rotWithShape="1">
                <a:blip r:embed="rId9"/>
                <a:stretch>
                  <a:fillRect l="-42" t="-85" r="-978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5949950" y="4675505"/>
            <a:ext cx="2708910" cy="4603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超参数（人工设定）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blipFill rotWithShape="1">
                <a:blip r:embed="rId10"/>
                <a:stretch>
                  <a:fillRect l="-21" t="-70" r="30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V="1">
            <a:off x="2863216" y="4744829"/>
            <a:ext cx="864117" cy="119129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 rotWithShape="1">
                <a:blip r:embed="rId11"/>
                <a:stretch>
                  <a:fillRect l="-50" t="-6632" r="7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35" grpId="0"/>
      <p:bldP spid="36" grpId="0"/>
      <p:bldP spid="27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CN" altLang="en-US" dirty="0"/>
              <a:t>最优化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41" t="-72" r="1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177636" y="3818693"/>
                <a:ext cx="5295188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迭代更新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zh-CN" altLang="en-US" sz="2400" dirty="0"/>
                  <a:t>（超参数之一：最大迭代次数）</a:t>
                </a:r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36" y="3818693"/>
                <a:ext cx="5295188" cy="829945"/>
              </a:xfrm>
              <a:prstGeom prst="rect">
                <a:avLst/>
              </a:prstGeom>
              <a:blipFill rotWithShape="1">
                <a:blip r:embed="rId2"/>
                <a:stretch>
                  <a:fillRect l="-2" t="-5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 rotWithShape="1">
                <a:blip r:embed="rId3"/>
                <a:stretch>
                  <a:fillRect l="-74" t="-6631" r="38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93" t="-137" r="10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2526133" y="1431735"/>
            <a:ext cx="24147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u="sng" dirty="0"/>
              <a:t>梯度下降</a:t>
            </a:r>
            <a:endParaRPr lang="zh-CN" altLang="en-US" sz="2400" b="1" i="1" u="sng" dirty="0"/>
          </a:p>
        </p:txBody>
      </p:sp>
      <p:sp>
        <p:nvSpPr>
          <p:cNvPr id="31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31"/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 rotWithShape="1">
                <a:blip r:embed="rId6"/>
                <a:stretch>
                  <a:fillRect l="-50" t="-6632" r="7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  <a:blipFill rotWithShape="1">
                <a:blip r:embed="rId7"/>
                <a:stretch>
                  <a:fillRect l="-47" t="-6739" r="11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/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332699" y="4902744"/>
            <a:ext cx="1215924" cy="8299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局部最小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  <a:blipFill rotWithShape="1">
                <a:blip r:embed="rId8"/>
                <a:stretch>
                  <a:fillRect l="-39" t="-6710" r="3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034004" y="5029473"/>
            <a:ext cx="1284304" cy="8299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全局最小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 rotWithShape="1">
                <a:blip r:embed="rId9"/>
                <a:stretch>
                  <a:fillRect l="-15" t="-65" r="3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3141151" y="1945806"/>
                <a:ext cx="5295188" cy="4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sym typeface="+mn-ea"/>
                  </a:rPr>
                  <a:t>(</a:t>
                </a:r>
                <a:r>
                  <a:rPr lang="zh-CN" altLang="en-US" sz="2400" dirty="0">
                    <a:sym typeface="+mn-ea"/>
                  </a:rPr>
                  <a:t>随机</a:t>
                </a:r>
                <a:r>
                  <a:rPr lang="en-US" altLang="zh-TW" sz="2400" dirty="0">
                    <a:sym typeface="+mn-ea"/>
                  </a:rPr>
                  <a:t>) </a:t>
                </a:r>
                <a:r>
                  <a:rPr lang="zh-CN" altLang="en-US" sz="2400" dirty="0">
                    <a:sym typeface="+mn-ea"/>
                  </a:rPr>
                  <a:t>选取一个初始值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77520"/>
              </a:xfrm>
              <a:prstGeom prst="rect">
                <a:avLst/>
              </a:prstGeom>
              <a:blipFill rotWithShape="1">
                <a:blip r:embed="rId10"/>
                <a:stretch>
                  <a:fillRect l="-8" t="-6418" r="7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>
            <a:off x="3141358" y="2601363"/>
            <a:ext cx="440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计算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/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 rotWithShape="1">
                <a:blip r:embed="rId11"/>
                <a:stretch>
                  <a:fillRect l="-42" t="-85" r="-978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 rotWithShape="1">
                <a:blip r:embed="rId12"/>
                <a:stretch>
                  <a:fillRect l="-15" t="-66" r="9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40" grpId="0" animBg="1"/>
      <p:bldP spid="41" grpId="0" animBg="1"/>
      <p:bldP spid="43" grpId="0"/>
      <p:bldP spid="44" grpId="0" animBg="1"/>
      <p:bldP spid="45" grpId="0" animBg="1"/>
      <p:bldP spid="46" grpId="0"/>
      <p:bldP spid="52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CN" altLang="en-US" dirty="0"/>
              <a:t>最优化</a:t>
            </a:r>
            <a:endParaRPr lang="zh-CN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11" y="1574314"/>
            <a:ext cx="7289324" cy="45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" t="-118" r="37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2" t="-132" r="9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2643990" y="3642830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2643990" y="4706551"/>
                <a:ext cx="3757272" cy="46037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/>
                  <a:t>计算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90" y="4706551"/>
                <a:ext cx="3757272" cy="460375"/>
              </a:xfrm>
              <a:prstGeom prst="rect">
                <a:avLst/>
              </a:prstGeom>
              <a:blipFill rotWithShape="1">
                <a:blip r:embed="rId4"/>
                <a:stretch>
                  <a:fillRect l="-1297" t="-6330" r="-1272" b="-14498"/>
                </a:stretch>
              </a:blip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/>
          <p:nvPr/>
        </p:nvCxnSpPr>
        <p:spPr>
          <a:xfrm flipV="1">
            <a:off x="2887630" y="2976918"/>
            <a:ext cx="1568085" cy="6765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4487314" y="280987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313" t="-6435" r="-1286" b="-14468"/>
                </a:stretch>
              </a:blip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 flipH="1" flipV="1">
            <a:off x="3753221" y="3315186"/>
            <a:ext cx="182189" cy="6558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699028" y="2620750"/>
            <a:ext cx="587586" cy="25318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951924" y="1881514"/>
                <a:ext cx="3757272" cy="46037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/>
                  <a:t>计算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24" y="1881514"/>
                <a:ext cx="3757272" cy="460375"/>
              </a:xfrm>
              <a:prstGeom prst="rect">
                <a:avLst/>
              </a:prstGeom>
              <a:blipFill rotWithShape="1">
                <a:blip r:embed="rId4"/>
                <a:stretch>
                  <a:fillRect l="-1286" t="-6347" r="-1267" b="-14481"/>
                </a:stretch>
              </a:blip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5294990" y="248222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6849186" y="2266236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6861017" y="251249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729427" y="2062328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5522818" y="2311650"/>
            <a:ext cx="528261" cy="20345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6081031" y="221345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6290983" y="2152328"/>
            <a:ext cx="438444" cy="10566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6984906" y="2729351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6996737" y="2975609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 flipV="1">
            <a:off x="2755744" y="3833753"/>
            <a:ext cx="350805" cy="787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302324" y="2366966"/>
            <a:ext cx="214114" cy="414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 rotWithShape="1">
                <a:blip r:embed="rId6"/>
                <a:stretch>
                  <a:fillRect l="-15" t="-65" r="3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806" t="-6420" r="-1780" b="-14482"/>
                </a:stretch>
              </a:blip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97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618" t="-6390" r="-1610" b="-14512"/>
                </a:stretch>
              </a:blip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/>
          <p:cNvGrpSpPr/>
          <p:nvPr/>
        </p:nvGrpSpPr>
        <p:grpSpPr>
          <a:xfrm>
            <a:off x="4782120" y="213934"/>
            <a:ext cx="3092573" cy="474658"/>
            <a:chOff x="902111" y="1675654"/>
            <a:chExt cx="3092573" cy="4746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字方塊 31"/>
            <p:cNvSpPr txBox="1"/>
            <p:nvPr/>
          </p:nvSpPr>
          <p:spPr>
            <a:xfrm>
              <a:off x="902111" y="1689937"/>
              <a:ext cx="10633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模型</a:t>
              </a:r>
              <a:endParaRPr lang="zh-CN" altLang="en-US" sz="24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56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机器学习貌似如此简单</a:t>
            </a:r>
            <a:r>
              <a:rPr lang="en-US" altLang="zh-TW" dirty="0"/>
              <a:t> ……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" t="-47" r="-1376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97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4" t="-47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6" t="-78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951063" y="4454555"/>
                <a:ext cx="7564287" cy="767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模型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97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sym typeface="+mn-ea"/>
                      </a:rPr>
                      <m:t>在</m:t>
                    </m:r>
                    <m:r>
                      <a:rPr lang="en-US" altLang="zh-TW" sz="2400" dirty="0">
                        <a:latin typeface="Cambria Math" panose="02040503050406030204" pitchFamily="18" charset="0"/>
                        <a:sym typeface="+mn-ea"/>
                      </a:rPr>
                      <m:t>2017</m:t>
                    </m:r>
                    <m:r>
                      <a:rPr lang="en-US" altLang="zh-TW" sz="2400" dirty="0">
                        <a:latin typeface="Cambria Math" panose="02040503050406030204" pitchFamily="18" charset="0"/>
                        <a:sym typeface="+mn-ea"/>
                      </a:rPr>
                      <m:t> – </m:t>
                    </m:r>
                    <m:r>
                      <a:rPr lang="en-US" altLang="zh-TW" sz="2400" dirty="0">
                        <a:latin typeface="Cambria Math" panose="02040503050406030204" pitchFamily="18" charset="0"/>
                        <a:sym typeface="+mn-ea"/>
                      </a:rPr>
                      <m:t>2020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sym typeface="+mn-ea"/>
                      </a:rPr>
                      <m:t>的数据上</m:t>
                    </m:r>
                  </m:oMath>
                </a14:m>
                <a:r>
                  <a:rPr lang="zh-CN" altLang="en-US" sz="2400" dirty="0"/>
                  <a:t>有最小的</a:t>
                </a:r>
                <a:r>
                  <a:rPr lang="en-US" altLang="zh-CN" sz="2400" dirty="0"/>
                  <a:t>loss</a:t>
                </a:r>
                <a:r>
                  <a:rPr lang="zh-CN" altLang="en-US" sz="2400" dirty="0"/>
                  <a:t>值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 (</a:t>
                </a:r>
                <a:r>
                  <a:rPr lang="zh-CN" altLang="en-US" sz="2400" b="1" dirty="0"/>
                  <a:t>训练数据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3" y="4454555"/>
                <a:ext cx="7564287" cy="767080"/>
              </a:xfrm>
              <a:prstGeom prst="rect">
                <a:avLst/>
              </a:prstGeom>
              <a:blipFill rotWithShape="1">
                <a:blip r:embed="rId9"/>
                <a:stretch>
                  <a:fillRect l="-6" t="-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798195" y="5306695"/>
            <a:ext cx="736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模型在</a:t>
            </a:r>
            <a:r>
              <a:rPr lang="en-US" altLang="zh-TW" sz="2400" dirty="0"/>
              <a:t>2021</a:t>
            </a:r>
            <a:r>
              <a:rPr lang="zh-CN" altLang="en-US" sz="2400" dirty="0"/>
              <a:t>的数据上如何呢？</a:t>
            </a:r>
            <a:r>
              <a:rPr lang="en-US" altLang="zh-TW" sz="2400" dirty="0"/>
              <a:t> (</a:t>
            </a:r>
            <a:r>
              <a:rPr lang="zh-CN" altLang="en-US" sz="2400" b="1" dirty="0"/>
              <a:t>训练中没见过的数据</a:t>
            </a:r>
            <a:r>
              <a:rPr lang="en-US" altLang="zh-TW" sz="2400" dirty="0"/>
              <a:t>)? 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403743" y="3691390"/>
            <a:ext cx="23365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u="sng" dirty="0"/>
              <a:t>训练</a:t>
            </a:r>
            <a:endParaRPr lang="zh-CN" altLang="en-US" sz="2400" b="1" i="1" u="sng" dirty="0"/>
          </a:p>
        </p:txBody>
      </p:sp>
      <p:sp>
        <p:nvSpPr>
          <p:cNvPr id="5" name="右大括弧 4"/>
          <p:cNvSpPr/>
          <p:nvPr/>
        </p:nvSpPr>
        <p:spPr>
          <a:xfrm rot="5400000">
            <a:off x="4350611" y="-632774"/>
            <a:ext cx="442777" cy="8192937"/>
          </a:xfrm>
          <a:prstGeom prst="rightBrace">
            <a:avLst>
              <a:gd name="adj1" fmla="val 1655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8" t="-903" r="15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291266"/>
            <a:ext cx="5719037" cy="396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728247" y="5629798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10705" y="55972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301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97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" t="-108" r="10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V="1">
            <a:off x="7141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30166" y="2598003"/>
            <a:ext cx="9932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观看次数</a:t>
            </a:r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87765" y="394138"/>
            <a:ext cx="38631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</a:t>
            </a:r>
            <a:r>
              <a:rPr lang="zh-CN" altLang="en-US" sz="2400" dirty="0"/>
              <a:t>真实的观看次数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</a:t>
            </a:r>
            <a:r>
              <a:rPr lang="zh-CN" altLang="en-US" sz="2400" dirty="0"/>
              <a:t>估计的观看次数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8" grpId="0"/>
      <p:bldP spid="10" grpId="0"/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blipFill rotWithShape="1">
                <a:blip r:embed="rId1"/>
                <a:stretch>
                  <a:fillRect l="-3" t="-20" r="6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736569" y="234694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69" y="234694"/>
                <a:ext cx="2005742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30" t="-88" r="-1216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66004" y="766079"/>
                <a:ext cx="3330651" cy="17176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结合先验知识的模型</m:t>
                      </m:r>
                    </m:oMath>
                  </m:oMathPara>
                </a14:m>
                <a:endParaRPr lang="en-US" altLang="zh-TW" sz="2800" i="1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04" y="766079"/>
                <a:ext cx="3330651" cy="1717675"/>
              </a:xfrm>
              <a:prstGeom prst="rect">
                <a:avLst/>
              </a:prstGeom>
              <a:blipFill rotWithShape="1">
                <a:blip r:embed="rId3"/>
                <a:stretch>
                  <a:fillRect l="-17" t="-1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blipFill rotWithShape="1">
                <a:blip r:embed="rId4"/>
                <a:stretch>
                  <a:fillRect l="-1" t="-31" r="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728742" y="50268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42" y="502686"/>
                <a:ext cx="167904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" t="-968" r="23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4150494" y="50268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94" y="502686"/>
                <a:ext cx="167904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" t="-968" r="1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" t="-984" r="13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5" t="-898" r="4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" t="-1016" r="37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6" t="-903" r="22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593667" y="50028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92064" y="50028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583538" y="1467501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718449" y="378927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414415" y="1443451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536022" y="376333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2"/>
              <p:cNvGraphicFramePr>
                <a:graphicFrameLocks noGrp="1"/>
              </p:cNvGraphicFramePr>
              <p:nvPr/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/>
                    <a:gridCol w="1017270"/>
                    <a:gridCol w="1017270"/>
                    <a:gridCol w="1017270"/>
                    <a:gridCol w="1017270"/>
                    <a:gridCol w="1017270"/>
                    <a:gridCol w="1017270"/>
                    <a:gridCol w="10172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2"/>
              <p:cNvGraphicFramePr>
                <a:graphicFrameLocks noGrp="1"/>
              </p:cNvGraphicFramePr>
              <p:nvPr/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/>
                    <a:gridCol w="1017270"/>
                    <a:gridCol w="1017270"/>
                    <a:gridCol w="1017270"/>
                    <a:gridCol w="1017270"/>
                    <a:gridCol w="1017270"/>
                    <a:gridCol w="1017270"/>
                    <a:gridCol w="1017270"/>
                  </a:tblGrid>
                  <a:tr h="4648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文字方塊 22"/>
          <p:cNvSpPr txBox="1"/>
          <p:nvPr/>
        </p:nvSpPr>
        <p:spPr>
          <a:xfrm>
            <a:off x="2742806" y="6164744"/>
            <a:ext cx="3330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u="sng" dirty="0"/>
              <a:t>线性模型</a:t>
            </a:r>
            <a:r>
              <a:rPr lang="en-US" altLang="zh-TW" sz="2800" b="1" i="1" u="sng" dirty="0"/>
              <a:t> </a:t>
            </a:r>
            <a:endParaRPr lang="zh-TW" altLang="en-US" sz="28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3" t="-866" r="1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8" t="-925" r="2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3745800" y="522318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563373" y="519724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27" grpId="0"/>
      <p:bldP spid="5" grpId="0"/>
      <p:bldP spid="6" grpId="0"/>
      <p:bldP spid="11" grpId="0"/>
      <p:bldP spid="12" grpId="0"/>
      <p:bldP spid="14" grpId="0"/>
      <p:bldP spid="15" grpId="0"/>
      <p:bldP spid="18" grpId="0"/>
      <p:bldP spid="19" grpId="0"/>
      <p:bldP spid="20" grpId="0"/>
      <p:bldP spid="21" grpId="0"/>
      <p:bldP spid="23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2880" y="25908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171700" y="5527539"/>
            <a:ext cx="4800600" cy="0"/>
          </a:xfrm>
          <a:prstGeom prst="line">
            <a:avLst/>
          </a:prstGeom>
          <a:ln>
            <a:solidFill>
              <a:srgbClr val="3B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3120" y="4678045"/>
            <a:ext cx="7475220" cy="849630"/>
          </a:xfrm>
        </p:spPr>
        <p:txBody>
          <a:bodyPr>
            <a:normAutofit/>
          </a:bodyPr>
          <a:lstStyle/>
          <a:p>
            <a:r>
              <a:rPr lang="en-US" altLang="zh-CN" sz="5000" dirty="0">
                <a:solidFill>
                  <a:srgbClr val="3B4751"/>
                </a:solidFill>
              </a:rPr>
              <a:t>PartⅠ </a:t>
            </a:r>
            <a:r>
              <a:rPr lang="zh-CN" altLang="en-US" sz="5000" dirty="0">
                <a:solidFill>
                  <a:srgbClr val="3B4751"/>
                </a:solidFill>
              </a:rPr>
              <a:t>机器学习</a:t>
            </a:r>
            <a:endParaRPr lang="zh-CN" altLang="en-US" sz="5000" dirty="0">
              <a:solidFill>
                <a:srgbClr val="3B475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610" y="259080"/>
            <a:ext cx="8778875" cy="400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/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68" t="-73" r="-12710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61" t="-30" r="-9909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/>
          <p:cNvCxnSpPr/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61" t="-11" r="-9909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915670" y="5289550"/>
            <a:ext cx="440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线性模型有很大的局限性。</a:t>
            </a:r>
            <a:endParaRPr lang="zh-TW" altLang="en-US" sz="2800" dirty="0"/>
          </a:p>
        </p:txBody>
      </p:sp>
      <p:cxnSp>
        <p:nvCxnSpPr>
          <p:cNvPr id="32" name="直線接點 31"/>
          <p:cNvCxnSpPr/>
          <p:nvPr/>
        </p:nvCxnSpPr>
        <p:spPr>
          <a:xfrm flipV="1">
            <a:off x="2082571" y="1711914"/>
            <a:ext cx="4318229" cy="2747605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101841" y="4048440"/>
            <a:ext cx="4593451" cy="407603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2082571" y="1139605"/>
            <a:ext cx="3070752" cy="2077536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709912" y="6019894"/>
            <a:ext cx="572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需要一个更加复杂（灵活）的模型！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258872" y="3703910"/>
                <a:ext cx="158747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不同的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2" y="3703910"/>
                <a:ext cx="1587475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27" t="-128" r="25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5153323" y="3139969"/>
                <a:ext cx="2023749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不同的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23" y="3139969"/>
                <a:ext cx="2023749" cy="460375"/>
              </a:xfrm>
              <a:prstGeom prst="rect">
                <a:avLst/>
              </a:prstGeom>
              <a:blipFill rotWithShape="1">
                <a:blip r:embed="rId4"/>
                <a:stretch>
                  <a:fillRect l="-15" t="-115" r="15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/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1504618" y="3217141"/>
            <a:ext cx="577953" cy="4867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1504618" y="4165575"/>
            <a:ext cx="558683" cy="30360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4637553" y="2901908"/>
            <a:ext cx="679181" cy="3127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4813732" y="3618950"/>
            <a:ext cx="503002" cy="59675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931216" y="5289388"/>
            <a:ext cx="19273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/>
              <a:t>模型的</a:t>
            </a:r>
            <a:r>
              <a:rPr lang="en-US" altLang="zh-TW" sz="2800" b="1" i="1" dirty="0"/>
              <a:t>Bias</a:t>
            </a:r>
            <a:endParaRPr lang="zh-TW" altLang="en-US" sz="2800" b="1" i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38738" y="319542"/>
            <a:ext cx="85976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线性模型太简单</a:t>
            </a:r>
            <a:r>
              <a:rPr lang="en-US" altLang="zh-TW" sz="2400" dirty="0"/>
              <a:t> … </a:t>
            </a:r>
            <a:r>
              <a:rPr lang="zh-CN" altLang="en-US" sz="2400" dirty="0"/>
              <a:t>我们需要更加复杂的模式。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30" grpId="0"/>
      <p:bldP spid="38" grpId="0"/>
      <p:bldP spid="2" grpId="0"/>
      <p:bldP spid="43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/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68" t="-73" r="-12710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61" t="-30" r="-9909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61" t="-11" r="-9909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/>
          <p:cNvCxnSpPr/>
          <p:nvPr/>
        </p:nvCxnSpPr>
        <p:spPr>
          <a:xfrm flipV="1">
            <a:off x="2072938" y="1874096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0" name="橢圓 69"/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1" name="橢圓 70"/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/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pSp>
        <p:nvGrpSpPr>
          <p:cNvPr id="3" name="群組 2"/>
          <p:cNvGrpSpPr/>
          <p:nvPr/>
        </p:nvGrpSpPr>
        <p:grpSpPr>
          <a:xfrm>
            <a:off x="1228974" y="331846"/>
            <a:ext cx="5953235" cy="475308"/>
            <a:chOff x="1283584" y="352166"/>
            <a:chExt cx="5953235" cy="475308"/>
          </a:xfrm>
        </p:grpSpPr>
        <p:sp>
          <p:nvSpPr>
            <p:cNvPr id="63" name="文字方塊 62"/>
            <p:cNvSpPr txBox="1"/>
            <p:nvPr/>
          </p:nvSpPr>
          <p:spPr>
            <a:xfrm>
              <a:off x="3086371" y="353260"/>
              <a:ext cx="238336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常数</a:t>
              </a:r>
              <a:r>
                <a:rPr lang="en-US" altLang="zh-TW" sz="2400" dirty="0"/>
                <a:t>    + </a:t>
              </a:r>
              <a:endParaRPr lang="zh-TW" altLang="en-US" sz="2400" dirty="0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4411069" y="352166"/>
              <a:ext cx="2825750" cy="461010"/>
              <a:chOff x="3180147" y="310868"/>
              <a:chExt cx="2825750" cy="461010"/>
            </a:xfrm>
          </p:grpSpPr>
          <p:sp>
            <p:nvSpPr>
              <p:cNvPr id="48" name="文字方塊 47"/>
              <p:cNvSpPr txBox="1"/>
              <p:nvPr/>
            </p:nvSpPr>
            <p:spPr>
              <a:xfrm>
                <a:off x="3180147" y="311503"/>
                <a:ext cx="282575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一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组</a:t>
                </a:r>
                <a:r>
                  <a:rPr lang="en-US" altLang="zh-CN" sz="2400" dirty="0"/>
                  <a:t>                   </a:t>
                </a:r>
                <a:r>
                  <a:rPr lang="zh-CN" altLang="en-US" sz="2400" dirty="0"/>
                  <a:t>之和</a:t>
                </a:r>
                <a:endParaRPr lang="zh-CN" altLang="en-US" sz="2400" dirty="0"/>
              </a:p>
            </p:txBody>
          </p:sp>
          <p:grpSp>
            <p:nvGrpSpPr>
              <p:cNvPr id="55" name="群組 54"/>
              <p:cNvGrpSpPr/>
              <p:nvPr/>
            </p:nvGrpSpPr>
            <p:grpSpPr>
              <a:xfrm>
                <a:off x="4018260" y="310868"/>
                <a:ext cx="1095260" cy="431494"/>
                <a:chOff x="5128260" y="1991052"/>
                <a:chExt cx="1095260" cy="431494"/>
              </a:xfrm>
            </p:grpSpPr>
            <p:cxnSp>
              <p:nvCxnSpPr>
                <p:cNvPr id="59" name="直線接點 58"/>
                <p:cNvCxnSpPr/>
                <p:nvPr/>
              </p:nvCxnSpPr>
              <p:spPr>
                <a:xfrm>
                  <a:off x="5800093" y="2004387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>
                <a:xfrm>
                  <a:off x="5128260" y="2422546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/>
                <p:nvPr/>
              </p:nvCxnSpPr>
              <p:spPr>
                <a:xfrm flipV="1">
                  <a:off x="5484902" y="199105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文字方塊 72"/>
            <p:cNvSpPr txBox="1"/>
            <p:nvPr/>
          </p:nvSpPr>
          <p:spPr>
            <a:xfrm>
              <a:off x="1283584" y="367099"/>
              <a:ext cx="238336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红色曲线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50" grpId="0" animBg="1"/>
      <p:bldP spid="70" grpId="0" animBg="1"/>
      <p:bldP spid="71" grpId="0" animBg="1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所有的分段曲线</a:t>
            </a:r>
            <a:endParaRPr lang="zh-CN" altLang="en-US" dirty="0"/>
          </a:p>
        </p:txBody>
      </p:sp>
      <p:grpSp>
        <p:nvGrpSpPr>
          <p:cNvPr id="55" name="群組 54"/>
          <p:cNvGrpSpPr/>
          <p:nvPr/>
        </p:nvGrpSpPr>
        <p:grpSpPr>
          <a:xfrm>
            <a:off x="683933" y="3333815"/>
            <a:ext cx="2366809" cy="1177219"/>
            <a:chOff x="1639051" y="2556969"/>
            <a:chExt cx="2366809" cy="1177219"/>
          </a:xfrm>
        </p:grpSpPr>
        <p:cxnSp>
          <p:nvCxnSpPr>
            <p:cNvPr id="11" name="直線接點 10"/>
            <p:cNvCxnSpPr/>
            <p:nvPr/>
          </p:nvCxnSpPr>
          <p:spPr>
            <a:xfrm flipV="1">
              <a:off x="1639051" y="2556969"/>
              <a:ext cx="720111" cy="11772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 flipV="1">
              <a:off x="2359163" y="2556969"/>
              <a:ext cx="590407" cy="8592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2949571" y="2969954"/>
              <a:ext cx="1056289" cy="4281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/>
          <p:cNvGrpSpPr/>
          <p:nvPr/>
        </p:nvGrpSpPr>
        <p:grpSpPr>
          <a:xfrm>
            <a:off x="3423476" y="3333815"/>
            <a:ext cx="2246356" cy="1033105"/>
            <a:chOff x="5494892" y="2763587"/>
            <a:chExt cx="2246356" cy="1033105"/>
          </a:xfrm>
        </p:grpSpPr>
        <p:cxnSp>
          <p:nvCxnSpPr>
            <p:cNvPr id="18" name="直線接點 17"/>
            <p:cNvCxnSpPr/>
            <p:nvPr/>
          </p:nvCxnSpPr>
          <p:spPr>
            <a:xfrm flipV="1">
              <a:off x="5494892" y="3153927"/>
              <a:ext cx="407528" cy="6427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5902421" y="2763587"/>
              <a:ext cx="862404" cy="3903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 flipV="1">
              <a:off x="6764826" y="2781308"/>
              <a:ext cx="639510" cy="3642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 flipV="1">
              <a:off x="7404337" y="3138870"/>
              <a:ext cx="336911" cy="5735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6186170" y="3227782"/>
            <a:ext cx="2357684" cy="1283252"/>
            <a:chOff x="5499675" y="4194389"/>
            <a:chExt cx="2357684" cy="1283252"/>
          </a:xfrm>
        </p:grpSpPr>
        <p:cxnSp>
          <p:nvCxnSpPr>
            <p:cNvPr id="37" name="直線接點 36"/>
            <p:cNvCxnSpPr/>
            <p:nvPr/>
          </p:nvCxnSpPr>
          <p:spPr>
            <a:xfrm flipV="1">
              <a:off x="5499675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 flipV="1">
              <a:off x="5698656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5953748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6152729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6435972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 flipV="1">
              <a:off x="6634953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6897487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 flipV="1">
              <a:off x="7096468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7382577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7581558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>
            <a:off x="1938119" y="5387624"/>
            <a:ext cx="5176906" cy="521970"/>
            <a:chOff x="1443599" y="5372257"/>
            <a:chExt cx="5176906" cy="521970"/>
          </a:xfrm>
        </p:grpSpPr>
        <p:sp>
          <p:nvSpPr>
            <p:cNvPr id="57" name="文字方塊 56"/>
            <p:cNvSpPr txBox="1"/>
            <p:nvPr/>
          </p:nvSpPr>
          <p:spPr>
            <a:xfrm>
              <a:off x="1443599" y="5372257"/>
              <a:ext cx="381952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更多的分段需要更多的</a:t>
              </a:r>
              <a:r>
                <a:rPr lang="en-US" altLang="zh-TW" sz="2800" dirty="0"/>
                <a:t> </a:t>
              </a:r>
              <a:endParaRPr lang="zh-TW" altLang="en-US" sz="2800" dirty="0"/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5525245" y="5455146"/>
              <a:ext cx="1095260" cy="418159"/>
              <a:chOff x="6743700" y="2031692"/>
              <a:chExt cx="1095260" cy="418159"/>
            </a:xfrm>
          </p:grpSpPr>
          <p:cxnSp>
            <p:nvCxnSpPr>
              <p:cNvPr id="59" name="直線接點 58"/>
              <p:cNvCxnSpPr/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群組 35"/>
          <p:cNvGrpSpPr/>
          <p:nvPr/>
        </p:nvGrpSpPr>
        <p:grpSpPr>
          <a:xfrm>
            <a:off x="2977689" y="1543285"/>
            <a:ext cx="4240015" cy="491490"/>
            <a:chOff x="2575597" y="351249"/>
            <a:chExt cx="4240015" cy="491490"/>
          </a:xfrm>
        </p:grpSpPr>
        <p:grpSp>
          <p:nvGrpSpPr>
            <p:cNvPr id="38" name="群組 37"/>
            <p:cNvGrpSpPr/>
            <p:nvPr/>
          </p:nvGrpSpPr>
          <p:grpSpPr>
            <a:xfrm>
              <a:off x="4824454" y="351249"/>
              <a:ext cx="1991158" cy="474321"/>
              <a:chOff x="3593532" y="309951"/>
              <a:chExt cx="1991158" cy="474321"/>
            </a:xfrm>
          </p:grpSpPr>
          <p:sp>
            <p:nvSpPr>
              <p:cNvPr id="43" name="文字方塊 42"/>
              <p:cNvSpPr txBox="1"/>
              <p:nvPr/>
            </p:nvSpPr>
            <p:spPr>
              <a:xfrm>
                <a:off x="3593532" y="309951"/>
                <a:ext cx="895985" cy="458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一组</a:t>
                </a:r>
                <a:endParaRPr lang="zh-CN" altLang="en-US" sz="2400" dirty="0"/>
              </a:p>
            </p:txBody>
          </p:sp>
          <p:grpSp>
            <p:nvGrpSpPr>
              <p:cNvPr id="42" name="群組 41"/>
              <p:cNvGrpSpPr/>
              <p:nvPr/>
            </p:nvGrpSpPr>
            <p:grpSpPr>
              <a:xfrm>
                <a:off x="4489430" y="358368"/>
                <a:ext cx="1095260" cy="425904"/>
                <a:chOff x="5599430" y="2038552"/>
                <a:chExt cx="1095260" cy="425904"/>
              </a:xfrm>
            </p:grpSpPr>
            <p:cxnSp>
              <p:nvCxnSpPr>
                <p:cNvPr id="54" name="直線接點 53"/>
                <p:cNvCxnSpPr/>
                <p:nvPr/>
              </p:nvCxnSpPr>
              <p:spPr>
                <a:xfrm>
                  <a:off x="6271263" y="2046297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>
                <a:xfrm>
                  <a:off x="5599430" y="2464456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 flipV="1">
                  <a:off x="5988638" y="203855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文字方塊 39"/>
            <p:cNvSpPr txBox="1"/>
            <p:nvPr/>
          </p:nvSpPr>
          <p:spPr>
            <a:xfrm>
              <a:off x="3086137" y="353154"/>
              <a:ext cx="140906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常数</a:t>
              </a:r>
              <a:r>
                <a:rPr lang="en-US" altLang="zh-TW" sz="2400" dirty="0"/>
                <a:t>    + </a:t>
              </a:r>
              <a:endParaRPr lang="zh-TW" altLang="en-US" sz="24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575597" y="382364"/>
              <a:ext cx="4457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= </a:t>
              </a:r>
              <a:endParaRPr lang="zh-TW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/>
          <p:nvPr/>
        </p:nvCxnSpPr>
        <p:spPr>
          <a:xfrm>
            <a:off x="1872113" y="5672042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1872115" y="2273390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50" t="-139" r="-12728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146" t="-100" r="-9824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手繪多邊形: 圖案 21"/>
          <p:cNvSpPr/>
          <p:nvPr/>
        </p:nvSpPr>
        <p:spPr>
          <a:xfrm>
            <a:off x="1872113" y="2273390"/>
            <a:ext cx="5966847" cy="3376236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1872113" y="2535241"/>
            <a:ext cx="1556887" cy="310289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22" idx="2"/>
          </p:cNvCxnSpPr>
          <p:nvPr/>
        </p:nvCxnSpPr>
        <p:spPr>
          <a:xfrm flipH="1">
            <a:off x="3426392" y="2484498"/>
            <a:ext cx="739470" cy="50744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2" idx="3"/>
            <a:endCxn id="22" idx="2"/>
          </p:cNvCxnSpPr>
          <p:nvPr/>
        </p:nvCxnSpPr>
        <p:spPr>
          <a:xfrm flipH="1" flipV="1">
            <a:off x="4165862" y="2484498"/>
            <a:ext cx="1131376" cy="1916303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2" idx="4"/>
          </p:cNvCxnSpPr>
          <p:nvPr/>
        </p:nvCxnSpPr>
        <p:spPr>
          <a:xfrm flipH="1" flipV="1">
            <a:off x="5366518" y="4439153"/>
            <a:ext cx="643642" cy="176962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2" idx="5"/>
          </p:cNvCxnSpPr>
          <p:nvPr/>
        </p:nvCxnSpPr>
        <p:spPr>
          <a:xfrm flipH="1">
            <a:off x="6031000" y="3474947"/>
            <a:ext cx="1807960" cy="1141168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301298" y="2424722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062353" y="2367577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5115007" y="427658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909517" y="446454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727972" y="554786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628650" y="6019193"/>
            <a:ext cx="7375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/>
              <a:t>为了得到好的近似，我们需要足够多的分段。 </a:t>
            </a:r>
            <a:endParaRPr lang="zh-TW" altLang="en-US" sz="2800" dirty="0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TW" dirty="0">
                <a:sym typeface="+mn-ea"/>
              </a:rPr>
              <a:t>用分段线性曲线近似连续曲线</a:t>
            </a:r>
            <a:r>
              <a:rPr lang="zh-CN" altLang="en-US" dirty="0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21" grpId="0" animBg="1"/>
      <p:bldP spid="28" grpId="0" animBg="1"/>
      <p:bldP spid="29" grpId="0" animBg="1"/>
      <p:bldP spid="31" grpId="0" animBg="1"/>
      <p:bldP spid="33" grpId="0" animBg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14" t="-94" r="-9956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/>
          <p:cNvSpPr/>
          <p:nvPr/>
        </p:nvSpPr>
        <p:spPr>
          <a:xfrm>
            <a:off x="1093896" y="4564459"/>
            <a:ext cx="6668814" cy="1781357"/>
          </a:xfrm>
          <a:custGeom>
            <a:avLst/>
            <a:gdLst>
              <a:gd name="connsiteX0" fmla="*/ 0 w 6668814"/>
              <a:gd name="connsiteY0" fmla="*/ 1738956 h 1785854"/>
              <a:gd name="connsiteX1" fmla="*/ 2049517 w 6668814"/>
              <a:gd name="connsiteY1" fmla="*/ 1675894 h 1785854"/>
              <a:gd name="connsiteX2" fmla="*/ 3405352 w 6668814"/>
              <a:gd name="connsiteY2" fmla="*/ 777259 h 1785854"/>
              <a:gd name="connsiteX3" fmla="*/ 4256690 w 6668814"/>
              <a:gd name="connsiteY3" fmla="*/ 115107 h 1785854"/>
              <a:gd name="connsiteX4" fmla="*/ 6668814 w 6668814"/>
              <a:gd name="connsiteY4" fmla="*/ 4749 h 1785854"/>
              <a:gd name="connsiteX0-1" fmla="*/ 0 w 6668814"/>
              <a:gd name="connsiteY0-2" fmla="*/ 1738956 h 1780918"/>
              <a:gd name="connsiteX1-3" fmla="*/ 2049517 w 6668814"/>
              <a:gd name="connsiteY1-4" fmla="*/ 1675894 h 1780918"/>
              <a:gd name="connsiteX2-5" fmla="*/ 3344392 w 6668814"/>
              <a:gd name="connsiteY2-6" fmla="*/ 861079 h 1780918"/>
              <a:gd name="connsiteX3-7" fmla="*/ 4256690 w 6668814"/>
              <a:gd name="connsiteY3-8" fmla="*/ 115107 h 1780918"/>
              <a:gd name="connsiteX4-9" fmla="*/ 6668814 w 6668814"/>
              <a:gd name="connsiteY4-10" fmla="*/ 4749 h 1780918"/>
              <a:gd name="connsiteX0-11" fmla="*/ 0 w 6668814"/>
              <a:gd name="connsiteY0-12" fmla="*/ 1738956 h 1780918"/>
              <a:gd name="connsiteX1-13" fmla="*/ 2049517 w 6668814"/>
              <a:gd name="connsiteY1-14" fmla="*/ 1675894 h 1780918"/>
              <a:gd name="connsiteX2-15" fmla="*/ 3344392 w 6668814"/>
              <a:gd name="connsiteY2-16" fmla="*/ 861079 h 1780918"/>
              <a:gd name="connsiteX3-17" fmla="*/ 4256690 w 6668814"/>
              <a:gd name="connsiteY3-18" fmla="*/ 115107 h 1780918"/>
              <a:gd name="connsiteX4-19" fmla="*/ 6668814 w 6668814"/>
              <a:gd name="connsiteY4-20" fmla="*/ 4749 h 1780918"/>
              <a:gd name="connsiteX0-21" fmla="*/ 0 w 6668814"/>
              <a:gd name="connsiteY0-22" fmla="*/ 1738956 h 1781357"/>
              <a:gd name="connsiteX1-23" fmla="*/ 2049517 w 6668814"/>
              <a:gd name="connsiteY1-24" fmla="*/ 1675894 h 1781357"/>
              <a:gd name="connsiteX2-25" fmla="*/ 3367252 w 6668814"/>
              <a:gd name="connsiteY2-26" fmla="*/ 853459 h 1781357"/>
              <a:gd name="connsiteX3-27" fmla="*/ 4256690 w 6668814"/>
              <a:gd name="connsiteY3-28" fmla="*/ 115107 h 1781357"/>
              <a:gd name="connsiteX4-29" fmla="*/ 6668814 w 6668814"/>
              <a:gd name="connsiteY4-30" fmla="*/ 4749 h 1781357"/>
              <a:gd name="connsiteX0-31" fmla="*/ 0 w 6668814"/>
              <a:gd name="connsiteY0-32" fmla="*/ 1738956 h 1781357"/>
              <a:gd name="connsiteX1-33" fmla="*/ 2049517 w 6668814"/>
              <a:gd name="connsiteY1-34" fmla="*/ 1675894 h 1781357"/>
              <a:gd name="connsiteX2-35" fmla="*/ 3367252 w 6668814"/>
              <a:gd name="connsiteY2-36" fmla="*/ 853459 h 1781357"/>
              <a:gd name="connsiteX3-37" fmla="*/ 4256690 w 6668814"/>
              <a:gd name="connsiteY3-38" fmla="*/ 115107 h 1781357"/>
              <a:gd name="connsiteX4-39" fmla="*/ 6668814 w 6668814"/>
              <a:gd name="connsiteY4-40" fmla="*/ 4749 h 1781357"/>
              <a:gd name="connsiteX0-41" fmla="*/ 0 w 6668814"/>
              <a:gd name="connsiteY0-42" fmla="*/ 1738956 h 1781357"/>
              <a:gd name="connsiteX1-43" fmla="*/ 2049517 w 6668814"/>
              <a:gd name="connsiteY1-44" fmla="*/ 1675894 h 1781357"/>
              <a:gd name="connsiteX2-45" fmla="*/ 3367252 w 6668814"/>
              <a:gd name="connsiteY2-46" fmla="*/ 853459 h 1781357"/>
              <a:gd name="connsiteX3-47" fmla="*/ 4256690 w 6668814"/>
              <a:gd name="connsiteY3-48" fmla="*/ 115107 h 1781357"/>
              <a:gd name="connsiteX4-49" fmla="*/ 6668814 w 6668814"/>
              <a:gd name="connsiteY4-50" fmla="*/ 4749 h 1781357"/>
              <a:gd name="connsiteX0-51" fmla="*/ 0 w 6668814"/>
              <a:gd name="connsiteY0-52" fmla="*/ 1738956 h 1781357"/>
              <a:gd name="connsiteX1-53" fmla="*/ 2049517 w 6668814"/>
              <a:gd name="connsiteY1-54" fmla="*/ 1675894 h 1781357"/>
              <a:gd name="connsiteX2-55" fmla="*/ 3367252 w 6668814"/>
              <a:gd name="connsiteY2-56" fmla="*/ 853459 h 1781357"/>
              <a:gd name="connsiteX3-57" fmla="*/ 4256690 w 6668814"/>
              <a:gd name="connsiteY3-58" fmla="*/ 115107 h 1781357"/>
              <a:gd name="connsiteX4-59" fmla="*/ 6668814 w 6668814"/>
              <a:gd name="connsiteY4-60" fmla="*/ 4749 h 1781357"/>
              <a:gd name="connsiteX0-61" fmla="*/ 0 w 6668814"/>
              <a:gd name="connsiteY0-62" fmla="*/ 1738956 h 1781357"/>
              <a:gd name="connsiteX1-63" fmla="*/ 2049517 w 6668814"/>
              <a:gd name="connsiteY1-64" fmla="*/ 1675894 h 1781357"/>
              <a:gd name="connsiteX2-65" fmla="*/ 3367252 w 6668814"/>
              <a:gd name="connsiteY2-66" fmla="*/ 853459 h 1781357"/>
              <a:gd name="connsiteX3-67" fmla="*/ 4256690 w 6668814"/>
              <a:gd name="connsiteY3-68" fmla="*/ 115107 h 1781357"/>
              <a:gd name="connsiteX4-69" fmla="*/ 6668814 w 6668814"/>
              <a:gd name="connsiteY4-70" fmla="*/ 4749 h 1781357"/>
              <a:gd name="connsiteX0-71" fmla="*/ 0 w 6668814"/>
              <a:gd name="connsiteY0-72" fmla="*/ 1738956 h 1781357"/>
              <a:gd name="connsiteX1-73" fmla="*/ 2049517 w 6668814"/>
              <a:gd name="connsiteY1-74" fmla="*/ 1675894 h 1781357"/>
              <a:gd name="connsiteX2-75" fmla="*/ 3367252 w 6668814"/>
              <a:gd name="connsiteY2-76" fmla="*/ 853459 h 1781357"/>
              <a:gd name="connsiteX3-77" fmla="*/ 4256690 w 6668814"/>
              <a:gd name="connsiteY3-78" fmla="*/ 115107 h 1781357"/>
              <a:gd name="connsiteX4-79" fmla="*/ 6668814 w 6668814"/>
              <a:gd name="connsiteY4-80" fmla="*/ 4749 h 17813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68814" h="1781357">
                <a:moveTo>
                  <a:pt x="0" y="1738956"/>
                </a:moveTo>
                <a:cubicBezTo>
                  <a:pt x="740979" y="1787566"/>
                  <a:pt x="1488308" y="1823477"/>
                  <a:pt x="2049517" y="1675894"/>
                </a:cubicBezTo>
                <a:cubicBezTo>
                  <a:pt x="2610726" y="1528311"/>
                  <a:pt x="3113690" y="1151690"/>
                  <a:pt x="3367252" y="853459"/>
                </a:cubicBezTo>
                <a:cubicBezTo>
                  <a:pt x="3620814" y="555228"/>
                  <a:pt x="3750880" y="342919"/>
                  <a:pt x="4256690" y="115107"/>
                </a:cubicBezTo>
                <a:cubicBezTo>
                  <a:pt x="4800600" y="-13645"/>
                  <a:pt x="5734707" y="-4448"/>
                  <a:pt x="6668814" y="4749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blipFill rotWithShape="1">
                <a:blip r:embed="rId2"/>
                <a:stretch>
                  <a:fillRect l="-8" t="-55" r="11" b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/>
          <p:nvPr/>
        </p:nvCxnSpPr>
        <p:spPr>
          <a:xfrm>
            <a:off x="2049404" y="311261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14" t="-44" r="135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/>
          <p:cNvCxnSpPr/>
          <p:nvPr/>
        </p:nvCxnSpPr>
        <p:spPr>
          <a:xfrm>
            <a:off x="994095" y="6345816"/>
            <a:ext cx="7064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下 23"/>
          <p:cNvSpPr/>
          <p:nvPr/>
        </p:nvSpPr>
        <p:spPr>
          <a:xfrm>
            <a:off x="4168781" y="3462888"/>
            <a:ext cx="685800" cy="7174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8963" y="1481589"/>
            <a:ext cx="291807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如何表达这个函数</a:t>
            </a:r>
            <a:endParaRPr lang="zh-CN" altLang="en-US" sz="28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33851" y="330086"/>
            <a:ext cx="5539648" cy="476225"/>
            <a:chOff x="1283584" y="351249"/>
            <a:chExt cx="5539648" cy="476225"/>
          </a:xfrm>
        </p:grpSpPr>
        <p:grpSp>
          <p:nvGrpSpPr>
            <p:cNvPr id="18" name="群組 17"/>
            <p:cNvGrpSpPr/>
            <p:nvPr/>
          </p:nvGrpSpPr>
          <p:grpSpPr>
            <a:xfrm>
              <a:off x="4824454" y="351249"/>
              <a:ext cx="1998778" cy="462731"/>
              <a:chOff x="3593532" y="309951"/>
              <a:chExt cx="1998778" cy="462731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4497050" y="362938"/>
                <a:ext cx="1095260" cy="409744"/>
                <a:chOff x="5607050" y="2043122"/>
                <a:chExt cx="1095260" cy="409744"/>
              </a:xfrm>
            </p:grpSpPr>
            <p:cxnSp>
              <p:nvCxnSpPr>
                <p:cNvPr id="28" name="直線接點 27"/>
                <p:cNvCxnSpPr/>
                <p:nvPr/>
              </p:nvCxnSpPr>
              <p:spPr>
                <a:xfrm>
                  <a:off x="6278883" y="204312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>
                  <a:off x="5607050" y="2441596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/>
                <p:cNvCxnSpPr/>
                <p:nvPr/>
              </p:nvCxnSpPr>
              <p:spPr>
                <a:xfrm flipV="1">
                  <a:off x="5991586" y="204312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字方塊 26"/>
              <p:cNvSpPr txBox="1"/>
              <p:nvPr/>
            </p:nvSpPr>
            <p:spPr>
              <a:xfrm>
                <a:off x="3593532" y="309951"/>
                <a:ext cx="903605" cy="458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一组</a:t>
                </a:r>
                <a:endParaRPr lang="zh-CN" altLang="en-US" sz="2400" dirty="0"/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3086371" y="353260"/>
              <a:ext cx="238336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常数</a:t>
              </a:r>
              <a:r>
                <a:rPr lang="en-US" altLang="zh-TW" sz="2400" dirty="0"/>
                <a:t>    + 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283584" y="367099"/>
              <a:ext cx="238336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红色曲线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  <p:cxnSp>
        <p:nvCxnSpPr>
          <p:cNvPr id="5" name="直線接點 4"/>
          <p:cNvCxnSpPr/>
          <p:nvPr/>
        </p:nvCxnSpPr>
        <p:spPr>
          <a:xfrm>
            <a:off x="5355161" y="1253948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668201" y="1253948"/>
            <a:ext cx="1686960" cy="185866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109029" y="3112610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5355161" y="1951714"/>
            <a:ext cx="290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Hard Sigmoid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77622" y="3640015"/>
            <a:ext cx="269044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Sigmoid </a:t>
            </a:r>
            <a:r>
              <a:rPr lang="zh-CN" altLang="en-US" sz="2400" b="1" i="1" u="sng" dirty="0"/>
              <a:t>函数</a:t>
            </a:r>
            <a:endParaRPr lang="zh-CN" altLang="en-US" sz="24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" t="-35" r="-322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8" grpId="0"/>
      <p:bldP spid="14" grpId="0" animBg="1"/>
      <p:bldP spid="15" grpId="0"/>
      <p:bldP spid="21" grpId="0"/>
      <p:bldP spid="24" grpId="0" animBg="1"/>
      <p:bldP spid="25" grpId="0"/>
      <p:bldP spid="2" grpId="0"/>
      <p:bldP spid="3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360" y="2362351"/>
            <a:ext cx="7373379" cy="2191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7" y="4676622"/>
            <a:ext cx="7392432" cy="21910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10" y="52541"/>
            <a:ext cx="7430537" cy="2162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58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133774" y="1294003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slopes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3" t="-11" r="9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311793" y="3456480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Shift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" t="-86" r="9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6190923" y="5945645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Change height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/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68" t="-73" r="-12710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61" t="-30" r="-9909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/>
          <p:nvPr/>
        </p:nvCxnSpPr>
        <p:spPr>
          <a:xfrm flipV="1">
            <a:off x="2082571" y="1871375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61" t="-11" r="-9909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/>
          <p:cNvCxnSpPr/>
          <p:nvPr/>
        </p:nvCxnSpPr>
        <p:spPr>
          <a:xfrm flipV="1">
            <a:off x="2082571" y="1870658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4366875" y="270228"/>
            <a:ext cx="1095260" cy="418159"/>
            <a:chOff x="6743700" y="2031692"/>
            <a:chExt cx="1095260" cy="418159"/>
          </a:xfrm>
        </p:grpSpPr>
        <p:cxnSp>
          <p:nvCxnSpPr>
            <p:cNvPr id="59" name="直線接點 58"/>
            <p:cNvCxnSpPr/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字方塊 47"/>
          <p:cNvSpPr txBox="1"/>
          <p:nvPr/>
        </p:nvSpPr>
        <p:spPr>
          <a:xfrm>
            <a:off x="3593465" y="30988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2400" dirty="0"/>
              <a:t>一组</a:t>
            </a:r>
            <a:endParaRPr lang="zh-CN" altLang="zh-TW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531901" y="308835"/>
            <a:ext cx="23833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+ </a:t>
            </a:r>
            <a:r>
              <a:rPr lang="zh-CN" altLang="en-US" sz="2400" dirty="0"/>
              <a:t>常数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cxnSp>
        <p:nvCxnSpPr>
          <p:cNvPr id="64" name="直線接點 63"/>
          <p:cNvCxnSpPr/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1" name="橢圓 70"/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/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983675" y="309950"/>
            <a:ext cx="23833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红色曲线</a:t>
            </a:r>
            <a:r>
              <a:rPr lang="en-US" altLang="zh-TW" sz="2400" dirty="0"/>
              <a:t>  = 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" t="-48" r="11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/>
              <p:cNvSpPr txBox="1"/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" t="-35" r="11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/>
              <p:cNvSpPr txBox="1"/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" t="-34" r="4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  <a:blipFill rotWithShape="1">
                <a:blip r:embed="rId6"/>
                <a:stretch>
                  <a:fillRect l="-101" t="-504" r="-159" b="-436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橢圓 61"/>
          <p:cNvSpPr/>
          <p:nvPr/>
        </p:nvSpPr>
        <p:spPr>
          <a:xfrm>
            <a:off x="1234325" y="54230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grpSp>
        <p:nvGrpSpPr>
          <p:cNvPr id="74" name="群組 73"/>
          <p:cNvGrpSpPr/>
          <p:nvPr/>
        </p:nvGrpSpPr>
        <p:grpSpPr>
          <a:xfrm>
            <a:off x="2849716" y="5414139"/>
            <a:ext cx="2127219" cy="542463"/>
            <a:chOff x="2653486" y="5050323"/>
            <a:chExt cx="2127219" cy="542463"/>
          </a:xfrm>
        </p:grpSpPr>
        <p:sp>
          <p:nvSpPr>
            <p:cNvPr id="75" name="橢圓 74"/>
            <p:cNvSpPr/>
            <p:nvPr/>
          </p:nvSpPr>
          <p:spPr>
            <a:xfrm>
              <a:off x="2653486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6" name="橢圓 75"/>
            <p:cNvSpPr/>
            <p:nvPr/>
          </p:nvSpPr>
          <p:spPr>
            <a:xfrm>
              <a:off x="3493772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77" name="橢圓 76"/>
            <p:cNvSpPr/>
            <p:nvPr/>
          </p:nvSpPr>
          <p:spPr>
            <a:xfrm>
              <a:off x="4330665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3026990" y="5069566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867525" y="5050323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49" grpId="0"/>
      <p:bldP spid="56" grpId="0"/>
      <p:bldP spid="57" grpId="0"/>
      <p:bldP spid="58" grpId="0" animBg="1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新模型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CN" altLang="en-US" dirty="0"/>
              <a:t>更多特征</a:t>
            </a: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blipFill rotWithShape="1">
                <a:blip r:embed="rId1"/>
                <a:stretch>
                  <a:fillRect l="-3" t="-50" r="10" b="-22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>
            <a:off x="1885950" y="2028047"/>
            <a:ext cx="0" cy="57777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blipFill rotWithShape="1">
                <a:blip r:embed="rId2"/>
                <a:stretch>
                  <a:fillRect l="-3" t="-4" r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10" t="-31" r="-1236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blipFill rotWithShape="1">
                <a:blip r:embed="rId4"/>
                <a:stretch>
                  <a:fillRect l="-7" t="-3" r="-195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>
            <a:off x="1962150" y="4327488"/>
            <a:ext cx="0" cy="101376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62052" y="4934762"/>
            <a:ext cx="6819896" cy="1587609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>
            <a:off x="2078607" y="2028047"/>
            <a:ext cx="12436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088507" y="3082147"/>
            <a:ext cx="1490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216352" y="4327828"/>
            <a:ext cx="18192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258197" y="6522242"/>
            <a:ext cx="20254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6" grpId="0"/>
      <p:bldP spid="9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字方塊 71"/>
              <p:cNvSpPr txBox="1"/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4" t="-126" r="10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/>
          <p:cNvCxnSpPr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/>
            <p:cNvCxnSpPr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/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/>
            <p:cNvCxnSpPr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/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/>
            <p:cNvCxnSpPr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/>
          <p:cNvCxnSpPr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/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/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/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5" t="-106" r="-7419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0" t="-12" r="-7394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/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3" t="-90" r="-745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/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1" t="-79" r="-11448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字方塊 79"/>
              <p:cNvSpPr txBox="1"/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8" t="-31" r="15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/>
              <p:cNvSpPr txBox="1"/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1" t="-99" r="2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/>
              <p:cNvSpPr txBox="1"/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75" t="-156" r="-8374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/>
              <p:cNvSpPr txBox="1"/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4" t="-109" r="-7823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/>
              <p:cNvSpPr txBox="1"/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5" t="-136" r="-7822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blipFill rotWithShape="1">
                <a:blip r:embed="rId14"/>
                <a:stretch>
                  <a:fillRect l="-25" t="-24" r="-2765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blipFill rotWithShape="1">
                <a:blip r:embed="rId15"/>
                <a:stretch>
                  <a:fillRect l="-25" t="-110" r="-2968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08144" y="1875930"/>
            <a:ext cx="4663208" cy="4018173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 rotWithShape="1">
                <a:blip r:embed="rId16"/>
                <a:stretch>
                  <a:fillRect l="-2" t="-50" r="9" b="-22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/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/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/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/>
          <p:cNvCxnSpPr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 flipV="1">
            <a:off x="6260185" y="3822224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084361" y="592794"/>
            <a:ext cx="2068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特征个数</a:t>
            </a:r>
            <a:endParaRPr lang="zh-CN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133730" y="1457948"/>
            <a:ext cx="2068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sigmoid</a:t>
            </a:r>
            <a:r>
              <a:rPr lang="zh-CN" altLang="en-US" sz="2400" dirty="0"/>
              <a:t>的个数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/>
              <p:cNvSpPr txBox="1"/>
              <p:nvPr/>
            </p:nvSpPr>
            <p:spPr>
              <a:xfrm flipH="1">
                <a:off x="1064239" y="2818145"/>
                <a:ext cx="4406900" cy="413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: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对第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个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sigmoid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的权重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4239" y="2818145"/>
                <a:ext cx="4406900" cy="413385"/>
              </a:xfrm>
              <a:prstGeom prst="rect">
                <a:avLst/>
              </a:prstGeom>
              <a:blipFill rotWithShape="1">
                <a:blip r:embed="rId17"/>
                <a:stretch>
                  <a:fillRect l="-14" t="-4" r="-314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72" grpId="0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80" grpId="0"/>
      <p:bldP spid="81" grpId="0"/>
      <p:bldP spid="82" grpId="0"/>
      <p:bldP spid="86" grpId="0"/>
      <p:bldP spid="87" grpId="0"/>
      <p:bldP spid="3" grpId="0"/>
      <p:bldP spid="54" grpId="0"/>
      <p:bldP spid="4" grpId="0" animBg="1"/>
      <p:bldP spid="57" grpId="0" animBg="1"/>
      <p:bldP spid="58" grpId="0" animBg="1"/>
      <p:bldP spid="59" grpId="0" animBg="1"/>
      <p:bldP spid="52" grpId="0" animBg="1"/>
      <p:bldP spid="2" grpId="0"/>
      <p:bldP spid="56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" t="-2" r="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" t="-133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" t="-52" r="2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blipFill rotWithShape="1">
                <a:blip r:embed="rId4"/>
                <a:stretch>
                  <a:fillRect l="-11" t="-39" r="-619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/>
          <p:cNvGrpSpPr/>
          <p:nvPr/>
        </p:nvGrpSpPr>
        <p:grpSpPr>
          <a:xfrm>
            <a:off x="4781714" y="5506991"/>
            <a:ext cx="987185" cy="854551"/>
            <a:chOff x="4081280" y="5327129"/>
            <a:chExt cx="987185" cy="854551"/>
          </a:xfrm>
        </p:grpSpPr>
        <p:sp>
          <p:nvSpPr>
            <p:cNvPr id="10" name="矩形 9"/>
            <p:cNvSpPr/>
            <p:nvPr/>
          </p:nvSpPr>
          <p:spPr>
            <a:xfrm>
              <a:off x="4081280" y="5327129"/>
              <a:ext cx="987185" cy="8545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群組 21"/>
          <p:cNvGrpSpPr/>
          <p:nvPr/>
        </p:nvGrpSpPr>
        <p:grpSpPr>
          <a:xfrm>
            <a:off x="6597011" y="5485524"/>
            <a:ext cx="441359" cy="877076"/>
            <a:chOff x="5945044" y="5336858"/>
            <a:chExt cx="441359" cy="877076"/>
          </a:xfrm>
        </p:grpSpPr>
        <p:sp>
          <p:nvSpPr>
            <p:cNvPr id="11" name="矩形 10"/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1879473" y="5506991"/>
            <a:ext cx="450868" cy="854551"/>
            <a:chOff x="2000137" y="5242647"/>
            <a:chExt cx="450868" cy="854551"/>
          </a:xfrm>
        </p:grpSpPr>
        <p:sp>
          <p:nvSpPr>
            <p:cNvPr id="18" name="矩形 17"/>
            <p:cNvSpPr/>
            <p:nvPr/>
          </p:nvSpPr>
          <p:spPr>
            <a:xfrm>
              <a:off x="2000137" y="5242647"/>
              <a:ext cx="450868" cy="854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/>
          <p:cNvSpPr/>
          <p:nvPr/>
        </p:nvSpPr>
        <p:spPr>
          <a:xfrm>
            <a:off x="1791929" y="1749056"/>
            <a:ext cx="5558318" cy="193626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12" t="-26" r="-2779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18" t="-74" r="-297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 rotWithShape="1">
                <a:blip r:embed="rId10"/>
                <a:stretch>
                  <a:fillRect l="-2" t="-50" r="9" b="-22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910135" y="5460725"/>
            <a:ext cx="450868" cy="929124"/>
            <a:chOff x="8402484" y="5582627"/>
            <a:chExt cx="450868" cy="929124"/>
          </a:xfrm>
        </p:grpSpPr>
        <p:sp>
          <p:nvSpPr>
            <p:cNvPr id="61" name="矩形 60"/>
            <p:cNvSpPr/>
            <p:nvPr/>
          </p:nvSpPr>
          <p:spPr>
            <a:xfrm>
              <a:off x="8402484" y="5582627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/>
              <p:cNvSpPr txBox="1"/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blipFill rotWithShape="1">
                <a:blip r:embed="rId12"/>
                <a:stretch>
                  <a:fillRect l="-9" t="-37" r="-11381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blipFill rotWithShape="1">
                <a:blip r:embed="rId13"/>
                <a:stretch>
                  <a:fillRect l="-20" t="-140" r="-11369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7" grpId="0"/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机器学习</a:t>
            </a:r>
            <a:r>
              <a:rPr lang="en-US" altLang="zh-TW" dirty="0">
                <a:ea typeface="Microsoft JhengHei" panose="020B0604030504040204" pitchFamily="34" charset="-120"/>
              </a:rPr>
              <a:t> </a:t>
            </a:r>
            <a:br>
              <a:rPr lang="en-US" altLang="zh-TW" dirty="0">
                <a:ea typeface="Microsoft JhengHei" panose="020B0604030504040204" pitchFamily="34" charset="-120"/>
              </a:rPr>
            </a:br>
            <a:r>
              <a:rPr lang="en-US" altLang="zh-TW" dirty="0">
                <a:ea typeface="Microsoft JhengHei" panose="020B0604030504040204" pitchFamily="34" charset="-120"/>
              </a:rPr>
              <a:t>≈ </a:t>
            </a:r>
            <a:r>
              <a:rPr lang="zh-CN" altLang="en-US" dirty="0">
                <a:ea typeface="宋体" panose="02010600030101010101" pitchFamily="2" charset="-122"/>
              </a:rPr>
              <a:t>寻找函数</a:t>
            </a:r>
            <a:r>
              <a:rPr lang="en-US" altLang="zh-TW" dirty="0">
                <a:ea typeface="Microsoft JhengHei" panose="020B0604030504040204" pitchFamily="34" charset="-120"/>
              </a:rPr>
              <a:t> </a:t>
            </a:r>
            <a:endParaRPr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799" y="1823150"/>
            <a:ext cx="7886700" cy="4918843"/>
          </a:xfrm>
        </p:spPr>
        <p:txBody>
          <a:bodyPr>
            <a:normAutofit/>
          </a:bodyPr>
          <a:lstStyle/>
          <a:p>
            <a:r>
              <a:rPr lang="zh-CN" altLang="en-US" dirty="0"/>
              <a:t>语音辨识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图像识别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下围棋</a:t>
            </a:r>
            <a:r>
              <a:rPr lang="en-US" altLang="zh-CN" dirty="0"/>
              <a:t>Alpha</a:t>
            </a:r>
            <a:r>
              <a:rPr lang="en-US" altLang="zh-TW" dirty="0"/>
              <a:t>Go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863058" y="256376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方程式" r:id="rId1" imgW="42976800" imgH="5181600" progId="Equation.3">
                  <p:embed/>
                </p:oleObj>
              </mc:Choice>
              <mc:Fallback>
                <p:oleObj name="方程式" r:id="rId1" imgW="4297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56376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863058" y="404920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方程式" r:id="rId3" imgW="42976800" imgH="5181600" progId="Equation.3">
                  <p:embed/>
                </p:oleObj>
              </mc:Choice>
              <mc:Fallback>
                <p:oleObj name="方程式" r:id="rId3" imgW="4297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4049205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863058" y="5645117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方程式" r:id="rId4" imgW="42976800" imgH="5181600" progId="Equation.3">
                  <p:embed/>
                </p:oleObj>
              </mc:Choice>
              <mc:Fallback>
                <p:oleObj name="方程式" r:id="rId4" imgW="4297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5645117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7"/>
          <p:cNvSpPr txBox="1"/>
          <p:nvPr/>
        </p:nvSpPr>
        <p:spPr>
          <a:xfrm>
            <a:off x="5685758" y="4017782"/>
            <a:ext cx="9470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猫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文字方塊 8"/>
          <p:cNvSpPr txBox="1"/>
          <p:nvPr/>
        </p:nvSpPr>
        <p:spPr>
          <a:xfrm>
            <a:off x="5685758" y="2532581"/>
            <a:ext cx="22981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你好吗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" name="文字方塊 9"/>
          <p:cNvSpPr txBox="1"/>
          <p:nvPr/>
        </p:nvSpPr>
        <p:spPr>
          <a:xfrm>
            <a:off x="5685790" y="5587365"/>
            <a:ext cx="2955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黑白子的位置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13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507295"/>
            <a:ext cx="2921108" cy="516844"/>
          </a:xfrm>
          <a:prstGeom prst="rect">
            <a:avLst/>
          </a:prstGeom>
        </p:spPr>
      </p:pic>
      <p:pic>
        <p:nvPicPr>
          <p:cNvPr id="84994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6" y="5470581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0" y="3904248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5891530" y="6105525"/>
            <a:ext cx="2432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下一步落子位置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3" grpId="0" build="p"/>
      <p:bldP spid="10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/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/>
          <p:cNvCxnSpPr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/>
            <p:cNvCxnSpPr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/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/>
            <p:cNvCxnSpPr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/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/>
            <p:cNvCxnSpPr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/>
          <p:cNvCxnSpPr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/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/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/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5" t="-106" r="-7419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0" t="-12" r="-7394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/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3" t="-90" r="-745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/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1" t="-79" r="-11448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12" t="-26" r="-2779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18" t="-74" r="-297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 rotWithShape="1">
                <a:blip r:embed="rId10"/>
                <a:stretch>
                  <a:fillRect l="-2" t="-50" r="9" b="-22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/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/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/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/>
          <p:cNvCxnSpPr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/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52" t="-122" r="-17018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字方塊 87"/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14" t="-160" r="-15460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/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14" t="-160" r="-15460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/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/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/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6" t="-36" r="-9776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/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0" t="-73" r="-868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字方塊 89"/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57" t="-155" r="-8590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>
            <a:off x="3642609" y="535443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>
            <a:off x="3661325" y="3726562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>
            <a:off x="3645282" y="2174475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手繪多邊形 108"/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/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/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474" y="4952163"/>
            <a:ext cx="2280837" cy="877076"/>
            <a:chOff x="577550" y="3255874"/>
            <a:chExt cx="2280837" cy="877076"/>
          </a:xfrm>
        </p:grpSpPr>
        <p:grpSp>
          <p:nvGrpSpPr>
            <p:cNvPr id="100" name="群組 99"/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文字方塊 101"/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102" name="文字方塊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群組 102"/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105" name="文字方塊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 rotWithShape="1">
                    <a:blip r:embed="rId1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字方塊 105"/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06" name="文字方塊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矩形 74"/>
          <p:cNvSpPr/>
          <p:nvPr/>
        </p:nvSpPr>
        <p:spPr>
          <a:xfrm>
            <a:off x="3009900" y="292874"/>
            <a:ext cx="3739243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/>
              <p:cNvSpPr txBox="1"/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blipFill rotWithShape="1">
                <a:blip r:embed="rId20"/>
                <a:stretch>
                  <a:fillRect t="-70" r="-997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109" grpId="0" animBg="1"/>
      <p:bldP spid="108" grpId="0" animBg="1"/>
      <p:bldP spid="107" grpId="0" animBg="1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 flipH="1">
            <a:off x="935676" y="351038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/>
          <p:cNvCxnSpPr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/>
            <p:cNvCxnSpPr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/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/>
            <p:cNvCxnSpPr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/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/>
            <p:cNvCxnSpPr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/>
          <p:cNvCxnSpPr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/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/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/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5" t="-106" r="-7419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0" t="-12" r="-7394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/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3" t="-90" r="-745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/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1" t="-79" r="-11448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12" t="-26" r="-2779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18" t="-74" r="-297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 rotWithShape="1">
                <a:blip r:embed="rId10"/>
                <a:stretch>
                  <a:fillRect l="-2" t="-50" r="9" b="-22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/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/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/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/>
          <p:cNvCxnSpPr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/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52" t="-122" r="-17018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字方塊 87"/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14" t="-160" r="-15460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/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14" t="-160" r="-15460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/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/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/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6" t="-36" r="-9776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/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0" t="-73" r="-868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字方塊 89"/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57" t="-155" r="-8590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/>
          <p:cNvGrpSpPr/>
          <p:nvPr/>
        </p:nvGrpSpPr>
        <p:grpSpPr>
          <a:xfrm>
            <a:off x="3642609" y="2174475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/>
            <p:cNvCxnSpPr/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/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/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/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86" t="-122" r="-12751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/>
          <p:nvPr/>
        </p:nvCxnSpPr>
        <p:spPr>
          <a:xfrm flipH="1">
            <a:off x="1383893" y="371746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 flipH="1">
            <a:off x="1832459" y="352641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/>
          <p:cNvGrpSpPr/>
          <p:nvPr/>
        </p:nvGrpSpPr>
        <p:grpSpPr>
          <a:xfrm flipH="1">
            <a:off x="1850268" y="3923060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/>
            <p:cNvCxnSpPr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/>
          <p:cNvCxnSpPr>
            <a:endCxn id="77" idx="1"/>
          </p:cNvCxnSpPr>
          <p:nvPr/>
        </p:nvCxnSpPr>
        <p:spPr>
          <a:xfrm flipH="1">
            <a:off x="2201791" y="2150036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H="1" flipV="1">
            <a:off x="2201791" y="3742611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77" idx="1"/>
          </p:cNvCxnSpPr>
          <p:nvPr/>
        </p:nvCxnSpPr>
        <p:spPr>
          <a:xfrm flipH="1" flipV="1">
            <a:off x="2201791" y="3711079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字方塊 111"/>
              <p:cNvSpPr txBox="1"/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90" t="-105" r="-12076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字方塊 112"/>
              <p:cNvSpPr txBox="1"/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125" t="-154" r="-1083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字方塊 113"/>
              <p:cNvSpPr txBox="1"/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95" t="-50" r="-10862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字方塊 114"/>
              <p:cNvSpPr txBox="1"/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blipFill rotWithShape="1">
                <a:blip r:embed="rId21"/>
                <a:stretch>
                  <a:fillRect l="-184" t="-28" r="-12472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/>
          <p:cNvGrpSpPr/>
          <p:nvPr/>
        </p:nvGrpSpPr>
        <p:grpSpPr>
          <a:xfrm>
            <a:off x="3484093" y="5788958"/>
            <a:ext cx="441359" cy="877076"/>
            <a:chOff x="4172907" y="5619181"/>
            <a:chExt cx="441359" cy="877076"/>
          </a:xfrm>
        </p:grpSpPr>
        <p:sp>
          <p:nvSpPr>
            <p:cNvPr id="117" name="矩形 116"/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文字方塊 117"/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118" name="文字方塊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/>
          <p:cNvSpPr txBox="1"/>
          <p:nvPr/>
        </p:nvSpPr>
        <p:spPr>
          <a:xfrm>
            <a:off x="1811041" y="594420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20" name="群組 119"/>
          <p:cNvGrpSpPr/>
          <p:nvPr/>
        </p:nvGrpSpPr>
        <p:grpSpPr>
          <a:xfrm>
            <a:off x="1441332" y="6011160"/>
            <a:ext cx="450868" cy="431854"/>
            <a:chOff x="27617" y="5058413"/>
            <a:chExt cx="450868" cy="431854"/>
          </a:xfrm>
        </p:grpSpPr>
        <p:sp>
          <p:nvSpPr>
            <p:cNvPr id="121" name="矩形 120"/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群組 122"/>
          <p:cNvGrpSpPr/>
          <p:nvPr/>
        </p:nvGrpSpPr>
        <p:grpSpPr>
          <a:xfrm>
            <a:off x="400111" y="6009927"/>
            <a:ext cx="450868" cy="431854"/>
            <a:chOff x="145087" y="4355845"/>
            <a:chExt cx="450868" cy="431854"/>
          </a:xfrm>
        </p:grpSpPr>
        <p:sp>
          <p:nvSpPr>
            <p:cNvPr id="124" name="矩形 123"/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文字方塊 124"/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25" name="文字方塊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字方塊 125"/>
              <p:cNvSpPr txBox="1"/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blipFill rotWithShape="1">
                <a:blip r:embed="rId25"/>
                <a:stretch>
                  <a:fillRect l="-28" t="-96" r="111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/>
          <p:cNvGrpSpPr/>
          <p:nvPr/>
        </p:nvGrpSpPr>
        <p:grpSpPr>
          <a:xfrm>
            <a:off x="2342977" y="6012052"/>
            <a:ext cx="1080370" cy="430887"/>
            <a:chOff x="4078931" y="5559952"/>
            <a:chExt cx="1080370" cy="430887"/>
          </a:xfrm>
        </p:grpSpPr>
        <p:sp>
          <p:nvSpPr>
            <p:cNvPr id="128" name="矩形 127"/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字方塊 128"/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>
            <p:sp>
              <p:nvSpPr>
                <p:cNvPr id="129" name="文字方塊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矩形 99"/>
          <p:cNvSpPr/>
          <p:nvPr/>
        </p:nvSpPr>
        <p:spPr>
          <a:xfrm>
            <a:off x="1441332" y="292874"/>
            <a:ext cx="5307811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  <p:bldP spid="119" grpId="0"/>
      <p:bldP spid="1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/>
          <p:cNvCxnSpPr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/>
            <p:cNvCxnSpPr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/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/>
            <p:cNvCxnSpPr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/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/>
            <p:cNvCxnSpPr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/>
          <p:cNvCxnSpPr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/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/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/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3" t="-77" r="-739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3" t="-154" r="-748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/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1" t="-60" r="-7423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/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3" t="-49" r="-11406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/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/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/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/>
          <p:cNvCxnSpPr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/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0" t="-93" r="-16970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字方塊 87"/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62" t="-130" r="-1541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/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62" t="-130" r="-1541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/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/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/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7" t="-6" r="-9736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/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0" t="-43" r="-8647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字方塊 89"/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1" t="-125" r="-8716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/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/>
            <p:cNvCxnSpPr/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/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/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/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248" t="-92" r="-1268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/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/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/>
            <p:cNvCxnSpPr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/>
          <p:cNvCxnSpPr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字方塊 111"/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35" t="-76" r="-1203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字方塊 112"/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69" t="-125" r="-1078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字方塊 113"/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39" t="-20" r="-10818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字方塊 114"/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48" t="-170" r="-12409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群組 138"/>
          <p:cNvGrpSpPr/>
          <p:nvPr/>
        </p:nvGrpSpPr>
        <p:grpSpPr>
          <a:xfrm>
            <a:off x="2726120" y="5578139"/>
            <a:ext cx="2280837" cy="877076"/>
            <a:chOff x="577550" y="3255874"/>
            <a:chExt cx="2280837" cy="877076"/>
          </a:xfrm>
        </p:grpSpPr>
        <p:grpSp>
          <p:nvGrpSpPr>
            <p:cNvPr id="140" name="群組 139"/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文字方塊 145"/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146" name="文字方塊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 rotWithShape="1">
                    <a:blip r:embed="rId1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1" name="群組 140"/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文字方塊 143"/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144" name="文字方塊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 rotWithShape="1">
                    <a:blip r:embed="rId2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字方塊 141"/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42" name="文字方塊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群組 160"/>
          <p:cNvGrpSpPr/>
          <p:nvPr/>
        </p:nvGrpSpPr>
        <p:grpSpPr>
          <a:xfrm>
            <a:off x="5400671" y="5527931"/>
            <a:ext cx="3325237" cy="929124"/>
            <a:chOff x="694553" y="3591468"/>
            <a:chExt cx="3325237" cy="929124"/>
          </a:xfrm>
        </p:grpSpPr>
        <p:grpSp>
          <p:nvGrpSpPr>
            <p:cNvPr id="162" name="群組 161"/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5" name="文字方塊 174"/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>
              <p:sp>
                <p:nvSpPr>
                  <p:cNvPr id="175" name="文字方塊 1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 rotWithShape="1">
                    <a:blip r:embed="rId2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3" name="群組 162"/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3" name="文字方塊 172"/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173" name="文字方塊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 rotWithShape="1">
                    <a:blip r:embed="rId2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/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1" name="文字方塊 170"/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171" name="文字方塊 1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 rotWithShape="1">
                    <a:blip r:embed="rId2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群組 164"/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9" name="文字方塊 168"/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169" name="文字方塊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 rotWithShape="1">
                    <a:blip r:embed="rId2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文字方塊 165"/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66" name="文字方塊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文字方塊 166"/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67" name="文字方塊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群組 175"/>
          <p:cNvGrpSpPr/>
          <p:nvPr/>
        </p:nvGrpSpPr>
        <p:grpSpPr>
          <a:xfrm>
            <a:off x="3534933" y="4473938"/>
            <a:ext cx="441359" cy="877076"/>
            <a:chOff x="4172907" y="5619181"/>
            <a:chExt cx="441359" cy="877076"/>
          </a:xfrm>
        </p:grpSpPr>
        <p:sp>
          <p:nvSpPr>
            <p:cNvPr id="177" name="矩形 176"/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文字方塊 178"/>
          <p:cNvSpPr txBox="1"/>
          <p:nvPr/>
        </p:nvSpPr>
        <p:spPr>
          <a:xfrm>
            <a:off x="1861881" y="462918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80" name="群組 179"/>
          <p:cNvGrpSpPr/>
          <p:nvPr/>
        </p:nvGrpSpPr>
        <p:grpSpPr>
          <a:xfrm>
            <a:off x="1492172" y="4696140"/>
            <a:ext cx="450868" cy="431854"/>
            <a:chOff x="27617" y="5058413"/>
            <a:chExt cx="450868" cy="431854"/>
          </a:xfrm>
        </p:grpSpPr>
        <p:sp>
          <p:nvSpPr>
            <p:cNvPr id="181" name="矩形 180"/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文字方塊 181"/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82" name="文字方塊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群組 182"/>
          <p:cNvGrpSpPr/>
          <p:nvPr/>
        </p:nvGrpSpPr>
        <p:grpSpPr>
          <a:xfrm>
            <a:off x="450951" y="4694907"/>
            <a:ext cx="450868" cy="431854"/>
            <a:chOff x="145087" y="4355845"/>
            <a:chExt cx="450868" cy="431854"/>
          </a:xfrm>
        </p:grpSpPr>
        <p:sp>
          <p:nvSpPr>
            <p:cNvPr id="184" name="矩形 183"/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字方塊 184"/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85" name="文字方塊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字方塊 185"/>
              <p:cNvSpPr txBox="1"/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86" name="文字方塊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blipFill rotWithShape="1">
                <a:blip r:embed="rId29"/>
                <a:stretch>
                  <a:fillRect l="-36" t="-111" r="119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群組 186"/>
          <p:cNvGrpSpPr/>
          <p:nvPr/>
        </p:nvGrpSpPr>
        <p:grpSpPr>
          <a:xfrm>
            <a:off x="2393817" y="4697032"/>
            <a:ext cx="1080370" cy="430887"/>
            <a:chOff x="4078931" y="5559952"/>
            <a:chExt cx="1080370" cy="430887"/>
          </a:xfrm>
        </p:grpSpPr>
        <p:sp>
          <p:nvSpPr>
            <p:cNvPr id="188" name="矩形 187"/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 rotWithShape="1">
                  <a:blip r:embed="rId3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線單箭頭接點 2"/>
          <p:cNvCxnSpPr/>
          <p:nvPr/>
        </p:nvCxnSpPr>
        <p:spPr>
          <a:xfrm>
            <a:off x="4540172" y="6273597"/>
            <a:ext cx="959737" cy="599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2918948" y="5183186"/>
            <a:ext cx="885258" cy="48101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130" grpId="0" animBg="1"/>
      <p:bldP spid="109" grpId="0" animBg="1"/>
      <p:bldP spid="108" grpId="0" animBg="1"/>
      <p:bldP spid="107" grpId="0" animBg="1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57" grpId="0" animBg="1"/>
      <p:bldP spid="58" grpId="0" animBg="1"/>
      <p:bldP spid="59" grpId="0" animBg="1"/>
      <p:bldP spid="85" grpId="0"/>
      <p:bldP spid="88" grpId="0"/>
      <p:bldP spid="89" grpId="0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5" grpId="0"/>
      <p:bldP spid="77" grpId="0" animBg="1"/>
      <p:bldP spid="112" grpId="0"/>
      <p:bldP spid="113" grpId="0"/>
      <p:bldP spid="114" grpId="0"/>
      <p:bldP spid="115" grpId="0"/>
      <p:bldP spid="179" grpId="0"/>
      <p:bldP spid="18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/>
          <p:cNvCxnSpPr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/>
            <p:cNvCxnSpPr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/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/>
            <p:cNvCxnSpPr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/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/>
            <p:cNvCxnSpPr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/>
          <p:cNvCxnSpPr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/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/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/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3" t="-77" r="-739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3" t="-154" r="-748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/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1" t="-60" r="-7423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/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3" t="-49" r="-11406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/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/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/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/>
          <p:cNvCxnSpPr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/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0" t="-93" r="-16970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字方塊 87"/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62" t="-130" r="-1541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/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62" t="-130" r="-1541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/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/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/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7" t="-6" r="-9736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/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0" t="-43" r="-8647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字方塊 89"/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1" t="-125" r="-8716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/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/>
            <p:cNvCxnSpPr/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/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/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/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248" t="-92" r="-1268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/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/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/>
            <p:cNvCxnSpPr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/>
          <p:cNvCxnSpPr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字方塊 111"/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35" t="-76" r="-1203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字方塊 112"/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69" t="-125" r="-1078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字方塊 113"/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39" t="-20" r="-10818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字方塊 114"/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48" t="-170" r="-12409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字方塊 116"/>
              <p:cNvSpPr txBox="1"/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7" name="文字方塊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blipFill rotWithShape="1">
                <a:blip r:embed="rId19"/>
                <a:stretch>
                  <a:fillRect l="-9" t="-46" r="5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群組 117"/>
          <p:cNvGrpSpPr/>
          <p:nvPr/>
        </p:nvGrpSpPr>
        <p:grpSpPr>
          <a:xfrm>
            <a:off x="6343967" y="5206032"/>
            <a:ext cx="905207" cy="929124"/>
            <a:chOff x="4086576" y="5267584"/>
            <a:chExt cx="905207" cy="929124"/>
          </a:xfrm>
        </p:grpSpPr>
        <p:sp>
          <p:nvSpPr>
            <p:cNvPr id="168" name="矩形 167"/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字方塊 168"/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69" name="文字方塊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群組 118"/>
          <p:cNvGrpSpPr/>
          <p:nvPr/>
        </p:nvGrpSpPr>
        <p:grpSpPr>
          <a:xfrm>
            <a:off x="7346058" y="5211520"/>
            <a:ext cx="441359" cy="929124"/>
            <a:chOff x="5945044" y="5336858"/>
            <a:chExt cx="441359" cy="877076"/>
          </a:xfrm>
        </p:grpSpPr>
        <p:sp>
          <p:nvSpPr>
            <p:cNvPr id="166" name="矩形 165"/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文字方塊 166"/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167" name="文字方塊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群組 119"/>
          <p:cNvGrpSpPr/>
          <p:nvPr/>
        </p:nvGrpSpPr>
        <p:grpSpPr>
          <a:xfrm>
            <a:off x="5292925" y="5210923"/>
            <a:ext cx="450868" cy="929124"/>
            <a:chOff x="6899905" y="5328033"/>
            <a:chExt cx="450868" cy="929124"/>
          </a:xfrm>
        </p:grpSpPr>
        <p:sp>
          <p:nvSpPr>
            <p:cNvPr id="164" name="矩形 163"/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文字方塊 164"/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165" name="文字方塊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文字方塊 120"/>
          <p:cNvSpPr txBox="1"/>
          <p:nvPr/>
        </p:nvSpPr>
        <p:spPr>
          <a:xfrm>
            <a:off x="5743793" y="5439214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2977211" y="5478599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123" name="群組 122"/>
          <p:cNvGrpSpPr/>
          <p:nvPr/>
        </p:nvGrpSpPr>
        <p:grpSpPr>
          <a:xfrm>
            <a:off x="2560692" y="5499842"/>
            <a:ext cx="450868" cy="431854"/>
            <a:chOff x="27617" y="5058413"/>
            <a:chExt cx="450868" cy="431854"/>
          </a:xfrm>
        </p:grpSpPr>
        <p:sp>
          <p:nvSpPr>
            <p:cNvPr id="162" name="矩形 161"/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文字方塊 162"/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63" name="文字方塊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字方塊 124"/>
              <p:cNvSpPr txBox="1"/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blipFill rotWithShape="1">
                <a:blip r:embed="rId24"/>
                <a:stretch>
                  <a:fillRect l="-40" t="-142" r="2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群組 125"/>
          <p:cNvGrpSpPr/>
          <p:nvPr/>
        </p:nvGrpSpPr>
        <p:grpSpPr>
          <a:xfrm>
            <a:off x="3585544" y="5490257"/>
            <a:ext cx="1080370" cy="430887"/>
            <a:chOff x="4078931" y="5559952"/>
            <a:chExt cx="1080370" cy="430887"/>
          </a:xfrm>
        </p:grpSpPr>
        <p:sp>
          <p:nvSpPr>
            <p:cNvPr id="127" name="矩形 126"/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群組 169"/>
          <p:cNvGrpSpPr/>
          <p:nvPr/>
        </p:nvGrpSpPr>
        <p:grpSpPr>
          <a:xfrm>
            <a:off x="1479244" y="5456288"/>
            <a:ext cx="450868" cy="431854"/>
            <a:chOff x="145087" y="4355845"/>
            <a:chExt cx="450868" cy="431854"/>
          </a:xfrm>
        </p:grpSpPr>
        <p:sp>
          <p:nvSpPr>
            <p:cNvPr id="171" name="矩形 170"/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字方塊 171"/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72" name="文字方塊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5400000">
            <a:off x="4247967" y="5300572"/>
            <a:ext cx="1080370" cy="409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1" name="矩形 30"/>
          <p:cNvSpPr/>
          <p:nvPr/>
        </p:nvSpPr>
        <p:spPr>
          <a:xfrm>
            <a:off x="4584498" y="2017739"/>
            <a:ext cx="408322" cy="929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3" name="文字方塊 32"/>
          <p:cNvSpPr txBox="1"/>
          <p:nvPr/>
        </p:nvSpPr>
        <p:spPr>
          <a:xfrm rot="5400000">
            <a:off x="4516382" y="3070032"/>
            <a:ext cx="75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4584498" y="3892542"/>
            <a:ext cx="408322" cy="929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5" name="矩形 34"/>
          <p:cNvSpPr/>
          <p:nvPr/>
        </p:nvSpPr>
        <p:spPr>
          <a:xfrm>
            <a:off x="4571560" y="6161249"/>
            <a:ext cx="408322" cy="3886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7" name="右大括弧 36"/>
          <p:cNvSpPr/>
          <p:nvPr/>
        </p:nvSpPr>
        <p:spPr>
          <a:xfrm>
            <a:off x="5154888" y="2025850"/>
            <a:ext cx="408323" cy="1690799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5633720" y="2455545"/>
                <a:ext cx="784225" cy="84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TW" sz="2400" b="0" i="1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的行数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20" y="2455545"/>
                <a:ext cx="784225" cy="843280"/>
              </a:xfrm>
              <a:prstGeom prst="rect">
                <a:avLst/>
              </a:prstGeom>
              <a:blipFill rotWithShape="1">
                <a:blip r:embed="rId1"/>
                <a:stretch>
                  <a:fillRect r="-28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大括弧 38"/>
          <p:cNvSpPr/>
          <p:nvPr/>
        </p:nvSpPr>
        <p:spPr>
          <a:xfrm>
            <a:off x="6490160" y="2017739"/>
            <a:ext cx="408322" cy="4454557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9" t="-81" r="60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blipFill rotWithShape="1">
                <a:blip r:embed="rId3"/>
                <a:stretch>
                  <a:fillRect l="-9" r="-3573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12" t="-119" r="8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/>
          <p:cNvGrpSpPr/>
          <p:nvPr/>
        </p:nvGrpSpPr>
        <p:grpSpPr>
          <a:xfrm>
            <a:off x="6829251" y="514966"/>
            <a:ext cx="905207" cy="929124"/>
            <a:chOff x="4086576" y="5267584"/>
            <a:chExt cx="905207" cy="929124"/>
          </a:xfrm>
        </p:grpSpPr>
        <p:sp>
          <p:nvSpPr>
            <p:cNvPr id="64" name="矩形 63"/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/>
          <p:cNvGrpSpPr/>
          <p:nvPr/>
        </p:nvGrpSpPr>
        <p:grpSpPr>
          <a:xfrm>
            <a:off x="7831342" y="520454"/>
            <a:ext cx="441359" cy="929124"/>
            <a:chOff x="5945044" y="5336858"/>
            <a:chExt cx="441359" cy="877076"/>
          </a:xfrm>
        </p:grpSpPr>
        <p:sp>
          <p:nvSpPr>
            <p:cNvPr id="62" name="矩形 61"/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群組 46"/>
          <p:cNvGrpSpPr/>
          <p:nvPr/>
        </p:nvGrpSpPr>
        <p:grpSpPr>
          <a:xfrm>
            <a:off x="5778209" y="519857"/>
            <a:ext cx="450868" cy="929124"/>
            <a:chOff x="6899905" y="5328033"/>
            <a:chExt cx="450868" cy="929124"/>
          </a:xfrm>
        </p:grpSpPr>
        <p:sp>
          <p:nvSpPr>
            <p:cNvPr id="60" name="矩形 59"/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文字方塊 47"/>
          <p:cNvSpPr txBox="1"/>
          <p:nvPr/>
        </p:nvSpPr>
        <p:spPr>
          <a:xfrm>
            <a:off x="6229077" y="748148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462495" y="78753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3045976" y="808776"/>
            <a:ext cx="450868" cy="431854"/>
            <a:chOff x="27617" y="5058413"/>
            <a:chExt cx="450868" cy="431854"/>
          </a:xfrm>
        </p:grpSpPr>
        <p:sp>
          <p:nvSpPr>
            <p:cNvPr id="58" name="矩形 57"/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68" t="-68" r="29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群組 51"/>
          <p:cNvGrpSpPr/>
          <p:nvPr/>
        </p:nvGrpSpPr>
        <p:grpSpPr>
          <a:xfrm>
            <a:off x="4070828" y="799191"/>
            <a:ext cx="1080370" cy="430887"/>
            <a:chOff x="4078931" y="5559952"/>
            <a:chExt cx="1080370" cy="430887"/>
          </a:xfrm>
        </p:grpSpPr>
        <p:sp>
          <p:nvSpPr>
            <p:cNvPr id="56" name="矩形 55"/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/>
          <p:cNvGrpSpPr/>
          <p:nvPr/>
        </p:nvGrpSpPr>
        <p:grpSpPr>
          <a:xfrm>
            <a:off x="1964528" y="765222"/>
            <a:ext cx="450868" cy="431854"/>
            <a:chOff x="145087" y="4355845"/>
            <a:chExt cx="450868" cy="431854"/>
          </a:xfrm>
        </p:grpSpPr>
        <p:sp>
          <p:nvSpPr>
            <p:cNvPr id="54" name="矩形 53"/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字方塊 54"/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55" name="文字方塊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群組 35"/>
          <p:cNvGrpSpPr/>
          <p:nvPr/>
        </p:nvGrpSpPr>
        <p:grpSpPr>
          <a:xfrm>
            <a:off x="1436893" y="2066912"/>
            <a:ext cx="441359" cy="929124"/>
            <a:chOff x="5945044" y="5336858"/>
            <a:chExt cx="441359" cy="877076"/>
          </a:xfrm>
        </p:grpSpPr>
        <p:sp>
          <p:nvSpPr>
            <p:cNvPr id="41" name="矩形 40"/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/>
          <p:cNvSpPr txBox="1"/>
          <p:nvPr/>
        </p:nvSpPr>
        <p:spPr>
          <a:xfrm>
            <a:off x="2023370" y="2242095"/>
            <a:ext cx="114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feature </a:t>
            </a:r>
            <a:endParaRPr lang="zh-TW" altLang="en-US" sz="2400" b="1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49434" y="3646459"/>
            <a:ext cx="31655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未知参数</a:t>
            </a:r>
            <a:endParaRPr lang="zh-CN" altLang="en-US" sz="2400" b="1" dirty="0"/>
          </a:p>
        </p:txBody>
      </p:sp>
      <p:grpSp>
        <p:nvGrpSpPr>
          <p:cNvPr id="68" name="群組 67"/>
          <p:cNvGrpSpPr/>
          <p:nvPr/>
        </p:nvGrpSpPr>
        <p:grpSpPr>
          <a:xfrm>
            <a:off x="1151395" y="4254916"/>
            <a:ext cx="905207" cy="929124"/>
            <a:chOff x="4086576" y="5267584"/>
            <a:chExt cx="905207" cy="929124"/>
          </a:xfrm>
        </p:grpSpPr>
        <p:sp>
          <p:nvSpPr>
            <p:cNvPr id="69" name="矩形 68"/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群組 70"/>
          <p:cNvGrpSpPr/>
          <p:nvPr/>
        </p:nvGrpSpPr>
        <p:grpSpPr>
          <a:xfrm>
            <a:off x="2722174" y="4261102"/>
            <a:ext cx="450868" cy="929124"/>
            <a:chOff x="6899905" y="5328033"/>
            <a:chExt cx="450868" cy="929124"/>
          </a:xfrm>
        </p:grpSpPr>
        <p:sp>
          <p:nvSpPr>
            <p:cNvPr id="72" name="矩形 71"/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字方塊 72"/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73" name="文字方塊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群組 73"/>
          <p:cNvGrpSpPr/>
          <p:nvPr/>
        </p:nvGrpSpPr>
        <p:grpSpPr>
          <a:xfrm>
            <a:off x="1048785" y="5733064"/>
            <a:ext cx="1080370" cy="430887"/>
            <a:chOff x="4078931" y="5559952"/>
            <a:chExt cx="1080370" cy="430887"/>
          </a:xfrm>
        </p:grpSpPr>
        <p:sp>
          <p:nvSpPr>
            <p:cNvPr id="75" name="矩形 74"/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字方塊 75"/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>
            <p:sp>
              <p:nvSpPr>
                <p:cNvPr id="76" name="文字方塊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群組 76"/>
          <p:cNvGrpSpPr/>
          <p:nvPr/>
        </p:nvGrpSpPr>
        <p:grpSpPr>
          <a:xfrm>
            <a:off x="2722174" y="5711307"/>
            <a:ext cx="450868" cy="431854"/>
            <a:chOff x="27617" y="5058413"/>
            <a:chExt cx="450868" cy="431854"/>
          </a:xfrm>
        </p:grpSpPr>
        <p:sp>
          <p:nvSpPr>
            <p:cNvPr id="78" name="矩形 77"/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字方塊 78"/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79" name="文字方塊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/>
          <p:cNvSpPr txBox="1"/>
          <p:nvPr/>
        </p:nvSpPr>
        <p:spPr>
          <a:xfrm>
            <a:off x="304800" y="139700"/>
            <a:ext cx="60286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带有未知参数的函数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28" grpId="0" animBg="1"/>
      <p:bldP spid="31" grpId="0" animBg="1"/>
      <p:bldP spid="33" grpId="0"/>
      <p:bldP spid="34" grpId="0" animBg="1"/>
      <p:bldP spid="35" grpId="0" animBg="1"/>
      <p:bldP spid="37" grpId="0" animBg="1"/>
      <p:bldP spid="38" grpId="0"/>
      <p:bldP spid="39" grpId="0" animBg="1"/>
      <p:bldP spid="40" grpId="0"/>
      <p:bldP spid="42" grpId="0"/>
      <p:bldP spid="2" grpId="0"/>
      <p:bldP spid="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5352677" y="1370661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7" t="-65" r="-9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/>
          <p:nvPr/>
        </p:nvCxnSpPr>
        <p:spPr>
          <a:xfrm flipV="1">
            <a:off x="3665717" y="1370661"/>
            <a:ext cx="1686960" cy="185866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106545" y="3229323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046920" y="322932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06479" y="1598302"/>
            <a:ext cx="291807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如何描述这个</a:t>
            </a:r>
            <a:r>
              <a:rPr lang="en-US" altLang="zh-CN" sz="2800" dirty="0"/>
              <a:t> </a:t>
            </a:r>
            <a:r>
              <a:rPr lang="zh-CN" altLang="en-US" sz="2800" dirty="0"/>
              <a:t>函数</a:t>
            </a:r>
            <a:r>
              <a:rPr lang="en-US" altLang="zh-TW" sz="2800" dirty="0"/>
              <a:t>? 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7" t="-128" r="-9943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>
            <a:off x="2046920" y="537018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79049" y="5312016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3638221" y="3628677"/>
            <a:ext cx="1527833" cy="16833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079049" y="5275518"/>
            <a:ext cx="408700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156480" y="5267375"/>
            <a:ext cx="1288239" cy="14091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" t="-15" r="-517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" t="-149" r="-859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006479" y="3713574"/>
            <a:ext cx="250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Rectified Linear Unit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ReLU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35" grpId="0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blipFill rotWithShape="1">
                <a:blip r:embed="rId2"/>
                <a:stretch>
                  <a:fillRect l="-9" t="-34" r="6" b="-22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blipFill rotWithShape="1">
                <a:blip r:embed="rId3"/>
                <a:stretch>
                  <a:fillRect l="-9" t="-21" r="6" b="-22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306286" y="5660570"/>
            <a:ext cx="6081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</a:rPr>
              <a:t>哪个更好</a:t>
            </a:r>
            <a:r>
              <a:rPr lang="en-US" altLang="zh-TW" sz="2800" dirty="0">
                <a:solidFill>
                  <a:srgbClr val="0000FF"/>
                </a:solidFill>
              </a:rPr>
              <a:t>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46500" y="3291205"/>
            <a:ext cx="1644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激活函数</a:t>
            </a:r>
            <a:r>
              <a:rPr lang="en-US" altLang="zh-TW" sz="2800" b="1" dirty="0"/>
              <a:t> </a:t>
            </a:r>
            <a:endParaRPr lang="zh-TW" altLang="en-US" sz="2800" b="1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347028" y="2772227"/>
            <a:ext cx="224972" cy="519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122056" y="3814685"/>
            <a:ext cx="449944" cy="58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746500" y="2946486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756660" y="5124536"/>
            <a:ext cx="1181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/>
          <p:cNvSpPr/>
          <p:nvPr/>
        </p:nvSpPr>
        <p:spPr>
          <a:xfrm>
            <a:off x="2913363" y="2993857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/>
          <p:cNvSpPr/>
          <p:nvPr/>
        </p:nvSpPr>
        <p:spPr>
          <a:xfrm>
            <a:off x="2913363" y="5123501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6" grpId="0"/>
      <p:bldP spid="7" grpId="0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/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6" name="直線單箭頭接點 185"/>
          <p:cNvCxnSpPr/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/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/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/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/>
          <p:cNvCxnSpPr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/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/>
            <p:cNvCxnSpPr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/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/>
            <p:cNvCxnSpPr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/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/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/>
            <p:cNvCxnSpPr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/>
          <p:cNvCxnSpPr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/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/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文字方塊 206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07" name="文字方塊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/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文字方塊 209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0" name="文字方塊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/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文字方塊 212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3" name="文字方塊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/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/>
            <p:cNvCxnSpPr/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/>
            <p:cNvCxnSpPr/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/>
            <p:cNvCxnSpPr/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/>
          <p:cNvCxnSpPr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/>
          <p:cNvCxnSpPr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/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/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/>
          <p:cNvCxnSpPr/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/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/>
          <p:cNvCxnSpPr/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/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/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/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/>
            <p:cNvCxnSpPr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/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/>
            <p:cNvCxnSpPr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/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/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/>
            <p:cNvCxnSpPr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/>
          <p:cNvCxnSpPr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/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/>
            <p:cNvCxnSpPr/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/>
            <p:cNvCxnSpPr/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/>
            <p:cNvCxnSpPr/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/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/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/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/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/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/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032357" y="554513"/>
            <a:ext cx="404787" cy="3605567"/>
            <a:chOff x="3043530" y="574698"/>
            <a:chExt cx="404787" cy="3605567"/>
          </a:xfrm>
        </p:grpSpPr>
        <p:sp>
          <p:nvSpPr>
            <p:cNvPr id="141" name="矩形 140"/>
            <p:cNvSpPr/>
            <p:nvPr/>
          </p:nvSpPr>
          <p:spPr>
            <a:xfrm flipH="1">
              <a:off x="3058131" y="381093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/>
          </p:nvSpPr>
          <p:spPr>
            <a:xfrm flipH="1">
              <a:off x="3050886" y="221761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/>
          </p:nvSpPr>
          <p:spPr>
            <a:xfrm flipH="1">
              <a:off x="3043530" y="624287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字方塊 143"/>
                <p:cNvSpPr txBox="1"/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4" name="文字方塊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字方塊 145"/>
                <p:cNvSpPr txBox="1"/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6" name="文字方塊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字方塊 146"/>
                <p:cNvSpPr txBox="1"/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7" name="文字方塊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字方塊 148"/>
              <p:cNvSpPr txBox="1"/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9" name="文字方塊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4" t="-112" r="6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群組 114"/>
          <p:cNvGrpSpPr/>
          <p:nvPr/>
        </p:nvGrpSpPr>
        <p:grpSpPr>
          <a:xfrm>
            <a:off x="4904274" y="5494563"/>
            <a:ext cx="4888048" cy="934612"/>
            <a:chOff x="3867817" y="4139232"/>
            <a:chExt cx="4888048" cy="9346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群組 116"/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文字方塊 165"/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>
              <p:sp>
                <p:nvSpPr>
                  <p:cNvPr id="166" name="文字方塊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群組 117"/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3" name="文字方塊 162"/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163" name="文字方塊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群組 118"/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1" name="文字方塊 160"/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161" name="文字方塊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文字方塊 119"/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文字方塊 298"/>
              <p:cNvSpPr txBox="1"/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9" name="文字方塊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4" t="-143" r="6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0" name="群組 299"/>
          <p:cNvGrpSpPr/>
          <p:nvPr/>
        </p:nvGrpSpPr>
        <p:grpSpPr>
          <a:xfrm>
            <a:off x="314094" y="5513111"/>
            <a:ext cx="5005823" cy="934015"/>
            <a:chOff x="5077867" y="5589813"/>
            <a:chExt cx="5005823" cy="934015"/>
          </a:xfrm>
        </p:grpSpPr>
        <p:grpSp>
          <p:nvGrpSpPr>
            <p:cNvPr id="301" name="群組 300"/>
            <p:cNvGrpSpPr/>
            <p:nvPr/>
          </p:nvGrpSpPr>
          <p:grpSpPr>
            <a:xfrm>
              <a:off x="5077867" y="5642102"/>
              <a:ext cx="477709" cy="877076"/>
              <a:chOff x="4172907" y="5619181"/>
              <a:chExt cx="477709" cy="877076"/>
            </a:xfrm>
          </p:grpSpPr>
          <p:sp>
            <p:nvSpPr>
              <p:cNvPr id="314" name="矩形 313"/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5" name="文字方塊 314"/>
                  <p:cNvSpPr txBox="1"/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315" name="文字方塊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2" name="群組 301"/>
            <p:cNvGrpSpPr/>
            <p:nvPr/>
          </p:nvGrpSpPr>
          <p:grpSpPr>
            <a:xfrm>
              <a:off x="5195642" y="5589813"/>
              <a:ext cx="4888048" cy="934015"/>
              <a:chOff x="3911535" y="4139232"/>
              <a:chExt cx="4888048" cy="93401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3" name="文字方塊 302"/>
                  <p:cNvSpPr txBox="1"/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>
              <p:sp>
                <p:nvSpPr>
                  <p:cNvPr id="303" name="文字方塊 3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4" name="群組 303"/>
              <p:cNvGrpSpPr/>
              <p:nvPr/>
            </p:nvGrpSpPr>
            <p:grpSpPr>
              <a:xfrm>
                <a:off x="6248717" y="4139232"/>
                <a:ext cx="905207" cy="929124"/>
                <a:chOff x="4086576" y="5267584"/>
                <a:chExt cx="905207" cy="929124"/>
              </a:xfrm>
            </p:grpSpPr>
            <p:sp>
              <p:nvSpPr>
                <p:cNvPr id="312" name="矩形 311"/>
                <p:cNvSpPr/>
                <p:nvPr/>
              </p:nvSpPr>
              <p:spPr>
                <a:xfrm>
                  <a:off x="4086576" y="5267584"/>
                  <a:ext cx="905207" cy="92912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3" name="文字方塊 312"/>
                    <p:cNvSpPr txBox="1"/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dirty="0"/>
                    </a:p>
                  </p:txBody>
                </p:sp>
              </mc:Choice>
              <mc:Fallback>
                <p:sp>
                  <p:nvSpPr>
                    <p:cNvPr id="313" name="文字方塊 3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blipFill rotWithShape="1">
                      <a:blip r:embed="rId1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6" name="群組 305"/>
              <p:cNvGrpSpPr/>
              <p:nvPr/>
            </p:nvGrpSpPr>
            <p:grpSpPr>
              <a:xfrm>
                <a:off x="5197675" y="4144123"/>
                <a:ext cx="450868" cy="929124"/>
                <a:chOff x="6899905" y="5328033"/>
                <a:chExt cx="450868" cy="929124"/>
              </a:xfrm>
            </p:grpSpPr>
            <p:sp>
              <p:nvSpPr>
                <p:cNvPr id="308" name="矩形 307"/>
                <p:cNvSpPr/>
                <p:nvPr/>
              </p:nvSpPr>
              <p:spPr>
                <a:xfrm>
                  <a:off x="6899905" y="5328033"/>
                  <a:ext cx="450868" cy="929124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9" name="文字方塊 308"/>
                    <p:cNvSpPr txBox="1"/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b="1" dirty="0"/>
                    </a:p>
                  </p:txBody>
                </p:sp>
              </mc:Choice>
              <mc:Fallback>
                <p:sp>
                  <p:nvSpPr>
                    <p:cNvPr id="309" name="文字方塊 3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blipFill rotWithShape="1">
                      <a:blip r:embed="rId1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7" name="文字方塊 306"/>
              <p:cNvSpPr txBox="1"/>
              <p:nvPr/>
            </p:nvSpPr>
            <p:spPr>
              <a:xfrm>
                <a:off x="5648543" y="4372414"/>
                <a:ext cx="5935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</p:grpSp>
      <p:grpSp>
        <p:nvGrpSpPr>
          <p:cNvPr id="316" name="群組 315"/>
          <p:cNvGrpSpPr/>
          <p:nvPr/>
        </p:nvGrpSpPr>
        <p:grpSpPr>
          <a:xfrm>
            <a:off x="4849267" y="5538125"/>
            <a:ext cx="441359" cy="877076"/>
            <a:chOff x="4172907" y="5619181"/>
            <a:chExt cx="441359" cy="877076"/>
          </a:xfrm>
        </p:grpSpPr>
        <p:sp>
          <p:nvSpPr>
            <p:cNvPr id="317" name="矩形 316"/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8" name="文字方塊 317"/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318" name="文字方塊 3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群組 318"/>
          <p:cNvGrpSpPr/>
          <p:nvPr/>
        </p:nvGrpSpPr>
        <p:grpSpPr>
          <a:xfrm>
            <a:off x="3790265" y="5531369"/>
            <a:ext cx="441359" cy="877076"/>
            <a:chOff x="4172907" y="5619181"/>
            <a:chExt cx="441359" cy="877076"/>
          </a:xfrm>
        </p:grpSpPr>
        <p:sp>
          <p:nvSpPr>
            <p:cNvPr id="320" name="矩形 319"/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1" name="文字方塊 320"/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321" name="文字方塊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/>
          <p:cNvGrpSpPr/>
          <p:nvPr/>
        </p:nvGrpSpPr>
        <p:grpSpPr>
          <a:xfrm>
            <a:off x="3994256" y="5178170"/>
            <a:ext cx="1102908" cy="374750"/>
            <a:chOff x="3994256" y="5178170"/>
            <a:chExt cx="1102908" cy="374750"/>
          </a:xfrm>
        </p:grpSpPr>
        <p:cxnSp>
          <p:nvCxnSpPr>
            <p:cNvPr id="322" name="直線單箭頭接點 321"/>
            <p:cNvCxnSpPr/>
            <p:nvPr/>
          </p:nvCxnSpPr>
          <p:spPr>
            <a:xfrm rot="5400000" flipH="1">
              <a:off x="4905731" y="5376936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/>
            <p:cNvCxnSpPr/>
            <p:nvPr/>
          </p:nvCxnSpPr>
          <p:spPr>
            <a:xfrm rot="16200000" flipH="1" flipV="1">
              <a:off x="3818272" y="535838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/>
            <p:cNvCxnSpPr/>
            <p:nvPr/>
          </p:nvCxnSpPr>
          <p:spPr>
            <a:xfrm flipH="1">
              <a:off x="3994256" y="5178170"/>
              <a:ext cx="1102908" cy="42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4170863" y="2738635"/>
            <a:ext cx="1303099" cy="638175"/>
            <a:chOff x="4170863" y="2738635"/>
            <a:chExt cx="1303099" cy="638175"/>
          </a:xfrm>
        </p:grpSpPr>
        <p:sp>
          <p:nvSpPr>
            <p:cNvPr id="129" name="橢圓 128"/>
            <p:cNvSpPr/>
            <p:nvPr/>
          </p:nvSpPr>
          <p:spPr>
            <a:xfrm>
              <a:off x="4835787" y="2738635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4170863" y="2841046"/>
              <a:ext cx="649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or</a:t>
              </a:r>
              <a:endParaRPr lang="zh-TW" altLang="en-US" sz="2400" dirty="0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4890120" y="2853935"/>
              <a:ext cx="490516" cy="319257"/>
              <a:chOff x="3352800" y="4480261"/>
              <a:chExt cx="490516" cy="319257"/>
            </a:xfrm>
          </p:grpSpPr>
          <p:cxnSp>
            <p:nvCxnSpPr>
              <p:cNvPr id="5" name="直線接點 4"/>
              <p:cNvCxnSpPr/>
              <p:nvPr/>
            </p:nvCxnSpPr>
            <p:spPr>
              <a:xfrm>
                <a:off x="3352800" y="4787699"/>
                <a:ext cx="3214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/>
              <p:cNvCxnSpPr/>
              <p:nvPr/>
            </p:nvCxnSpPr>
            <p:spPr>
              <a:xfrm flipV="1">
                <a:off x="3674258" y="4480261"/>
                <a:ext cx="169058" cy="319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232" grpId="0" animBg="1"/>
      <p:bldP spid="233" grpId="0" animBg="1"/>
      <p:bldP spid="242" grpId="0" animBg="1"/>
      <p:bldP spid="247" grpId="0" animBg="1"/>
      <p:bldP spid="248" grpId="0" animBg="1"/>
      <p:bldP spid="255" grpId="0" animBg="1"/>
      <p:bldP spid="126" grpId="0" animBg="1"/>
      <p:bldP spid="127" grpId="0" animBg="1"/>
      <p:bldP spid="128" grpId="0" animBg="1"/>
      <p:bldP spid="29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/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字方塊 182"/>
              <p:cNvSpPr txBox="1"/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3" name="文字方塊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0" t="-152" r="-9733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字方塊 183"/>
              <p:cNvSpPr txBox="1"/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4" name="文字方塊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3" t="-17" r="-8644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字方塊 184"/>
              <p:cNvSpPr txBox="1"/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5" name="文字方塊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4" t="-99" r="-8713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單箭頭接點 185"/>
          <p:cNvCxnSpPr/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/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/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/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/>
          <p:cNvCxnSpPr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/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/>
            <p:cNvCxnSpPr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/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/>
            <p:cNvCxnSpPr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/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/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/>
            <p:cNvCxnSpPr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/>
          <p:cNvCxnSpPr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/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/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文字方塊 206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07" name="文字方塊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/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文字方塊 209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0" name="文字方塊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/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文字方塊 212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3" name="文字方塊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/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/>
            <p:cNvCxnSpPr/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/>
            <p:cNvCxnSpPr/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/>
            <p:cNvCxnSpPr/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/>
          <p:cNvCxnSpPr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/>
          <p:cNvCxnSpPr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/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/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/>
          <p:cNvCxnSpPr/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/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/>
          <p:cNvCxnSpPr/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/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/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/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/>
            <p:cNvCxnSpPr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/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/>
            <p:cNvCxnSpPr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/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/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/>
            <p:cNvCxnSpPr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/>
          <p:cNvCxnSpPr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84" idx="3"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>
            <a:stCxn id="184" idx="3"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>
            <a:stCxn id="184" idx="3"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>
            <a:stCxn id="185" idx="3"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>
            <a:stCxn id="185" idx="3"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>
            <a:stCxn id="185" idx="3"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/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/>
            <p:cNvCxnSpPr/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/>
            <p:cNvCxnSpPr/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/>
            <p:cNvCxnSpPr/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/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/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/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/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/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/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256529" y="4244209"/>
            <a:ext cx="18897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神经元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72274" y="5225237"/>
            <a:ext cx="4027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神经网络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 rot="5400000">
            <a:off x="3911907" y="993126"/>
            <a:ext cx="505808" cy="7767953"/>
          </a:xfrm>
          <a:prstGeom prst="rightBrace">
            <a:avLst>
              <a:gd name="adj1" fmla="val 139672"/>
              <a:gd name="adj2" fmla="val 765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文字方塊 115"/>
          <p:cNvSpPr txBox="1"/>
          <p:nvPr/>
        </p:nvSpPr>
        <p:spPr>
          <a:xfrm>
            <a:off x="136574" y="5941971"/>
            <a:ext cx="5325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许多层意味着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Deep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4109688" y="11312"/>
            <a:ext cx="237479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隐层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53501" y="22247"/>
            <a:ext cx="237479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隐层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5505012" y="5941971"/>
            <a:ext cx="297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Deep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箭號: 向右 4"/>
          <p:cNvSpPr/>
          <p:nvPr/>
        </p:nvSpPr>
        <p:spPr>
          <a:xfrm>
            <a:off x="5018322" y="6004167"/>
            <a:ext cx="613567" cy="494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112" grpId="0"/>
      <p:bldP spid="3" grpId="0" animBg="1"/>
      <p:bldP spid="116" grpId="0"/>
      <p:bldP spid="118" grpId="0"/>
      <p:bldP spid="119" grpId="0"/>
      <p:bldP spid="120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2880" y="25908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165350" y="5841864"/>
            <a:ext cx="4800600" cy="0"/>
          </a:xfrm>
          <a:prstGeom prst="line">
            <a:avLst/>
          </a:prstGeom>
          <a:ln>
            <a:solidFill>
              <a:srgbClr val="3B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8655" y="4992370"/>
            <a:ext cx="7806690" cy="849630"/>
          </a:xfrm>
        </p:spPr>
        <p:txBody>
          <a:bodyPr>
            <a:normAutofit fontScale="90000"/>
          </a:bodyPr>
          <a:lstStyle/>
          <a:p>
            <a:r>
              <a:rPr lang="en-US" altLang="zh-CN" sz="5000" dirty="0">
                <a:solidFill>
                  <a:srgbClr val="3B4751"/>
                </a:solidFill>
              </a:rPr>
              <a:t>PartⅡ </a:t>
            </a:r>
            <a:r>
              <a:rPr lang="zh-CN" altLang="en-US" sz="5000" dirty="0">
                <a:solidFill>
                  <a:srgbClr val="3B4751"/>
                </a:solidFill>
              </a:rPr>
              <a:t>电力系统中的机器学习</a:t>
            </a:r>
            <a:endParaRPr lang="zh-CN" altLang="en-US" sz="5000" dirty="0">
              <a:solidFill>
                <a:srgbClr val="3B475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259080"/>
            <a:ext cx="8766175" cy="4553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不同类型的函数</a:t>
            </a:r>
            <a:endParaRPr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8650" y="1811595"/>
            <a:ext cx="78060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回归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JhengHei" panose="020B0604030504040204" pitchFamily="34" charset="-120"/>
                <a:cs typeface="+mn-cs"/>
              </a:rPr>
              <a:t>: 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这个函数输出一个标量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。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JhengHei" panose="020B0604030504040204" pitchFamily="34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75687" y="2525578"/>
            <a:ext cx="13603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预测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PM2.5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504819" y="2450187"/>
            <a:ext cx="6257628" cy="1009548"/>
            <a:chOff x="1452800" y="2847867"/>
            <a:chExt cx="6257628" cy="1009548"/>
          </a:xfrm>
        </p:grpSpPr>
        <p:sp>
          <p:nvSpPr>
            <p:cNvPr id="65" name="矩形 64"/>
            <p:cNvSpPr/>
            <p:nvPr/>
          </p:nvSpPr>
          <p:spPr>
            <a:xfrm>
              <a:off x="4139027" y="2912487"/>
              <a:ext cx="865946" cy="89209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674503" y="3174808"/>
              <a:ext cx="20359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宋体" panose="02010600030101010101" pitchFamily="2" charset="-122"/>
                  <a:cs typeface="+mn-cs"/>
                </a:rPr>
                <a:t>明天的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PM2.5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宋体" panose="02010600030101010101" pitchFamily="2" charset="-122"/>
                  <a:cs typeface="+mn-cs"/>
                </a:rPr>
                <a:t>数值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 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cxnSp>
          <p:nvCxnSpPr>
            <p:cNvPr id="70" name="直線單箭頭接點 69"/>
            <p:cNvCxnSpPr/>
            <p:nvPr/>
          </p:nvCxnSpPr>
          <p:spPr>
            <a:xfrm>
              <a:off x="3488726" y="3023688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endCxn id="65" idx="1"/>
            </p:cNvCxnSpPr>
            <p:nvPr/>
          </p:nvCxnSpPr>
          <p:spPr>
            <a:xfrm flipV="1">
              <a:off x="3488726" y="335853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020983" y="3379142"/>
              <a:ext cx="6375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 flipV="1">
              <a:off x="3488726" y="369869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1452801" y="2847867"/>
              <a:ext cx="20359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宋体" panose="02010600030101010101" pitchFamily="2" charset="-122"/>
                  <a:cs typeface="+mn-cs"/>
                </a:rPr>
                <a:t>今天的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PM2.5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宋体" panose="02010600030101010101" pitchFamily="2" charset="-122"/>
                  <a:cs typeface="+mn-cs"/>
                </a:rPr>
                <a:t>数值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452800" y="3173868"/>
              <a:ext cx="20359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宋体" panose="02010600030101010101" pitchFamily="2" charset="-122"/>
                  <a:cs typeface="+mn-cs"/>
                </a:rPr>
                <a:t>温度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675357" y="3489115"/>
              <a:ext cx="182578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 </a:t>
              </a:r>
              <a:r>
                <a:rPr lang="en-US" altLang="zh-TW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sym typeface="+mn-ea"/>
                </a:rPr>
                <a:t>O</a:t>
              </a:r>
              <a:r>
                <a:rPr lang="en-US" altLang="zh-TW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sym typeface="+mn-ea"/>
                </a:rPr>
                <a:t>3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宋体" panose="02010600030101010101" pitchFamily="2" charset="-122"/>
                  <a:cs typeface="+mn-cs"/>
                </a:rPr>
                <a:t>的浓度</a:t>
              </a:r>
              <a:endParaRPr kumimoji="0" lang="zh-TW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54841" y="503388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垃圾过滤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015995" y="4762913"/>
            <a:ext cx="5204539" cy="1784273"/>
            <a:chOff x="3125390" y="4771108"/>
            <a:chExt cx="5204539" cy="1784273"/>
          </a:xfrm>
        </p:grpSpPr>
        <p:pic>
          <p:nvPicPr>
            <p:cNvPr id="27" name="Picture 2" descr="http://www.ceu.org.tw/images/CEU_knowledge21065_1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390" y="4771108"/>
              <a:ext cx="1784273" cy="178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向右箭號 14"/>
            <p:cNvSpPr/>
            <p:nvPr/>
          </p:nvSpPr>
          <p:spPr>
            <a:xfrm>
              <a:off x="6461038" y="5307261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884119" y="5322133"/>
              <a:ext cx="14458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是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/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不是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向右箭號 27"/>
            <p:cNvSpPr/>
            <p:nvPr/>
          </p:nvSpPr>
          <p:spPr>
            <a:xfrm>
              <a:off x="4677794" y="5295425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78331" y="5129231"/>
              <a:ext cx="1209593" cy="928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628650" y="3861435"/>
            <a:ext cx="7674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分类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给定选项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类别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函数从类别中选择一个正确的选项。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31" grpId="0"/>
      <p:bldP spid="16" grpId="0"/>
      <p:bldP spid="26" grpId="0"/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05900" cy="2704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465" y="3091180"/>
            <a:ext cx="2009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电源组成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网架规模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负荷特性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3255" y="3091815"/>
            <a:ext cx="31426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可靠、高效的数据信息采集、存储和处理能力。</a:t>
            </a:r>
            <a:endParaRPr lang="zh-CN" altLang="en-US"/>
          </a:p>
        </p:txBody>
      </p:sp>
      <p:sp>
        <p:nvSpPr>
          <p:cNvPr id="37" name="右大括弧 36"/>
          <p:cNvSpPr/>
          <p:nvPr/>
        </p:nvSpPr>
        <p:spPr>
          <a:xfrm>
            <a:off x="2173563" y="3030420"/>
            <a:ext cx="408323" cy="1690799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35935" y="3091815"/>
            <a:ext cx="18834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不确定性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复杂性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非线性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8280" y="5046980"/>
            <a:ext cx="87280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如何利用新手段、新技术，构建更加完善和灵活的电网分析与控制方法？</a:t>
            </a:r>
            <a:endParaRPr lang="zh-CN" altLang="en-US"/>
          </a:p>
        </p:txBody>
      </p:sp>
      <p:sp>
        <p:nvSpPr>
          <p:cNvPr id="12" name="右大括弧 36"/>
          <p:cNvSpPr/>
          <p:nvPr/>
        </p:nvSpPr>
        <p:spPr>
          <a:xfrm flipH="1">
            <a:off x="5299075" y="3025775"/>
            <a:ext cx="329565" cy="1700530"/>
          </a:xfrm>
          <a:prstGeom prst="rightBrace">
            <a:avLst>
              <a:gd name="adj1" fmla="val 2561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925" y="276225"/>
            <a:ext cx="5160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模型驱动与数据驱动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相结合的电力系统分析方法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925" y="1608455"/>
          <a:ext cx="8246745" cy="282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988685" imgH="2047875" progId="Visio.Drawing.15">
                  <p:embed/>
                </p:oleObj>
              </mc:Choice>
              <mc:Fallback>
                <p:oleObj name="" r:id="rId1" imgW="5988685" imgH="2047875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5925" y="1608455"/>
                        <a:ext cx="8246745" cy="282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15925" y="4684395"/>
            <a:ext cx="824674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知识方法：机理模型的形式一般由功能和需求的特点决定。（推理预测未知现象）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数据方法：样本数据决定了经验模型的功能。（数据关联关系存在一定的模糊性）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140" y="82550"/>
            <a:ext cx="45053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、数据与物理驱动方法的典型联合模式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370" y="3737610"/>
          <a:ext cx="491045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" imgW="7122160" imgH="3985895" progId="Visio.Drawing.15">
                  <p:embed/>
                </p:oleObj>
              </mc:Choice>
              <mc:Fallback>
                <p:oleObj name="" r:id="rId1" imgW="7122160" imgH="3985895" progId="Visio.Drawing.15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"/>
                      <a:srcRect r="8733" b="11753"/>
                      <a:stretch>
                        <a:fillRect/>
                      </a:stretch>
                    </p:blipFill>
                    <p:spPr>
                      <a:xfrm>
                        <a:off x="166370" y="3737610"/>
                        <a:ext cx="4910455" cy="265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28285" y="4036060"/>
            <a:ext cx="3712845" cy="2061210"/>
          </a:xfrm>
          <a:prstGeom prst="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将数据与物理方法结果综合处理（</a:t>
            </a:r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h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）后作为最终的输出结果。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370" y="1229995"/>
          <a:ext cx="5687060" cy="212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" imgW="7083425" imgH="3979545" progId="Visio.Drawing.15">
                  <p:embed/>
                </p:oleObj>
              </mc:Choice>
              <mc:Fallback>
                <p:oleObj name="" r:id="rId3" imgW="7083425" imgH="3979545" progId="Visio.Drawing.15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rcRect r="2918" b="35433"/>
                      <a:stretch>
                        <a:fillRect/>
                      </a:stretch>
                    </p:blipFill>
                    <p:spPr>
                      <a:xfrm>
                        <a:off x="166370" y="1229995"/>
                        <a:ext cx="5687060" cy="212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918200" y="1015365"/>
            <a:ext cx="3122930" cy="2553335"/>
          </a:xfrm>
          <a:prstGeom prst="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数据驱动的经验模型修正物理驱动的机理模型的输出结果，提高结果准确性。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140" y="313055"/>
            <a:ext cx="45053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、模型驱动与数据驱动相结合的电力系统分析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1482725"/>
          <a:ext cx="49022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083425" imgH="3979545" progId="Visio.Drawing.15">
                  <p:embed/>
                </p:oleObj>
              </mc:Choice>
              <mc:Fallback>
                <p:oleObj name="" r:id="rId1" imgW="7083425" imgH="3979545" progId="Visio.Drawing.15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rcRect r="14232" b="16848"/>
                      <a:stretch>
                        <a:fillRect/>
                      </a:stretch>
                    </p:blipFill>
                    <p:spPr>
                      <a:xfrm>
                        <a:off x="315595" y="1482725"/>
                        <a:ext cx="4902200" cy="267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67655" y="1106805"/>
            <a:ext cx="3470910" cy="3046095"/>
          </a:xfrm>
          <a:prstGeom prst="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以已知的物理机理模型为基础，去指导构建合理的数据驱动经验模型，如将规则体现在训练目标中。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4152900"/>
          <a:ext cx="4870450" cy="268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7083425" imgH="3985895" progId="Visio.Drawing.15">
                  <p:embed/>
                </p:oleObj>
              </mc:Choice>
              <mc:Fallback>
                <p:oleObj name="" r:id="rId3" imgW="7083425" imgH="3985895" progId="Visio.Drawing.15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rcRect r="8825" b="10515"/>
                      <a:stretch>
                        <a:fillRect/>
                      </a:stretch>
                    </p:blipFill>
                    <p:spPr>
                      <a:xfrm>
                        <a:off x="315595" y="4152900"/>
                        <a:ext cx="4870450" cy="268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67655" y="4467225"/>
            <a:ext cx="3470910" cy="2061210"/>
          </a:xfrm>
          <a:prstGeom prst="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通过数据方法去修正或替代物理机理模型的相关模块或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参数。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385" y="220980"/>
            <a:ext cx="55022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、基于串行的预测-校正方式的电网暂态频率特征预测方法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385" y="1420495"/>
            <a:ext cx="5896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2.1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机理模型：SFR 单机等值模型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385" y="4972685"/>
            <a:ext cx="76803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输入：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扰动功率 Pd，表示系统不平衡功率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输出：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系统频率变化量∆</a:t>
            </a:r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ω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7915" y="1880870"/>
            <a:ext cx="390652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该模型将全网发电机/负荷等值成单机带集中负荷模型，忽略了网络拓扑、发电机/负荷的电压无功动态特性，调速器-原动机模型中较小的时间常数环节、限幅环节和非线性环节，从而获得系统受扰后频率响应的解析解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" y="2139315"/>
          <a:ext cx="462153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631805" imgH="2994025" progId="Visio.Drawing.15">
                  <p:embed/>
                </p:oleObj>
              </mc:Choice>
              <mc:Fallback>
                <p:oleObj name="" r:id="rId1" imgW="10631805" imgH="2994025" progId="Visio.Drawing.15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rcRect l="39611" r="9795"/>
                      <a:stretch>
                        <a:fillRect/>
                      </a:stretch>
                    </p:blipFill>
                    <p:spPr>
                      <a:xfrm>
                        <a:off x="286385" y="2139315"/>
                        <a:ext cx="4621530" cy="257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385" y="220980"/>
            <a:ext cx="55022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、基于串行的预测-校正方式的电网暂态频率特征预测方法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835" y="1414145"/>
            <a:ext cx="4604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2.1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机理模型：SFR 单机等值模型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5190" y="3949700"/>
            <a:ext cx="41503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功率扰动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Pd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采用阶跃函数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d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=P</a:t>
            </a:r>
            <a:r>
              <a:rPr lang="en-US" altLang="zh-CN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Step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u(t), 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Step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为扰动的幅值，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u(t)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为单位阶跃函数。则模型输出为：</a:t>
            </a:r>
            <a:endParaRPr lang="zh-CN" altLang="en-US" sz="200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5190" y="1777365"/>
            <a:ext cx="428561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H 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等值的惯性时间常数；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D 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等值阻尼的系数；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R 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等值的系统调差系数；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等值再热机组高压缸容量系数；T</a:t>
            </a:r>
            <a:r>
              <a:rPr lang="zh-CN" altLang="en-US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等值再热时间常数；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 为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旋转备用容量及系统功率因数有关的常数。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660" y="1991995"/>
          <a:ext cx="462153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631805" imgH="2994025" progId="Visio.Drawing.15">
                  <p:embed/>
                </p:oleObj>
              </mc:Choice>
              <mc:Fallback>
                <p:oleObj name="" r:id="rId1" imgW="10631805" imgH="2994025" progId="Visio.Drawing.15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rcRect l="39611" r="9795"/>
                      <a:stretch>
                        <a:fillRect/>
                      </a:stretch>
                    </p:blipFill>
                    <p:spPr>
                      <a:xfrm>
                        <a:off x="73660" y="1991995"/>
                        <a:ext cx="4621530" cy="257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8220" y="4944745"/>
          <a:ext cx="3651885" cy="73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2387600" imgH="482600" progId="Equation.KSEE3">
                  <p:embed/>
                </p:oleObj>
              </mc:Choice>
              <mc:Fallback>
                <p:oleObj name="" r:id="rId3" imgW="2387600" imgH="482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8220" y="4944745"/>
                        <a:ext cx="3651885" cy="738505"/>
                      </a:xfrm>
                      <a:prstGeom prst="rect">
                        <a:avLst/>
                      </a:prstGeom>
                      <a:ln w="25400" cmpd="sng">
                        <a:solidFill>
                          <a:schemeClr val="accent1">
                            <a:shade val="50000"/>
                          </a:schemeClr>
                        </a:solidFill>
                        <a:prstDash val="sysDot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8220" y="5942330"/>
          <a:ext cx="369125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7" imgW="2489200" imgH="457200" progId="Equation.KSEE3">
                  <p:embed/>
                </p:oleObj>
              </mc:Choice>
              <mc:Fallback>
                <p:oleObj name="" r:id="rId7" imgW="2489200" imgH="457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8220" y="5942330"/>
                        <a:ext cx="3691255" cy="678180"/>
                      </a:xfrm>
                      <a:prstGeom prst="rect">
                        <a:avLst/>
                      </a:prstGeom>
                      <a:ln w="25400" cmpd="sng">
                        <a:solidFill>
                          <a:schemeClr val="accent2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590" y="4677410"/>
          <a:ext cx="406400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9" imgW="3022600" imgH="482600" progId="Equation.KSEE3">
                  <p:embed/>
                </p:oleObj>
              </mc:Choice>
              <mc:Fallback>
                <p:oleObj name="" r:id="rId9" imgW="3022600" imgH="4826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5590" y="4677410"/>
                        <a:ext cx="4064000" cy="648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弧形箭头 12"/>
          <p:cNvSpPr/>
          <p:nvPr/>
        </p:nvSpPr>
        <p:spPr>
          <a:xfrm>
            <a:off x="8499475" y="5233035"/>
            <a:ext cx="553085" cy="1125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99475" y="5605145"/>
            <a:ext cx="589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1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时域</a:t>
            </a:r>
            <a:endParaRPr lang="zh-CN" altLang="en-US" sz="16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590" y="5318760"/>
          <a:ext cx="3812540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1" imgW="2578100" imgH="482600" progId="Equation.KSEE3">
                  <p:embed/>
                </p:oleObj>
              </mc:Choice>
              <mc:Fallback>
                <p:oleObj name="" r:id="rId11" imgW="2578100" imgH="4826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5590" y="5318760"/>
                        <a:ext cx="3812540" cy="71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" y="5983605"/>
          <a:ext cx="2826385" cy="6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13" imgW="2374265" imgH="558800" progId="Equation.KSEE3">
                  <p:embed/>
                </p:oleObj>
              </mc:Choice>
              <mc:Fallback>
                <p:oleObj name="" r:id="rId13" imgW="2374265" imgH="558800" progId="Equation.KSEE3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6385" y="5983605"/>
                        <a:ext cx="2826385" cy="66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2155825"/>
            <a:ext cx="6395720" cy="3549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6385" y="220980"/>
            <a:ext cx="55022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、基于串行的预测-校正方式的电网暂态频率特征预测方法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570" y="1511935"/>
            <a:ext cx="77641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以标准 WSCC 9 节点系统为例，设置 0s 时，母线 5 分别发生100MW 和 58MW 的功率扰动，SFR 模型和时域仿真结果对比如下图所示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71065" y="5838825"/>
            <a:ext cx="44792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模型与实际频率响应曲线还存在差距！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370" y="82550"/>
            <a:ext cx="55022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、基于串行的预测-校正方式的电网暂态频率特征预测方法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370" y="1158875"/>
            <a:ext cx="37528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2.2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基于极限学习机（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）的系统频率响应校正模型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1887220"/>
            <a:ext cx="6412230" cy="4731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090" y="217805"/>
            <a:ext cx="37528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2.2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基于极限学习机（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）的系统频率响应校正模型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990" y="2455545"/>
            <a:ext cx="35820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SFR 模型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→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频率的时域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解析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式。功率扰动后，系统频率将发生波动，其动态特性的主要特征可通过三个变量描述：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）频率变化极值；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）极值出现时间；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3</a:t>
            </a: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）频率稳态值。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990" y="1548765"/>
          <a:ext cx="369125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" imgW="2489200" imgH="457200" progId="Equation.KSEE3">
                  <p:embed/>
                </p:oleObj>
              </mc:Choice>
              <mc:Fallback>
                <p:oleObj name="" r:id="rId1" imgW="2489200" imgH="457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990" y="1548765"/>
                        <a:ext cx="3691255" cy="678180"/>
                      </a:xfrm>
                      <a:prstGeom prst="rect">
                        <a:avLst/>
                      </a:prstGeom>
                      <a:ln w="25400" cmpd="sng">
                        <a:solidFill>
                          <a:schemeClr val="accent2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40" y="1548765"/>
            <a:ext cx="5010785" cy="376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090" y="217805"/>
            <a:ext cx="37528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2.2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基于极限学习机（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）的系统频率响应校正模型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9840" y="1232535"/>
            <a:ext cx="4024630" cy="3389630"/>
          </a:xfrm>
          <a:prstGeom prst="rect">
            <a:avLst/>
          </a:prstGeom>
          <a:ln w="25400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47955" y="1509395"/>
            <a:ext cx="4921885" cy="2306955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输入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 =[x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,…x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]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∈R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，包括：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SFR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模型惯量中心频率变化极值；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SFR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模型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极值出现时刻；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3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SFR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模型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频率稳态值；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4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）量测的发电机和负荷母线注入有功、无功数据以及不平衡功率值。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090" y="4397375"/>
            <a:ext cx="5027930" cy="19380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真实输出（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label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=[t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i1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,t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i2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,…t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∈R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 为频率态势特征预测信息：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）频率变化极值；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）极值出现时刻；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）频率稳态值。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圆角右箭头 7"/>
          <p:cNvSpPr/>
          <p:nvPr/>
        </p:nvSpPr>
        <p:spPr>
          <a:xfrm flipH="1" flipV="1">
            <a:off x="5307965" y="3302000"/>
            <a:ext cx="3642995" cy="2880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不同类型的函数</a:t>
            </a:r>
            <a:r>
              <a:rPr lang="en-US" altLang="zh-TW" dirty="0">
                <a:ea typeface="Microsoft JhengHei" panose="020B0604030504040204" pitchFamily="34" charset="-120"/>
              </a:rPr>
              <a:t> </a:t>
            </a:r>
            <a:endParaRPr lang="zh-TW" altLang="en-US" dirty="0"/>
          </a:p>
        </p:txBody>
      </p:sp>
      <p:pic>
        <p:nvPicPr>
          <p:cNvPr id="5" name="Picture 6" descr="http://lgs.tw/img/xp1.png.pagespeed.ic.NzL0vritbc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960" y="2720935"/>
            <a:ext cx="3124176" cy="336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274838" y="3796733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Function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向右箭號 5"/>
          <p:cNvSpPr/>
          <p:nvPr/>
        </p:nvSpPr>
        <p:spPr>
          <a:xfrm>
            <a:off x="3863136" y="41239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向右箭號 6"/>
          <p:cNvSpPr/>
          <p:nvPr/>
        </p:nvSpPr>
        <p:spPr>
          <a:xfrm>
            <a:off x="6008971" y="4145518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32052" y="3017366"/>
            <a:ext cx="24692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(19 x 19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类别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72604" y="5692762"/>
            <a:ext cx="20427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下一步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40661" y="2139201"/>
            <a:ext cx="225202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每个位置都是一个类别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70" y="3658412"/>
            <a:ext cx="292260" cy="1510931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025982" y="4404520"/>
            <a:ext cx="2225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棋盘上的一个位置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645048" y="4207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28650" y="1614662"/>
            <a:ext cx="675392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分类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给定选项</a:t>
            </a:r>
            <a:r>
              <a:rPr lang="en-US" altLang="zh-TW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 (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类别</a:t>
            </a:r>
            <a:r>
              <a:rPr lang="en-US" altLang="zh-TW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)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，函数从类别中选择一个正确的选项。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1565" y="5969654"/>
            <a:ext cx="15132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AlphaGO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090" y="217805"/>
            <a:ext cx="37528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2.2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基于极限学习机（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）的系统频率响应校正模型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7475" y="598805"/>
            <a:ext cx="3790315" cy="319405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</p:pic>
      <p:sp>
        <p:nvSpPr>
          <p:cNvPr id="9" name="文本框 8"/>
          <p:cNvSpPr txBox="1"/>
          <p:nvPr/>
        </p:nvSpPr>
        <p:spPr>
          <a:xfrm>
            <a:off x="108585" y="1200150"/>
            <a:ext cx="42087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对于N个任意不同的样本(x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,t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)，当隐层单元数为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C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，激活函数为 g(x)时，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如下式： 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80" y="2551430"/>
          <a:ext cx="499618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2" imgW="3187700" imgH="431800" progId="Equation.KSEE3">
                  <p:embed/>
                </p:oleObj>
              </mc:Choice>
              <mc:Fallback>
                <p:oleObj name="" r:id="rId2" imgW="3187700" imgH="431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" y="2551430"/>
                        <a:ext cx="4996180" cy="720725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8585" y="3423920"/>
            <a:ext cx="4916805" cy="3415030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=[w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,w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,…w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en-US" altLang="zh-CN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]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是连接输入特征和第 i 个隐层单元的权重向量（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n=8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β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=[β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,β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,…β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en-US" altLang="zh-CN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]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是连接第 i 个隐层单元和输出结果的权重向量（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m=3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b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是第 i 个隐层单元的偏置；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•x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j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代表二者内积。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7750" y="4578350"/>
          <a:ext cx="248856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4" imgW="1066800" imgH="304800" progId="Equation.KSEE3">
                  <p:embed/>
                </p:oleObj>
              </mc:Choice>
              <mc:Fallback>
                <p:oleObj name="" r:id="rId4" imgW="1066800" imgH="3048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0" y="4578350"/>
                        <a:ext cx="2488565" cy="711200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  <a:prstDash val="sysDot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197475" y="4703445"/>
            <a:ext cx="10915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LOSS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：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090" y="217805"/>
            <a:ext cx="37528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2.2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基于极限学习机（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）的系统频率响应校正模型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935" y="396240"/>
            <a:ext cx="3408045" cy="287147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5720" y="1338580"/>
          <a:ext cx="248856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2" imgW="1066800" imgH="304800" progId="Equation.KSEE3">
                  <p:embed/>
                </p:oleObj>
              </mc:Choice>
              <mc:Fallback>
                <p:oleObj name="" r:id="rId2" imgW="1066800" imgH="3048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5720" y="1338580"/>
                        <a:ext cx="2488565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85445" y="1463675"/>
            <a:ext cx="10915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LOSS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：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485390" y="2049780"/>
            <a:ext cx="167640" cy="59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85165" y="2522855"/>
            <a:ext cx="3766820" cy="1369695"/>
            <a:chOff x="1079" y="3973"/>
            <a:chExt cx="5932" cy="2157"/>
          </a:xfrm>
        </p:grpSpPr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9" y="3973"/>
            <a:ext cx="5933" cy="1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" r:id="rId4" imgW="2184400" imgH="431800" progId="Equation.KSEE3">
                    <p:embed/>
                  </p:oleObj>
                </mc:Choice>
                <mc:Fallback>
                  <p:oleObj name="" r:id="rId4" imgW="2184400" imgH="431800" progId="Equation.KSEE3">
                    <p:embed/>
                    <p:pic>
                      <p:nvPicPr>
                        <p:cNvPr id="0" name="图片 614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79" y="3973"/>
                          <a:ext cx="5933" cy="11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83" y="5146"/>
            <a:ext cx="2463" cy="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" name="" r:id="rId6" imgW="508000" imgH="203200" progId="Equation.KSEE3">
                    <p:embed/>
                  </p:oleObj>
                </mc:Choice>
                <mc:Fallback>
                  <p:oleObj name="" r:id="rId6" imgW="508000" imgH="203200" progId="Equation.KSEE3">
                    <p:embed/>
                    <p:pic>
                      <p:nvPicPr>
                        <p:cNvPr id="0" name="图片 716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683" y="5146"/>
                          <a:ext cx="2463" cy="9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065" y="3866515"/>
          <a:ext cx="8191500" cy="125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8" imgW="4635500" imgH="711200" progId="Equation.KSEE3">
                  <p:embed/>
                </p:oleObj>
              </mc:Choice>
              <mc:Fallback>
                <p:oleObj name="" r:id="rId8" imgW="4635500" imgH="7112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7065" y="3866515"/>
                        <a:ext cx="8191500" cy="125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4848" y="5433695"/>
          <a:ext cx="4320540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10" imgW="2171700" imgH="266700" progId="Equation.KSEE3">
                  <p:embed/>
                </p:oleObj>
              </mc:Choice>
              <mc:Fallback>
                <p:oleObj name="" r:id="rId10" imgW="2171700" imgH="2667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4848" y="5433695"/>
                        <a:ext cx="4320540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99480" y="5351780"/>
          <a:ext cx="1878965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12" imgW="533400" imgH="241300" progId="Equation.KSEE3">
                  <p:embed/>
                </p:oleObj>
              </mc:Choice>
              <mc:Fallback>
                <p:oleObj name="" r:id="rId12" imgW="533400" imgH="241300" progId="Equation.KSEE3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99480" y="5351780"/>
                        <a:ext cx="1878965" cy="85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097780" y="6202045"/>
                <a:ext cx="3683000" cy="4648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>
                  <a:buClrTx/>
                  <a:buSz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𝛨</m:t>
                        </m:r>
                      </m:e>
                    </m:acc>
                  </m:oMath>
                </a14:m>
                <a:r>
                  <a:rPr lang="zh-CN" altLang="en-US" sz="24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为Moore-Penrose 广义逆</a:t>
                </a:r>
                <a:endParaRPr lang="zh-CN" altLang="en-US" sz="24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80" y="6202045"/>
                <a:ext cx="3683000" cy="4648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445" y="282575"/>
            <a:ext cx="3752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WSCC 9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节点系统仿真结果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245" y="1591945"/>
            <a:ext cx="6239510" cy="3889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10890" y="937260"/>
            <a:ext cx="21704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绝对误差对比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2.bp.blogspot.com/-EK-T7_nwh0M/VsA-tvq4jKI/AAAAAAAAAMA/FxHI1RUdrzI/s640/13663034275314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09550"/>
            <a:ext cx="6394450" cy="63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5594" y="196364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 rot="1957678">
            <a:off x="884205" y="1666403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0500" y="5791200"/>
            <a:ext cx="1828800" cy="8299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回归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,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分类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72907" y="2860207"/>
            <a:ext cx="5035446" cy="95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创造一些有结构的东西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图片，文档等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72907" y="2151369"/>
            <a:ext cx="4954341" cy="5835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结构化学习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bldLvl="0" animBg="1"/>
      <p:bldP spid="6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「youtube」的圖片搜尋結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3" b="7681"/>
          <a:stretch>
            <a:fillRect/>
          </a:stretch>
        </p:blipFill>
        <p:spPr bwMode="auto">
          <a:xfrm>
            <a:off x="20" y="-1"/>
            <a:ext cx="9143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Freeform: Shap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6214888" y="4564049"/>
            <a:ext cx="2929112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4564049"/>
            <a:ext cx="6833104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713" y="5092697"/>
            <a:ext cx="5237125" cy="102643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zh-CN" altLang="en-US" sz="4200" dirty="0">
                <a:solidFill>
                  <a:srgbClr val="FFFFFF"/>
                </a:solidFill>
              </a:rPr>
              <a:t>如何寻找某个函数</a:t>
            </a:r>
            <a:r>
              <a:rPr lang="en-US" altLang="zh-TW" sz="4200" dirty="0">
                <a:solidFill>
                  <a:srgbClr val="FFFFFF"/>
                </a:solidFill>
              </a:rPr>
              <a:t>?</a:t>
            </a:r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zh-CN" altLang="en-US" sz="4200" dirty="0">
                <a:solidFill>
                  <a:srgbClr val="FFFF00"/>
                </a:solidFill>
              </a:rPr>
              <a:t>一个小例子</a:t>
            </a:r>
            <a:endParaRPr lang="zh-CN" altLang="en-US" sz="4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249" y="956865"/>
            <a:ext cx="6763694" cy="5687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" t="-106" r="7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202460" y="212904"/>
            <a:ext cx="6943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想要寻找的函数</a:t>
            </a:r>
            <a:r>
              <a:rPr lang="en-US" altLang="zh-TW" sz="3200" dirty="0"/>
              <a:t> …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3202" y="4083505"/>
            <a:ext cx="176704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第二天的观看次数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1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zh-CN" altLang="en-US" dirty="0"/>
              <a:t>带有未知参数的函数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24" t="-38" r="-1222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1611797" y="1861325"/>
            <a:ext cx="6602448" cy="2163145"/>
            <a:chOff x="1161964" y="2284341"/>
            <a:chExt cx="6602448" cy="216314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362" y="2284341"/>
              <a:ext cx="4745421" cy="21631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線單箭頭接點 10"/>
          <p:cNvCxnSpPr/>
          <p:nvPr/>
        </p:nvCxnSpPr>
        <p:spPr>
          <a:xfrm>
            <a:off x="2121636" y="3158342"/>
            <a:ext cx="0" cy="12707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606664" y="5202715"/>
                <a:ext cx="684879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zh-CN" altLang="en-US" sz="2400" dirty="0"/>
                  <a:t>明天观看次数，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zh-CN" altLang="en-US" sz="2400" dirty="0"/>
                  <a:t>今天的观看次数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64" y="5202715"/>
                <a:ext cx="6848795" cy="460375"/>
              </a:xfrm>
              <a:prstGeom prst="rect">
                <a:avLst/>
              </a:prstGeom>
              <a:blipFill rotWithShape="1">
                <a:blip r:embed="rId4"/>
                <a:stretch>
                  <a:fillRect l="-2" t="-35" r="6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4018159" y="4423747"/>
            <a:ext cx="40524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基于特定领域的知识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1611797" y="5705873"/>
                <a:ext cx="684879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zh-CN" altLang="en-US" sz="2400" dirty="0"/>
                  <a:t>和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zh-CN" altLang="en-US" sz="2400" dirty="0"/>
                  <a:t>是未知参数</a:t>
                </a:r>
                <a:r>
                  <a:rPr lang="en-US" altLang="zh-TW" sz="2400" dirty="0"/>
                  <a:t> (</a:t>
                </a:r>
                <a:r>
                  <a:rPr lang="zh-CN" altLang="en-US" sz="2400" dirty="0"/>
                  <a:t>从数据中学习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97" y="5705873"/>
                <a:ext cx="6848795" cy="460375"/>
              </a:xfrm>
              <a:prstGeom prst="rect">
                <a:avLst/>
              </a:prstGeom>
              <a:blipFill rotWithShape="1">
                <a:blip r:embed="rId5"/>
                <a:stretch>
                  <a:fillRect l="-2" t="-86" r="7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543064" y="4239101"/>
            <a:ext cx="10633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猜测模型</a:t>
            </a:r>
            <a:endParaRPr lang="zh-CN" altLang="en-US" sz="2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221775" y="6120864"/>
            <a:ext cx="10633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权重</a:t>
            </a:r>
            <a:endParaRPr lang="zh-CN" altLang="en-US" sz="24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096873" y="6120892"/>
            <a:ext cx="10633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偏差</a:t>
            </a:r>
            <a:endParaRPr lang="zh-CN" altLang="en-US" sz="24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54027" y="4902223"/>
            <a:ext cx="1347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未来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5" grpId="0"/>
      <p:bldP spid="13" grpId="0"/>
      <p:bldP spid="25" grpId="0"/>
      <p:bldP spid="15" grpId="0"/>
      <p:bldP spid="18" grpId="0"/>
      <p:bldP spid="20" grpId="0"/>
      <p:bldP spid="21" grpId="0"/>
      <p:bldP spid="2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604,&quot;width&quot;:8400}"/>
</p:tagLst>
</file>

<file path=ppt/tags/tag2.xml><?xml version="1.0" encoding="utf-8"?>
<p:tagLst xmlns:p="http://schemas.openxmlformats.org/presentationml/2006/main">
  <p:tag name="COMMONDATA" val="eyJoZGlkIjoiODhhNzkxMTMzZWVkODI1YWQ2Yzc1NDhkNDEyNWY1NDQifQ==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algn="l">
          <a:buClrTx/>
          <a:buSzTx/>
          <a:buNone/>
          <a:defRPr lang="zh-CN" altLang="en-US" sz="240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6920</Words>
  <Application>WPS 演示</Application>
  <PresentationFormat>如螢幕大小 (4:3)</PresentationFormat>
  <Paragraphs>1242</Paragraphs>
  <Slides>52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52</vt:i4>
      </vt:variant>
    </vt:vector>
  </HeadingPairs>
  <TitlesOfParts>
    <vt:vector size="95" baseType="lpstr">
      <vt:lpstr>Arial</vt:lpstr>
      <vt:lpstr>宋体</vt:lpstr>
      <vt:lpstr>Wingdings</vt:lpstr>
      <vt:lpstr>Calibri</vt:lpstr>
      <vt:lpstr>Microsoft JhengHei</vt:lpstr>
      <vt:lpstr>PMingLiU</vt:lpstr>
      <vt:lpstr>PMingLiU-ExtB</vt:lpstr>
      <vt:lpstr>Cambria Math</vt:lpstr>
      <vt:lpstr>等线 Light</vt:lpstr>
      <vt:lpstr>Calibri Light</vt:lpstr>
      <vt:lpstr>等线</vt:lpstr>
      <vt:lpstr>微软雅黑</vt:lpstr>
      <vt:lpstr>Arial Unicode MS</vt:lpstr>
      <vt:lpstr>PMingLiU</vt:lpstr>
      <vt:lpstr>Segoe Print</vt:lpstr>
      <vt:lpstr>Office 佈景主題</vt:lpstr>
      <vt:lpstr>2_Office 佈景主題</vt:lpstr>
      <vt:lpstr>3_Office 佈景主題</vt:lpstr>
      <vt:lpstr>Equation.3</vt:lpstr>
      <vt:lpstr>Visio.Drawing.15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机器学习与电力系统</vt:lpstr>
      <vt:lpstr>PartⅠ 机器学习</vt:lpstr>
      <vt:lpstr>机器学习  ≈ 寻找函数 </vt:lpstr>
      <vt:lpstr>不同类型的函数</vt:lpstr>
      <vt:lpstr>不同类型的函数 </vt:lpstr>
      <vt:lpstr>PowerPoint 演示文稿</vt:lpstr>
      <vt:lpstr> 如何寻找某个函数? 一个小例子</vt:lpstr>
      <vt:lpstr>PowerPoint 演示文稿</vt:lpstr>
      <vt:lpstr>1. 带有未知参数的函数</vt:lpstr>
      <vt:lpstr>2. 定义 训练数据的Loss</vt:lpstr>
      <vt:lpstr>PowerPoint 演示文稿</vt:lpstr>
      <vt:lpstr>2. 定义 训练数据的Loss</vt:lpstr>
      <vt:lpstr>3. 最优化</vt:lpstr>
      <vt:lpstr>3. 最优化</vt:lpstr>
      <vt:lpstr>3. 最优化</vt:lpstr>
      <vt:lpstr>3. 最优化</vt:lpstr>
      <vt:lpstr>机器学习貌似如此简单 ……</vt:lpstr>
      <vt:lpstr>PowerPoint 演示文稿</vt:lpstr>
      <vt:lpstr>PowerPoint 演示文稿</vt:lpstr>
      <vt:lpstr>PowerPoint 演示文稿</vt:lpstr>
      <vt:lpstr>PowerPoint 演示文稿</vt:lpstr>
      <vt:lpstr>所有的分段曲线</vt:lpstr>
      <vt:lpstr>用分段线性曲线近似连续曲线。</vt:lpstr>
      <vt:lpstr>PowerPoint 演示文稿</vt:lpstr>
      <vt:lpstr>PowerPoint 演示文稿</vt:lpstr>
      <vt:lpstr>PowerPoint 演示文稿</vt:lpstr>
      <vt:lpstr>新模型: 更多特征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Sigmoid  ReLU</vt:lpstr>
      <vt:lpstr>Sigmoid  ReLU</vt:lpstr>
      <vt:lpstr>PowerPoint 演示文稿</vt:lpstr>
      <vt:lpstr>PowerPoint 演示文稿</vt:lpstr>
      <vt:lpstr>PartⅡ 电力系统中的机器学习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Hung-yi Lee</dc:creator>
  <cp:lastModifiedBy>ZSL_Changes</cp:lastModifiedBy>
  <cp:revision>404</cp:revision>
  <dcterms:created xsi:type="dcterms:W3CDTF">2021-02-14T15:05:00Z</dcterms:created>
  <dcterms:modified xsi:type="dcterms:W3CDTF">2022-05-29T17:59:21Z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99E60B49AA214E78A6FF14B7299DF386</vt:lpwstr>
  </property>
  <property fmtid="{D5CDD505-2E9C-101B-9397-08002B2CF9AE}" pid="3" name="KSOProductBuildVer">
    <vt:lpwstr>2052-11.1.0.11744</vt:lpwstr>
  </property>
</Properties>
</file>