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63" r:id="rId6"/>
    <p:sldId id="272" r:id="rId7"/>
    <p:sldId id="276" r:id="rId8"/>
    <p:sldId id="274" r:id="rId9"/>
    <p:sldId id="291" r:id="rId10"/>
    <p:sldId id="290" r:id="rId11"/>
    <p:sldId id="292" r:id="rId12"/>
    <p:sldId id="293" r:id="rId13"/>
    <p:sldId id="294" r:id="rId14"/>
    <p:sldId id="299" r:id="rId15"/>
    <p:sldId id="295" r:id="rId16"/>
    <p:sldId id="269" r:id="rId17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160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7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16201-728C-4274-BE8C-FE69CC827D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74D1F-6D50-429C-AA39-1C92A705E5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D4487E-253C-4F2A-AD3B-D7DF4058A67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2C326A-3541-E547-8C03-5779D23648EF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597BDB-C194-6F4E-8639-1B954A600FDB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5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1EA215-7A23-544C-A92E-4577682AAD9A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0E2911-4B38-3847-BB6A-657490750D80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32C326A-3541-E547-8C03-5779D23648EF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3597BDB-C194-6F4E-8639-1B954A600FDB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7777B4F-0286-DE44-939A-59B26D3141B7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DB0674-9F2F-9048-8F8C-240B2AE1FAC2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11257" y="1021543"/>
            <a:ext cx="7904093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0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F89CA9-0F6A-E745-B1B5-0B3A7BE5D970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1F5A-A6F2-4C4E-BFC8-8F7E8C0B0E84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11257" y="1021543"/>
            <a:ext cx="7904093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0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0E72066-6174-6145-AA6B-3DE5C9EA0DC8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0C70D4-B8A7-1C47-A003-56128FA9BF31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7777B4F-0286-DE44-939A-59B26D3141B7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DB0674-9F2F-9048-8F8C-240B2AE1FAC2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11259" y="1021543"/>
            <a:ext cx="7904093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2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1EA215-7A23-544C-A92E-4577682AAD9A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50E2911-4B38-3847-BB6A-657490750D80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7F89CA9-0F6A-E745-B1B5-0B3A7BE5D970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B721F5A-A6F2-4C4E-BFC8-8F7E8C0B0E84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611259" y="1021543"/>
            <a:ext cx="7904093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7952" y="6073474"/>
            <a:ext cx="2314933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0E72066-6174-6145-AA6B-3DE5C9EA0DC8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0C70D4-B8A7-1C47-A003-56128FA9BF31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3C5E0C2-28B8-CE44-9D60-588CFEE87B31}" type="datetimeFigureOut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1093995-55F8-9440-9010-524D68AC1856}" type="slidenum">
              <a:rPr lang="zh-CN" altLang="en-US" b="1" smtClean="0">
                <a:solidFill>
                  <a:prstClr val="black">
                    <a:tint val="75000"/>
                  </a:prstClr>
                </a:solidFill>
                <a:ea typeface="华文中宋" panose="02010600040101010101" charset="-122"/>
              </a:rPr>
            </a:fld>
            <a:endParaRPr lang="en-US" altLang="zh-CN" b="1">
              <a:solidFill>
                <a:prstClr val="black">
                  <a:tint val="75000"/>
                </a:prstClr>
              </a:solidFill>
              <a:ea typeface="华文中宋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141689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7999" y="23902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967690"/>
            <a:ext cx="9144000" cy="2146023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zh-CN" altLang="en-US" sz="135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0615" y="2538835"/>
            <a:ext cx="824276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48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手写数字识别</a:t>
            </a:r>
            <a:endParaRPr lang="zh-CN" altLang="en-US" sz="4800" b="1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9664" y="638796"/>
            <a:ext cx="3169541" cy="664648"/>
          </a:xfrm>
          <a:prstGeom prst="rect">
            <a:avLst/>
          </a:prstGeom>
        </p:spPr>
      </p:pic>
      <p:sp>
        <p:nvSpPr>
          <p:cNvPr id="2" name="TextBox 7"/>
          <p:cNvSpPr txBox="1"/>
          <p:nvPr/>
        </p:nvSpPr>
        <p:spPr>
          <a:xfrm>
            <a:off x="5448948" y="4396159"/>
            <a:ext cx="2949761" cy="2529205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defTabSz="457200">
              <a:lnSpc>
                <a:spcPct val="200000"/>
              </a:lnSpc>
            </a:pPr>
            <a:endParaRPr lang="en-US" altLang="zh-CN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200000"/>
              </a:lnSpc>
            </a:pPr>
            <a:r>
              <a:rPr lang="en-US" altLang="zh-CN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制作：</a:t>
            </a:r>
            <a:endParaRPr lang="zh-CN" altLang="en-US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lnSpc>
                <a:spcPct val="200000"/>
              </a:lnSpc>
            </a:pPr>
            <a:r>
              <a:rPr lang="zh-CN" altLang="en-US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赵巍山 </a:t>
            </a:r>
            <a:r>
              <a:rPr lang="en-US" altLang="zh-CN" sz="2000" b="1" dirty="0">
                <a:solidFill>
                  <a:srgbClr val="194A9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202228019427035</a:t>
            </a:r>
            <a:endParaRPr lang="en-US" altLang="zh-CN" sz="2000" b="1" dirty="0">
              <a:solidFill>
                <a:srgbClr val="194A9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9875" y="4251284"/>
            <a:ext cx="4886162" cy="1033405"/>
            <a:chOff x="89875" y="4251284"/>
            <a:chExt cx="4886162" cy="1033405"/>
          </a:xfrm>
        </p:grpSpPr>
        <p:sp>
          <p:nvSpPr>
            <p:cNvPr id="4" name="TextBox 7"/>
            <p:cNvSpPr txBox="1"/>
            <p:nvPr/>
          </p:nvSpPr>
          <p:spPr>
            <a:xfrm>
              <a:off x="1476943" y="4777959"/>
              <a:ext cx="3499094" cy="482600"/>
            </a:xfrm>
            <a:prstGeom prst="rect">
              <a:avLst/>
            </a:prstGeom>
            <a:noFill/>
          </p:spPr>
          <p:txBody>
            <a:bodyPr wrap="square" lIns="68563" tIns="34281" rIns="68563" bIns="34281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875" y="4777959"/>
              <a:ext cx="1508479" cy="506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9875" y="4251284"/>
              <a:ext cx="1508479" cy="506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>
                <a:lnSpc>
                  <a:spcPct val="150000"/>
                </a:lnSpc>
              </a:pP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750" y="943610"/>
            <a:ext cx="447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损失函数与优化器的定义以及模型的训练：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26210"/>
            <a:ext cx="5983605" cy="2141220"/>
          </a:xfrm>
          <a:prstGeom prst="rect">
            <a:avLst/>
          </a:prstGeom>
        </p:spPr>
      </p:pic>
      <p:sp>
        <p:nvSpPr>
          <p:cNvPr id="10" name="文本框 9" descr="7b0a202020202262756c6c6574223a20227b5c2263617465676f727949645c223a31303032352c5c2274656d706c61746549645c223a32303233313436357d220a7d0a"/>
          <p:cNvSpPr txBox="1"/>
          <p:nvPr/>
        </p:nvSpPr>
        <p:spPr>
          <a:xfrm>
            <a:off x="590550" y="4044950"/>
            <a:ext cx="4453255" cy="1278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Blip>
                <a:blip r:embed="rId3"/>
              </a:buBlip>
            </a:pPr>
            <a:r>
              <a:rPr lang="zh-CN" altLang="en-US"/>
              <a:t>实例化模型</a:t>
            </a:r>
            <a:endParaRPr lang="zh-CN" altLang="en-US"/>
          </a:p>
          <a:p>
            <a:pPr>
              <a:buBlip>
                <a:blip r:embed="rId3"/>
              </a:buBlip>
            </a:pPr>
            <a:endParaRPr lang="zh-CN" altLang="en-US"/>
          </a:p>
          <a:p>
            <a:pPr>
              <a:buBlip>
                <a:blip r:embed="rId3"/>
              </a:buBlip>
            </a:pPr>
            <a:r>
              <a:rPr lang="zh-CN" altLang="en-US"/>
              <a:t>定义优化器，采用</a:t>
            </a:r>
            <a:r>
              <a:rPr lang="en-US" altLang="zh-CN"/>
              <a:t>Adam</a:t>
            </a:r>
            <a:r>
              <a:rPr lang="zh-CN" altLang="en-US"/>
              <a:t>优化器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>
              <a:buBlip>
                <a:blip r:embed="rId3"/>
              </a:buBlip>
            </a:pPr>
            <a:r>
              <a:rPr lang="zh-CN" altLang="en-US"/>
              <a:t>定义损失函数，采用交叉熵损失</a:t>
            </a:r>
            <a:r>
              <a:rPr lang="zh-CN" altLang="en-US"/>
              <a:t>函数</a:t>
            </a: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2750" y="943610"/>
            <a:ext cx="4479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损失函数与优化器的定义以及模型的训练：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1367155"/>
            <a:ext cx="4316730" cy="4889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55" y="1367155"/>
            <a:ext cx="4378960" cy="32918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92675" y="4836160"/>
            <a:ext cx="370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开始训练模型，并设置每</a:t>
            </a:r>
            <a:r>
              <a:rPr lang="en-US" altLang="zh-CN"/>
              <a:t>50</a:t>
            </a:r>
            <a:r>
              <a:rPr lang="zh-CN" altLang="en-US"/>
              <a:t>步测试评估</a:t>
            </a:r>
            <a:r>
              <a:rPr lang="zh-CN" altLang="en-US"/>
              <a:t>一次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image-20230420132157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390650"/>
            <a:ext cx="4327525" cy="5467350"/>
          </a:xfrm>
          <a:prstGeom prst="rect">
            <a:avLst/>
          </a:prstGeom>
        </p:spPr>
      </p:pic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实验结果与分析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测试集</a:t>
            </a:r>
            <a:r>
              <a:rPr lang="zh-CN" altLang="en-US"/>
              <a:t>准确率：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Figure_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815" y="1563370"/>
            <a:ext cx="5036185" cy="35972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28160" y="980440"/>
            <a:ext cx="4693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训练的损失及其训练集</a:t>
            </a:r>
            <a:r>
              <a:rPr lang="zh-CN" altLang="en-US"/>
              <a:t>和测试集的准确率变化</a:t>
            </a:r>
            <a:r>
              <a:rPr lang="zh-CN" altLang="en-US"/>
              <a:t>曲线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5580" y="554482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迭代十次达到预期的要求，准确率到</a:t>
            </a:r>
            <a:r>
              <a:rPr lang="en-US" altLang="zh-CN" b="1">
                <a:solidFill>
                  <a:srgbClr val="FF0000"/>
                </a:solidFill>
              </a:rPr>
              <a:t>99%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4518000" y="-1416896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4517999" y="239023"/>
            <a:ext cx="108000" cy="783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967688"/>
            <a:ext cx="9144000" cy="2146022"/>
          </a:xfrm>
          <a:prstGeom prst="rect">
            <a:avLst/>
          </a:prstGeom>
          <a:solidFill>
            <a:srgbClr val="194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175" y="2658198"/>
            <a:ext cx="7534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敬请大家批评指正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9661" y="638796"/>
            <a:ext cx="3169541" cy="664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3" name="Freeform 5"/>
          <p:cNvSpPr/>
          <p:nvPr/>
        </p:nvSpPr>
        <p:spPr bwMode="auto">
          <a:xfrm>
            <a:off x="0" y="858255"/>
            <a:ext cx="3195581" cy="5152204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80427" y="858255"/>
            <a:ext cx="1400819" cy="5152204"/>
            <a:chOff x="2640569" y="1339"/>
            <a:chExt cx="1867759" cy="6869605"/>
          </a:xfrm>
          <a:solidFill>
            <a:srgbClr val="0070C0"/>
          </a:solidFill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6851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6851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257283" y="5315722"/>
            <a:ext cx="7232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141099" y="5627226"/>
            <a:ext cx="9302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1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13260" y="88369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组合 27"/>
          <p:cNvGrpSpPr/>
          <p:nvPr/>
        </p:nvGrpSpPr>
        <p:grpSpPr>
          <a:xfrm>
            <a:off x="3611110" y="1741557"/>
            <a:ext cx="5017717" cy="3374885"/>
            <a:chOff x="3517079" y="1502199"/>
            <a:chExt cx="5017717" cy="3374885"/>
          </a:xfrm>
        </p:grpSpPr>
        <p:grpSp>
          <p:nvGrpSpPr>
            <p:cNvPr id="4" name="组合 3"/>
            <p:cNvGrpSpPr/>
            <p:nvPr/>
          </p:nvGrpSpPr>
          <p:grpSpPr>
            <a:xfrm>
              <a:off x="3517079" y="4285574"/>
              <a:ext cx="5017715" cy="591510"/>
              <a:chOff x="4628930" y="3893956"/>
              <a:chExt cx="6690287" cy="788680"/>
            </a:xfrm>
          </p:grpSpPr>
          <p:sp>
            <p:nvSpPr>
              <p:cNvPr id="14347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" name="组合 2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14348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49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359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1" y="4095108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4360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4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3517079" y="3366828"/>
              <a:ext cx="5017715" cy="591510"/>
              <a:chOff x="4628930" y="3893956"/>
              <a:chExt cx="6690287" cy="788680"/>
            </a:xfrm>
          </p:grpSpPr>
          <p:sp>
            <p:nvSpPr>
              <p:cNvPr id="6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8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1" y="4077050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1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3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3517080" y="2431325"/>
              <a:ext cx="5017715" cy="591510"/>
              <a:chOff x="4628930" y="3893956"/>
              <a:chExt cx="6690287" cy="788680"/>
            </a:xfrm>
          </p:grpSpPr>
          <p:sp>
            <p:nvSpPr>
              <p:cNvPr id="13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15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6782" y="4101102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18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2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3517081" y="1502199"/>
              <a:ext cx="5017715" cy="591510"/>
              <a:chOff x="4628930" y="3893956"/>
              <a:chExt cx="6690287" cy="788680"/>
            </a:xfrm>
          </p:grpSpPr>
          <p:sp>
            <p:nvSpPr>
              <p:cNvPr id="20" name="Freeform 11"/>
              <p:cNvSpPr/>
              <p:nvPr/>
            </p:nvSpPr>
            <p:spPr bwMode="auto">
              <a:xfrm>
                <a:off x="4792379" y="3893956"/>
                <a:ext cx="891827" cy="112668"/>
              </a:xfrm>
              <a:custGeom>
                <a:avLst/>
                <a:gdLst>
                  <a:gd name="T0" fmla="*/ 111 w 1156"/>
                  <a:gd name="T1" fmla="*/ 0 h 142"/>
                  <a:gd name="T2" fmla="*/ 1045 w 1156"/>
                  <a:gd name="T3" fmla="*/ 0 h 142"/>
                  <a:gd name="T4" fmla="*/ 1156 w 1156"/>
                  <a:gd name="T5" fmla="*/ 142 h 142"/>
                  <a:gd name="T6" fmla="*/ 0 w 1156"/>
                  <a:gd name="T7" fmla="*/ 142 h 142"/>
                  <a:gd name="T8" fmla="*/ 111 w 1156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6" h="142">
                    <a:moveTo>
                      <a:pt x="111" y="0"/>
                    </a:moveTo>
                    <a:lnTo>
                      <a:pt x="1045" y="0"/>
                    </a:lnTo>
                    <a:lnTo>
                      <a:pt x="1156" y="142"/>
                    </a:lnTo>
                    <a:lnTo>
                      <a:pt x="0" y="142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6B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685165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6794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4628930" y="3893957"/>
                <a:ext cx="6690287" cy="788679"/>
                <a:chOff x="4628930" y="3893957"/>
                <a:chExt cx="6690287" cy="788679"/>
              </a:xfrm>
            </p:grpSpPr>
            <p:sp>
              <p:nvSpPr>
                <p:cNvPr id="22" name="Freeform 10"/>
                <p:cNvSpPr/>
                <p:nvPr/>
              </p:nvSpPr>
              <p:spPr bwMode="auto">
                <a:xfrm>
                  <a:off x="4628930" y="3981235"/>
                  <a:ext cx="6690287" cy="701401"/>
                </a:xfrm>
                <a:custGeom>
                  <a:avLst/>
                  <a:gdLst>
                    <a:gd name="T0" fmla="*/ 97 w 8676"/>
                    <a:gd name="T1" fmla="*/ 0 h 884"/>
                    <a:gd name="T2" fmla="*/ 8475 w 8676"/>
                    <a:gd name="T3" fmla="*/ 0 h 884"/>
                    <a:gd name="T4" fmla="*/ 8676 w 8676"/>
                    <a:gd name="T5" fmla="*/ 202 h 884"/>
                    <a:gd name="T6" fmla="*/ 8676 w 8676"/>
                    <a:gd name="T7" fmla="*/ 788 h 884"/>
                    <a:gd name="T8" fmla="*/ 8579 w 8676"/>
                    <a:gd name="T9" fmla="*/ 884 h 884"/>
                    <a:gd name="T10" fmla="*/ 97 w 8676"/>
                    <a:gd name="T11" fmla="*/ 884 h 884"/>
                    <a:gd name="T12" fmla="*/ 0 w 8676"/>
                    <a:gd name="T13" fmla="*/ 788 h 884"/>
                    <a:gd name="T14" fmla="*/ 0 w 8676"/>
                    <a:gd name="T15" fmla="*/ 96 h 884"/>
                    <a:gd name="T16" fmla="*/ 97 w 8676"/>
                    <a:gd name="T17" fmla="*/ 0 h 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76" h="884">
                      <a:moveTo>
                        <a:pt x="97" y="0"/>
                      </a:moveTo>
                      <a:lnTo>
                        <a:pt x="8475" y="0"/>
                      </a:lnTo>
                      <a:lnTo>
                        <a:pt x="8676" y="202"/>
                      </a:lnTo>
                      <a:lnTo>
                        <a:pt x="8676" y="788"/>
                      </a:lnTo>
                      <a:cubicBezTo>
                        <a:pt x="8676" y="841"/>
                        <a:pt x="8632" y="884"/>
                        <a:pt x="8579" y="884"/>
                      </a:cubicBezTo>
                      <a:lnTo>
                        <a:pt x="97" y="884"/>
                      </a:lnTo>
                      <a:cubicBezTo>
                        <a:pt x="44" y="884"/>
                        <a:pt x="0" y="841"/>
                        <a:pt x="0" y="788"/>
                      </a:cubicBezTo>
                      <a:lnTo>
                        <a:pt x="0" y="96"/>
                      </a:lnTo>
                      <a:cubicBezTo>
                        <a:pt x="0" y="43"/>
                        <a:pt x="44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" cap="flat" cmpd="sng">
                  <a:solidFill>
                    <a:srgbClr val="A8A9AD"/>
                  </a:solidFill>
                  <a:round/>
                </a:ln>
              </p:spPr>
              <p:txBody>
                <a:bodyPr/>
                <a:lstStyle/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878070" y="3893957"/>
                  <a:ext cx="720444" cy="737899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679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4" name="TextBox 117"/>
                <p:cNvSpPr txBox="1">
                  <a:spLocks noChangeArrowheads="1"/>
                </p:cNvSpPr>
                <p:nvPr/>
              </p:nvSpPr>
              <p:spPr bwMode="auto">
                <a:xfrm>
                  <a:off x="5807134" y="4077677"/>
                  <a:ext cx="246308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8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C3C3C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25" name="TextBox 118"/>
                <p:cNvSpPr txBox="1">
                  <a:spLocks noChangeArrowheads="1"/>
                </p:cNvSpPr>
                <p:nvPr/>
              </p:nvSpPr>
              <p:spPr bwMode="auto">
                <a:xfrm>
                  <a:off x="4985978" y="3924106"/>
                  <a:ext cx="562547" cy="7386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68516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1</a:t>
                  </a:r>
                  <a:endParaRPr kumimoji="0" lang="zh-CN" altLang="en-US" sz="3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sp>
          <p:nvSpPr>
            <p:cNvPr id="26" name="文本框 25"/>
            <p:cNvSpPr txBox="1"/>
            <p:nvPr/>
          </p:nvSpPr>
          <p:spPr>
            <a:xfrm>
              <a:off x="5198239" y="1600267"/>
              <a:ext cx="2345094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实验目的及要求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48077" y="2529873"/>
              <a:ext cx="2282768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实验原理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197924" y="4383194"/>
              <a:ext cx="24644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实验结果与分析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248077" y="3472197"/>
              <a:ext cx="212116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实验步骤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36229" y="211870"/>
            <a:ext cx="213739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实验目的</a:t>
            </a:r>
            <a:endParaRPr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52" y="223935"/>
            <a:ext cx="7635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3055" y="969010"/>
            <a:ext cx="79311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400"/>
              <a:t>1. 掌握卷积神经网络基本原理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掌握PyTorch(或其他框架)的基本用法以及构建卷积网络的基本操作;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了解PyTorch(或其他框架)在GPU上的使用方法。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137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01  </a:t>
            </a:r>
            <a:r>
              <a:rPr kumimoji="0" lang="zh-CN" altLang="en-US" sz="2800" b="1" i="0" u="none" strike="noStrike" kern="1200" cap="none" spc="0" normalizeH="0" baseline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实验要求</a:t>
            </a:r>
            <a:endParaRPr kumimoji="0" lang="zh-CN" altLang="en-US" sz="2800" b="1" i="0" u="none" strike="noStrike" kern="1200" cap="none" spc="0" normalizeH="0" baseline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690" y="1332230"/>
            <a:ext cx="856297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1. 搭建PyTorch(或其他框架)环境;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2. 构建一个规范的卷积神经网络组织结构;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3. 在MNIST手写数字数据集上进行训练和评估，实现测试集准确率达到 98%及以上;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67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实验的原理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943610"/>
            <a:ext cx="7866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卷积层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卷积层通过滑动一个固定大小的窗口，称为卷积核或过滤器，对输入数据进行滤波操作，提取出数据中的局部特征。卷积操作可以捕捉输入数据的局部相关性，减少需要训练的参数数量，增强了神经网络对平移、旋转、缩放等操作的鲁棒性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8" name="图片 7" descr="conv-1x1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55" y="2653030"/>
            <a:ext cx="5928995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实验的原理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8025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池化层</a:t>
            </a:r>
            <a:r>
              <a:rPr lang="zh-CN" altLang="en-US"/>
              <a:t>：用于降低特征图的空间分辨率，减少需要训练的参数数量，提高网络的鲁棒性和泛化能力。池化操作通常在卷积层之后进行，它可以对卷积层的输出进行空间上的降采样，从而减少输出特征图的大小。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 descr="pooli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60" y="2132330"/>
            <a:ext cx="6022975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45585" y="1017270"/>
            <a:ext cx="364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数据的加载：</a:t>
            </a:r>
            <a:endParaRPr lang="zh-CN" altLang="en-US" b="1"/>
          </a:p>
          <a:p>
            <a:r>
              <a:rPr lang="zh-CN" altLang="en-US"/>
              <a:t>下载数据，并对数据进行预处理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50215" y="101727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导入关键的库函数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768475"/>
            <a:ext cx="3439160" cy="2665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725" y="47167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85" y="1768475"/>
            <a:ext cx="4977130" cy="27889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45585" y="4762500"/>
            <a:ext cx="4520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使用</a:t>
            </a:r>
            <a:r>
              <a:rPr lang="en-US" altLang="zh-CN">
                <a:solidFill>
                  <a:srgbClr val="FF0000"/>
                </a:solidFill>
              </a:rPr>
              <a:t>torchvision.datasets.MNIST,</a:t>
            </a:r>
            <a:r>
              <a:rPr lang="zh-CN" altLang="en-US">
                <a:solidFill>
                  <a:srgbClr val="FF0000"/>
                </a:solidFill>
              </a:rPr>
              <a:t>导入手写数字识别的数据集，并将其进行预处理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1017270"/>
            <a:ext cx="3401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pytorch</a:t>
            </a:r>
            <a:r>
              <a:rPr lang="zh-CN" altLang="en-US" b="1"/>
              <a:t>框架数据预处理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3055" y="1621155"/>
            <a:ext cx="4976495" cy="15087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94985" y="162115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将读入的数据转成</a:t>
            </a:r>
            <a:r>
              <a:rPr lang="en-US" altLang="zh-CN"/>
              <a:t>tensor</a:t>
            </a:r>
            <a:r>
              <a:rPr lang="zh-CN" altLang="en-US"/>
              <a:t>的格式，并进行标准化的处理操作。因为我们传入的图片只有一个通道，因此这里传入一个通道的标准差和</a:t>
            </a:r>
            <a:r>
              <a:rPr lang="zh-CN" altLang="en-US"/>
              <a:t>均值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55" y="3579495"/>
            <a:ext cx="4977130" cy="23393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594985" y="3579495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通过torch的Dataloader工具来对数据进行包装，帮助我们打包成按batch划分的数据，方便把我们快速的迭代进行批训练。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横版组合——透明.png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450583" y="6256656"/>
            <a:ext cx="257214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255036" y="734008"/>
            <a:ext cx="690466" cy="0"/>
          </a:xfrm>
          <a:prstGeom prst="line">
            <a:avLst/>
          </a:prstGeom>
          <a:ln w="31750">
            <a:solidFill>
              <a:srgbClr val="AE1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13453" y="734008"/>
            <a:ext cx="7763069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08314" y="223935"/>
            <a:ext cx="21373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055" y="224155"/>
            <a:ext cx="4015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03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实验的步骤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55" y="820420"/>
            <a:ext cx="21374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网络结构的搭建：</a:t>
            </a:r>
            <a:endParaRPr lang="zh-CN" altLang="en-US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8204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前向传播函数</a:t>
            </a:r>
            <a:endParaRPr lang="zh-CN" altLang="en-US" b="1"/>
          </a:p>
        </p:txBody>
      </p:sp>
      <p:sp>
        <p:nvSpPr>
          <p:cNvPr id="11" name="文本框 10" descr="7b0a202020202262756c6c6574223a20227b5c2263617465676f727949645c223a31303032352c5c2274656d706c61746549645c223a32303233313436357d220a7d0a"/>
          <p:cNvSpPr txBox="1"/>
          <p:nvPr>
            <p:custDataLst>
              <p:tags r:id="rId2"/>
            </p:custDataLst>
          </p:nvPr>
        </p:nvSpPr>
        <p:spPr>
          <a:xfrm>
            <a:off x="4954905" y="3591560"/>
            <a:ext cx="4114800" cy="1278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buBlip>
                <a:blip r:embed="rId3"/>
              </a:buBlip>
            </a:pPr>
            <a:r>
              <a:rPr lang="zh-CN" altLang="en-US"/>
              <a:t>定义我们自定义的模型的类，继承自</a:t>
            </a:r>
            <a:r>
              <a:rPr lang="en-US" altLang="zh-CN"/>
              <a:t>nn.Module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>
              <a:buBlip>
                <a:blip r:embed="rId3"/>
              </a:buBlip>
            </a:pPr>
            <a:r>
              <a:rPr lang="zh-CN" altLang="en-US"/>
              <a:t>定义</a:t>
            </a:r>
            <a:r>
              <a:rPr lang="zh-CN" altLang="en-US"/>
              <a:t>网络层</a:t>
            </a:r>
            <a:endParaRPr lang="zh-CN" altLang="en-US"/>
          </a:p>
          <a:p>
            <a:pPr indent="0">
              <a:buNone/>
            </a:pPr>
            <a:endParaRPr lang="zh-CN" altLang="en-US"/>
          </a:p>
          <a:p>
            <a:pPr>
              <a:buBlip>
                <a:blip r:embed="rId3"/>
              </a:buBlip>
            </a:pPr>
            <a:r>
              <a:rPr lang="zh-CN" altLang="en-US"/>
              <a:t>定义前向传播函数，注意传播的</a:t>
            </a:r>
            <a:r>
              <a:rPr lang="en-US" altLang="zh-CN"/>
              <a:t>tensor</a:t>
            </a:r>
            <a:r>
              <a:rPr lang="zh-CN" altLang="en-US"/>
              <a:t>的维度的</a:t>
            </a:r>
            <a:r>
              <a:rPr lang="zh-CN" altLang="en-US"/>
              <a:t>变化</a:t>
            </a:r>
            <a:endParaRPr lang="zh-CN" altLang="en-US"/>
          </a:p>
          <a:p>
            <a:pPr indent="0">
              <a:buNone/>
            </a:pP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" y="1188720"/>
            <a:ext cx="4418330" cy="55391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080" y="1188720"/>
            <a:ext cx="4152900" cy="1988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6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7.xml><?xml version="1.0" encoding="utf-8"?>
<p:tagLst xmlns:p="http://schemas.openxmlformats.org/presentationml/2006/main">
  <p:tag name="KSO_WPP_MARK_KEY" val="ecf7b4f1-83d7-403b-b50b-fb07b284d77e"/>
  <p:tag name="COMMONDATA" val="eyJoZGlkIjoiODUxMmI4YmZhOWJhM2YxNjJjMzllOTY4MTg4YzM0Mz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961</Words>
  <Application>WPS 演示</Application>
  <PresentationFormat>全屏显示(4:3)</PresentationFormat>
  <Paragraphs>129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Calibri</vt:lpstr>
      <vt:lpstr>等线</vt:lpstr>
      <vt:lpstr>微软雅黑</vt:lpstr>
      <vt:lpstr>Times New Roman</vt:lpstr>
      <vt:lpstr>Arial Unicode MS</vt:lpstr>
      <vt:lpstr>等线 Light</vt:lpstr>
      <vt:lpstr>Calibri Light</vt:lpstr>
      <vt:lpstr>Office 主题​​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</dc:creator>
  <cp:lastModifiedBy>顾北</cp:lastModifiedBy>
  <cp:revision>15</cp:revision>
  <dcterms:created xsi:type="dcterms:W3CDTF">2023-04-24T07:15:00Z</dcterms:created>
  <dcterms:modified xsi:type="dcterms:W3CDTF">2023-04-25T13:43:15Z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3336907E4DD7416D95027F55E90E8A3F_13</vt:lpwstr>
  </property>
  <property fmtid="{D5CDD505-2E9C-101B-9397-08002B2CF9AE}" pid="3" name="KSOProductBuildVer">
    <vt:lpwstr>2052-11.1.0.14036</vt:lpwstr>
  </property>
</Properties>
</file>