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63" r:id="rId6"/>
    <p:sldId id="272" r:id="rId7"/>
    <p:sldId id="276" r:id="rId8"/>
    <p:sldId id="274" r:id="rId9"/>
    <p:sldId id="291" r:id="rId10"/>
    <p:sldId id="289" r:id="rId11"/>
    <p:sldId id="290" r:id="rId12"/>
    <p:sldId id="292" r:id="rId13"/>
    <p:sldId id="293" r:id="rId14"/>
    <p:sldId id="294" r:id="rId15"/>
    <p:sldId id="295" r:id="rId16"/>
    <p:sldId id="269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160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6201-728C-4274-BE8C-FE69CC827D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74D1F-6D50-429C-AA39-1C92A705E5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2C326A-3541-E547-8C03-5779D23648EF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597BDB-C194-6F4E-8639-1B954A600FDB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5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1EA215-7A23-544C-A92E-4577682AAD9A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0E2911-4B38-3847-BB6A-657490750D80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2C326A-3541-E547-8C03-5779D23648EF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597BDB-C194-6F4E-8639-1B954A600FDB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7777B4F-0286-DE44-939A-59B26D3141B7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DB0674-9F2F-9048-8F8C-240B2AE1FAC2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11257" y="1021543"/>
            <a:ext cx="7904093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0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F89CA9-0F6A-E745-B1B5-0B3A7BE5D970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1F5A-A6F2-4C4E-BFC8-8F7E8C0B0E84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11257" y="1021543"/>
            <a:ext cx="7904093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0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0E72066-6174-6145-AA6B-3DE5C9EA0DC8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0C70D4-B8A7-1C47-A003-56128FA9BF31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7777B4F-0286-DE44-939A-59B26D3141B7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DB0674-9F2F-9048-8F8C-240B2AE1FAC2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11259" y="1021543"/>
            <a:ext cx="7904093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2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1EA215-7A23-544C-A92E-4577682AAD9A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0E2911-4B38-3847-BB6A-657490750D80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F89CA9-0F6A-E745-B1B5-0B3A7BE5D970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1F5A-A6F2-4C4E-BFC8-8F7E8C0B0E84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11259" y="1021543"/>
            <a:ext cx="7904093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2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0E72066-6174-6145-AA6B-3DE5C9EA0DC8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0C70D4-B8A7-1C47-A003-56128FA9BF31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141689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7999" y="23902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967690"/>
            <a:ext cx="9144000" cy="2146023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0615" y="2538835"/>
            <a:ext cx="82427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8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zh-CN" altLang="en-US" sz="4800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9664" y="638796"/>
            <a:ext cx="3169541" cy="664648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5448948" y="4396159"/>
            <a:ext cx="2949761" cy="2529205"/>
          </a:xfrm>
          <a:prstGeom prst="rect">
            <a:avLst/>
          </a:prstGeom>
          <a:noFill/>
        </p:spPr>
        <p:txBody>
          <a:bodyPr wrap="square" lIns="68563" tIns="34281" rIns="68563" bIns="34281" rtlCol="0">
            <a:spAutoFit/>
          </a:bodyPr>
          <a:lstStyle/>
          <a:p>
            <a:pPr defTabSz="457200">
              <a:lnSpc>
                <a:spcPct val="200000"/>
              </a:lnSpc>
            </a:pPr>
            <a:endParaRPr lang="en-US" altLang="zh-CN" sz="2000" b="1" dirty="0">
              <a:solidFill>
                <a:srgbClr val="194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200000"/>
              </a:lnSpc>
            </a:pPr>
            <a:r>
              <a:rPr lang="en-US" altLang="zh-CN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制作：</a:t>
            </a:r>
            <a:endParaRPr lang="zh-CN" altLang="en-US" sz="2000" b="1" dirty="0">
              <a:solidFill>
                <a:srgbClr val="194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200000"/>
              </a:lnSpc>
            </a:pPr>
            <a:r>
              <a:rPr lang="zh-CN" altLang="en-US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赵巍山 </a:t>
            </a:r>
            <a:r>
              <a:rPr lang="en-US" altLang="zh-CN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202228019427035</a:t>
            </a:r>
            <a:endParaRPr lang="en-US" altLang="zh-CN" sz="2000" b="1" dirty="0">
              <a:solidFill>
                <a:srgbClr val="194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9875" y="4251284"/>
            <a:ext cx="4886162" cy="1033405"/>
            <a:chOff x="89875" y="4251284"/>
            <a:chExt cx="4886162" cy="1033405"/>
          </a:xfrm>
        </p:grpSpPr>
        <p:sp>
          <p:nvSpPr>
            <p:cNvPr id="4" name="TextBox 7"/>
            <p:cNvSpPr txBox="1"/>
            <p:nvPr/>
          </p:nvSpPr>
          <p:spPr>
            <a:xfrm>
              <a:off x="1476943" y="4777959"/>
              <a:ext cx="3499094" cy="482600"/>
            </a:xfrm>
            <a:prstGeom prst="rect">
              <a:avLst/>
            </a:prstGeom>
            <a:noFill/>
          </p:spPr>
          <p:txBody>
            <a:bodyPr wrap="square" lIns="68563" tIns="34281" rIns="68563" bIns="34281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875" y="4777959"/>
              <a:ext cx="1508479" cy="506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>
                <a:lnSpc>
                  <a:spcPct val="150000"/>
                </a:lnSpc>
              </a:pP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9875" y="4251284"/>
              <a:ext cx="1508479" cy="506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>
                <a:lnSpc>
                  <a:spcPct val="150000"/>
                </a:lnSpc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实验的步骤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820420"/>
            <a:ext cx="213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网络结构的搭建：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实验的步骤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750" y="943610"/>
            <a:ext cx="447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损失函数与优化器的定义以及模型的训练：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实验结果与分析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213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训练结果分析：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141689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7999" y="239023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967688"/>
            <a:ext cx="9144000" cy="2146022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175" y="2658198"/>
            <a:ext cx="753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敬请大家批评指正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9661" y="638796"/>
            <a:ext cx="3169541" cy="6646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3" name="Freeform 5"/>
          <p:cNvSpPr/>
          <p:nvPr/>
        </p:nvSpPr>
        <p:spPr bwMode="auto">
          <a:xfrm>
            <a:off x="0" y="858255"/>
            <a:ext cx="3195581" cy="5152204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0427" y="858255"/>
            <a:ext cx="1400819" cy="5152204"/>
            <a:chOff x="2640569" y="1339"/>
            <a:chExt cx="1867759" cy="6869605"/>
          </a:xfrm>
          <a:solidFill>
            <a:srgbClr val="0070C0"/>
          </a:solidFill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1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1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257283" y="5315722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141099" y="5627226"/>
            <a:ext cx="9302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13260" y="88369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3611110" y="1741557"/>
            <a:ext cx="5017717" cy="3374885"/>
            <a:chOff x="3517079" y="1502199"/>
            <a:chExt cx="5017717" cy="3374885"/>
          </a:xfrm>
        </p:grpSpPr>
        <p:grpSp>
          <p:nvGrpSpPr>
            <p:cNvPr id="4" name="组合 3"/>
            <p:cNvGrpSpPr/>
            <p:nvPr/>
          </p:nvGrpSpPr>
          <p:grpSpPr>
            <a:xfrm>
              <a:off x="3517079" y="4285574"/>
              <a:ext cx="5017715" cy="591510"/>
              <a:chOff x="4628930" y="3893956"/>
              <a:chExt cx="6690287" cy="788680"/>
            </a:xfrm>
          </p:grpSpPr>
          <p:sp>
            <p:nvSpPr>
              <p:cNvPr id="14347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14348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49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59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6781" y="4095108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4360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4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3517079" y="3366828"/>
              <a:ext cx="5017715" cy="591510"/>
              <a:chOff x="4628930" y="3893956"/>
              <a:chExt cx="6690287" cy="788680"/>
            </a:xfrm>
          </p:grpSpPr>
          <p:sp>
            <p:nvSpPr>
              <p:cNvPr id="6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8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6781" y="4077050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1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3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517080" y="2431325"/>
              <a:ext cx="5017715" cy="591510"/>
              <a:chOff x="4628930" y="3893956"/>
              <a:chExt cx="6690287" cy="788680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15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6782" y="4101102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8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2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3517081" y="1502199"/>
              <a:ext cx="5017715" cy="591510"/>
              <a:chOff x="4628930" y="3893956"/>
              <a:chExt cx="6690287" cy="788680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22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7134" y="4077677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5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90204" pitchFamily="34" charset="0"/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1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5198239" y="1600267"/>
              <a:ext cx="234509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实验目的及要求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48077" y="2529873"/>
              <a:ext cx="2282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实验原理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97924" y="4383194"/>
              <a:ext cx="24644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实验结果与分析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48077" y="3472197"/>
              <a:ext cx="21211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实验步骤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10600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实验目的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52" y="223935"/>
            <a:ext cx="7635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055" y="969010"/>
            <a:ext cx="79311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400"/>
              <a:t>1. 掌握卷积神经网络基本原理;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掌握PyTorch(或其他框架)的基本用法以及构建卷积网络的基本操作;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了解PyTorch(或其他框架)在GPU上的使用方法。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137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01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实验要求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690" y="1332230"/>
            <a:ext cx="85629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 搭建PyTorch(或其他框架)环境;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构建一个规范的卷积神经网络组织结构;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在MNIST手写数字数据集上进行训练和评估，实现测试集准确率达到 98%及以上;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实验的原理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943610"/>
            <a:ext cx="7866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卷积层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卷积层通过滑动一个固定大小的窗口，称为卷积核或过滤器，对输入数据进行滤波操作，提取出数据中的局部特征。卷积操作可以捕捉输入数据的局部相关性，减少需要训练的参数数量，增强了神经网络对平移、旋转、缩放等操作的鲁棒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conv-1x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145" y="2770505"/>
            <a:ext cx="5928995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实验的原理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8025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池化层</a:t>
            </a:r>
            <a:r>
              <a:rPr lang="zh-CN" altLang="en-US"/>
              <a:t>：用于降低特征图的空间分辨率，减少需要训练的参数数量，提高网络的鲁棒性和泛化能力。池化操作通常在卷积层之后进行，它可以对卷积层的输出进行空间上的降采样，从而减少输出特征图的大小。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pooli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" y="2065020"/>
            <a:ext cx="6022975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实验的原理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2137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网路结构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实验的步骤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213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数据的加载：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03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rPr>
              <a:t>实验的步骤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3401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pytorch</a:t>
            </a:r>
            <a:r>
              <a:rPr lang="zh-CN" altLang="en-US"/>
              <a:t>框架数据预处理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p="http://schemas.openxmlformats.org/presentationml/2006/main">
  <p:tag name="KSO_WPP_MARK_KEY" val="ecf7b4f1-83d7-403b-b50b-fb07b284d77e"/>
  <p:tag name="COMMONDATA" val="eyJoZGlkIjoiMzQ5NzQ1MGQ3NDkwY2Q5ZjNjNDE4NGEzMmY3MWMyYW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588</Words>
  <Application>WPS 演示</Application>
  <PresentationFormat>全屏显示(4:3)</PresentationFormat>
  <Paragraphs>93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方正书宋_GBK</vt:lpstr>
      <vt:lpstr>Wingdings</vt:lpstr>
      <vt:lpstr>华文中宋</vt:lpstr>
      <vt:lpstr>Calibri</vt:lpstr>
      <vt:lpstr>等线</vt:lpstr>
      <vt:lpstr>微软雅黑</vt:lpstr>
      <vt:lpstr>汉仪旗黑</vt:lpstr>
      <vt:lpstr>宋体</vt:lpstr>
      <vt:lpstr>汉仪书宋二KW</vt:lpstr>
      <vt:lpstr>Arial Bold</vt:lpstr>
      <vt:lpstr>汉仪中等线KW</vt:lpstr>
      <vt:lpstr>Cambria Math</vt:lpstr>
      <vt:lpstr>宋体</vt:lpstr>
      <vt:lpstr>Times New Roman Regular</vt:lpstr>
      <vt:lpstr>黑体</vt:lpstr>
      <vt:lpstr>Helvetica Neue</vt:lpstr>
      <vt:lpstr>Arial Unicode MS</vt:lpstr>
      <vt:lpstr>等线 Light</vt:lpstr>
      <vt:lpstr>Calibri Light</vt:lpstr>
      <vt:lpstr>华文宋体</vt:lpstr>
      <vt:lpstr>Kingsoft Math</vt:lpstr>
      <vt:lpstr>汉仪中黑KW</vt:lpstr>
      <vt:lpstr>等线</vt:lpstr>
      <vt:lpstr>Calibri</vt:lpstr>
      <vt:lpstr>微软雅黑</vt:lpstr>
      <vt:lpstr>Office 主题​​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dada</cp:lastModifiedBy>
  <cp:revision>12</cp:revision>
  <dcterms:created xsi:type="dcterms:W3CDTF">2023-04-24T07:15:50Z</dcterms:created>
  <dcterms:modified xsi:type="dcterms:W3CDTF">2023-04-24T07:15:50Z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9726AD8A144240F9B2CCD5C24955FDF5</vt:lpwstr>
  </property>
  <property fmtid="{D5CDD505-2E9C-101B-9397-08002B2CF9AE}" pid="3" name="KSOProductBuildVer">
    <vt:lpwstr>2052-3.9.6.6441</vt:lpwstr>
  </property>
</Properties>
</file>