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7D8ED6-8305-4604-8198-8455B13A7D93}">
          <p14:sldIdLst>
            <p14:sldId id="256"/>
            <p14:sldId id="267"/>
            <p14:sldId id="257"/>
            <p14:sldId id="258"/>
            <p14:sldId id="259"/>
            <p14:sldId id="260"/>
            <p14:sldId id="262"/>
            <p14:sldId id="263"/>
            <p14:sldId id="261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D45BE-8F76-4760-8B14-0A323DFC5DDA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59C8B-434E-46ED-895E-D2D913784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9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59C8B-434E-46ED-895E-D2D913784F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1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89399-009F-41E6-B0C4-B6897F81D1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5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7B241B-B244-4F80-B775-57CBD81D26AB}" type="datetimeFigureOut">
              <a:rPr lang="zh-CN" altLang="en-US" smtClean="0"/>
              <a:t>2022-10-16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0B9D5E3-F06F-4071-85AA-9D3A9517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6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D3CF0-ADE2-A53D-FB8D-9F156F66A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</a:t>
            </a:r>
            <a:r>
              <a:rPr lang="zh-CN" altLang="en-US" dirty="0"/>
              <a:t>剪枝程序讲解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F3161-BCC9-DB7E-7BFB-8BDFACEB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6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08FFCC-6332-E879-8D95-AAE6C774B9AF}"/>
              </a:ext>
            </a:extLst>
          </p:cNvPr>
          <p:cNvSpPr txBox="1"/>
          <p:nvPr/>
        </p:nvSpPr>
        <p:spPr>
          <a:xfrm>
            <a:off x="866776" y="361950"/>
            <a:ext cx="5129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def </a:t>
            </a:r>
            <a:r>
              <a:rPr lang="en-US" altLang="zh-CN" dirty="0" err="1"/>
              <a:t>max_value</a:t>
            </a:r>
            <a:r>
              <a:rPr lang="en-US" altLang="zh-CN" dirty="0"/>
              <a:t>(self, node, alpha, beta):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首先判断是不是叶子节点，如果是，直接返回节点的值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</a:t>
            </a:r>
            <a:r>
              <a:rPr lang="en-US" altLang="zh-CN" dirty="0" err="1"/>
              <a:t>self.isTerminal</a:t>
            </a:r>
            <a:r>
              <a:rPr lang="en-US" altLang="zh-CN" dirty="0"/>
              <a:t>(node):</a:t>
            </a:r>
          </a:p>
          <a:p>
            <a:r>
              <a:rPr lang="en-US" altLang="zh-CN" dirty="0"/>
              <a:t>            print(node.name, end=" ")</a:t>
            </a:r>
          </a:p>
          <a:p>
            <a:r>
              <a:rPr lang="en-US" altLang="zh-CN" dirty="0"/>
              <a:t>            return </a:t>
            </a:r>
            <a:r>
              <a:rPr lang="en-US" altLang="zh-CN" dirty="0" err="1"/>
              <a:t>self.get_value</a:t>
            </a:r>
            <a:r>
              <a:rPr lang="en-US" altLang="zh-CN" dirty="0"/>
              <a:t>(node)</a:t>
            </a:r>
          </a:p>
          <a:p>
            <a:r>
              <a:rPr lang="en-US" altLang="zh-CN" dirty="0"/>
              <a:t>        v = -10000</a:t>
            </a:r>
          </a:p>
          <a:p>
            <a:r>
              <a:rPr lang="en-US" altLang="zh-CN" dirty="0"/>
              <a:t>        for child in </a:t>
            </a:r>
            <a:r>
              <a:rPr lang="en-US" altLang="zh-CN" dirty="0" err="1"/>
              <a:t>node.children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print(node.name, end=" ")</a:t>
            </a:r>
          </a:p>
          <a:p>
            <a:r>
              <a:rPr lang="en-US" altLang="zh-CN" dirty="0"/>
              <a:t>            v1 = </a:t>
            </a:r>
            <a:r>
              <a:rPr lang="en-US" altLang="zh-CN" dirty="0" err="1"/>
              <a:t>self.min_value</a:t>
            </a:r>
            <a:r>
              <a:rPr lang="en-US" altLang="zh-CN" dirty="0"/>
              <a:t>(child, alpha, beta)</a:t>
            </a:r>
          </a:p>
          <a:p>
            <a:r>
              <a:rPr lang="en-US" altLang="zh-CN" dirty="0"/>
              <a:t>            if v1 &gt; v:</a:t>
            </a:r>
          </a:p>
          <a:p>
            <a:r>
              <a:rPr lang="en-US" altLang="zh-CN" dirty="0"/>
              <a:t>                v = v1</a:t>
            </a:r>
          </a:p>
          <a:p>
            <a:r>
              <a:rPr lang="en-US" altLang="zh-CN" dirty="0"/>
              <a:t>            alpha = max(v, alpha)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node.val</a:t>
            </a:r>
            <a:r>
              <a:rPr lang="en-US" altLang="zh-CN" dirty="0"/>
              <a:t> = v</a:t>
            </a:r>
          </a:p>
          <a:p>
            <a:r>
              <a:rPr lang="en-US" altLang="zh-CN" dirty="0"/>
              <a:t>            if alpha &gt;= beta:</a:t>
            </a:r>
          </a:p>
          <a:p>
            <a:r>
              <a:rPr lang="en-US" altLang="zh-CN" dirty="0"/>
              <a:t>                return v</a:t>
            </a:r>
          </a:p>
          <a:p>
            <a:r>
              <a:rPr lang="en-US" altLang="zh-CN" dirty="0"/>
              <a:t>        return v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41C2A-D026-B206-CA35-7621C40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65" y="-1716571"/>
            <a:ext cx="5368652" cy="3055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CB2AB4-1B14-2903-F0E4-0E3FCA04D0E8}"/>
                  </a:ext>
                </a:extLst>
              </p:cNvPr>
              <p:cNvSpPr txBox="1"/>
              <p:nvPr/>
            </p:nvSpPr>
            <p:spPr>
              <a:xfrm>
                <a:off x="5801865" y="2096659"/>
                <a:ext cx="8334375" cy="514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𝑀𝑖𝑛𝑉𝑎𝑙𝑢𝑒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，当前节点的下界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和上界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行动下，当前的得分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𝑚𝑖𝑛𝑖𝑚𝑎𝑥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和最优动作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前置条件：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𝑡𝑒𝑟𝑚𝑖𝑛𝑎𝑙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←+∞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𝒇𝒐𝒓𝒆𝒂𝒄𝒉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5         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𝔱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8                 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10        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注：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𝔱</m:t>
                    </m:r>
                  </m:oMath>
                </a14:m>
                <a:r>
                  <a:rPr lang="zh-CN" altLang="en-US" dirty="0"/>
                  <a:t> 第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行和第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行中对分数相同情况的处理方法与正文中不同，此处只保留一个可行解，而放弃所有分数相同的解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CB2AB4-1B14-2903-F0E4-0E3FCA04D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65" y="2096659"/>
                <a:ext cx="8334375" cy="5145126"/>
              </a:xfrm>
              <a:prstGeom prst="rect">
                <a:avLst/>
              </a:prstGeo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63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96BE6-DF26-ED85-8D0F-12589A0B81FA}"/>
                  </a:ext>
                </a:extLst>
              </p:cNvPr>
              <p:cNvSpPr txBox="1"/>
              <p:nvPr/>
            </p:nvSpPr>
            <p:spPr>
              <a:xfrm>
                <a:off x="771525" y="1190625"/>
                <a:ext cx="8334375" cy="514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𝑀𝑖𝑛𝑉𝑎𝑙𝑢𝑒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，当前节点的下界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和上界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行动下，当前的得分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𝑚𝑖𝑛𝑖𝑚𝑎𝑥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𝑀𝐼𝑁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和最优动作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前置条件：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𝑡𝑒𝑟𝑚𝑖𝑛𝑎𝑙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𝑢𝑡𝑖𝑙𝑖𝑡𝑦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←+∞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𝒏𝒖𝒍𝒍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𝒇𝒐𝒓𝒆𝒂𝒄𝒉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𝒅𝒐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5         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𝑟𝑒𝑠𝑢𝑙𝑡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𝔱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8                 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9          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10        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𝒓𝒆𝒕𝒖𝒓𝒏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注：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𝔱</m:t>
                    </m:r>
                  </m:oMath>
                </a14:m>
                <a:r>
                  <a:rPr lang="zh-CN" altLang="en-US" dirty="0"/>
                  <a:t> 第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行和第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行中对分数相同情况的处理方法与正文中不同，此处只保留一个可行解，而放弃所有分数相同的解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596BE6-DF26-ED85-8D0F-12589A0B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1190625"/>
                <a:ext cx="8334375" cy="5145126"/>
              </a:xfrm>
              <a:prstGeom prst="rect">
                <a:avLst/>
              </a:prstGeom>
              <a:blipFill>
                <a:blip r:embed="rId3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9ECB3D4F-ED72-BE94-835B-77B4F1B4DA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9ECB3D4F-ED72-BE94-835B-77B4F1B4D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  <a:blipFill>
                <a:blip r:embed="rId4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0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8099E-C555-CC68-3C50-2F541B784C9D}"/>
              </a:ext>
            </a:extLst>
          </p:cNvPr>
          <p:cNvSpPr txBox="1"/>
          <p:nvPr/>
        </p:nvSpPr>
        <p:spPr>
          <a:xfrm>
            <a:off x="781050" y="3995678"/>
            <a:ext cx="10258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 = Node()</a:t>
            </a:r>
          </a:p>
          <a:p>
            <a:r>
              <a:rPr lang="en-US" altLang="zh-CN" dirty="0"/>
              <a:t>tree = Tree()</a:t>
            </a:r>
          </a:p>
          <a:p>
            <a:r>
              <a:rPr lang="en-US" altLang="zh-CN" dirty="0"/>
              <a:t>data = ['A', ['B', ['D', ['H', ('O', 3), ('P', 20)], ['I', ('Q', 2), ('R', 10)]], ['E', ['J', ('S', 13)], ['K', ('T', 22), ('U', 1)]]],</a:t>
            </a:r>
          </a:p>
          <a:p>
            <a:r>
              <a:rPr lang="en-US" altLang="zh-CN" dirty="0"/>
              <a:t>        ['C', ['F', ['L', ('V', 2), ('W', 10)]], ['G', ['M', ('X', 2), ('Y', 5)], ['N', ('Z', 3)]]]]</a:t>
            </a:r>
          </a:p>
          <a:p>
            <a:r>
              <a:rPr lang="en-US" altLang="zh-CN" dirty="0" err="1"/>
              <a:t>tree.buildTree</a:t>
            </a:r>
            <a:r>
              <a:rPr lang="en-US" altLang="zh-CN" dirty="0"/>
              <a:t>(data1, root)</a:t>
            </a:r>
          </a:p>
          <a:p>
            <a:r>
              <a:rPr lang="en-US" altLang="zh-CN" dirty="0"/>
              <a:t>ab = </a:t>
            </a:r>
            <a:r>
              <a:rPr lang="en-US" altLang="zh-CN" dirty="0" err="1"/>
              <a:t>AlphaBeta</a:t>
            </a:r>
            <a:r>
              <a:rPr lang="en-US" altLang="zh-CN" dirty="0"/>
              <a:t>(tree)</a:t>
            </a:r>
          </a:p>
          <a:p>
            <a:r>
              <a:rPr lang="en-US" altLang="zh-CN" dirty="0"/>
              <a:t>result = </a:t>
            </a:r>
            <a:r>
              <a:rPr lang="en-US" altLang="zh-CN" dirty="0" err="1"/>
              <a:t>ab.minmax_with_alphabeta</a:t>
            </a:r>
            <a:r>
              <a:rPr lang="en-US" altLang="zh-CN" dirty="0"/>
              <a:t>(root)</a:t>
            </a:r>
          </a:p>
          <a:p>
            <a:r>
              <a:rPr lang="en-US" altLang="zh-CN" dirty="0"/>
              <a:t>print()</a:t>
            </a:r>
          </a:p>
          <a:p>
            <a:r>
              <a:rPr lang="en-US" altLang="zh-CN" dirty="0" err="1"/>
              <a:t>tree.printTree</a:t>
            </a:r>
            <a:r>
              <a:rPr lang="en-US" altLang="zh-CN" dirty="0"/>
              <a:t>(root)</a:t>
            </a:r>
          </a:p>
          <a:p>
            <a:r>
              <a:rPr lang="en-US" altLang="zh-CN" dirty="0"/>
              <a:t>print()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EDD5E8-5D4C-B97E-996D-EA1D18C4DB59}"/>
              </a:ext>
            </a:extLst>
          </p:cNvPr>
          <p:cNvSpPr txBox="1"/>
          <p:nvPr/>
        </p:nvSpPr>
        <p:spPr>
          <a:xfrm>
            <a:off x="609600" y="0"/>
            <a:ext cx="84433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AlphaBeta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'''</a:t>
            </a:r>
            <a:r>
              <a:rPr lang="zh-CN" altLang="en-US" dirty="0"/>
              <a:t>博弈树结点数据结构</a:t>
            </a:r>
          </a:p>
          <a:p>
            <a:r>
              <a:rPr lang="zh-CN" altLang="en-US" dirty="0"/>
              <a:t>    成员变量：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game_tree</a:t>
            </a:r>
            <a:r>
              <a:rPr lang="en-US" altLang="zh-CN" dirty="0"/>
              <a:t> - </a:t>
            </a:r>
            <a:r>
              <a:rPr lang="en-US" altLang="zh-CN" dirty="0" err="1"/>
              <a:t>GameTree</a:t>
            </a:r>
            <a:r>
              <a:rPr lang="en-US" altLang="zh-CN" dirty="0"/>
              <a:t> </a:t>
            </a:r>
            <a:r>
              <a:rPr lang="zh-CN" altLang="en-US" dirty="0"/>
              <a:t>博弈树</a:t>
            </a:r>
          </a:p>
          <a:p>
            <a:r>
              <a:rPr lang="zh-CN" altLang="en-US" dirty="0"/>
              <a:t>    成员函数：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minmax_with_alphabeta</a:t>
            </a:r>
            <a:r>
              <a:rPr lang="en-US" altLang="zh-CN" dirty="0"/>
              <a:t> - </a:t>
            </a:r>
            <a:r>
              <a:rPr lang="zh-CN" altLang="en-US" dirty="0"/>
              <a:t>带</a:t>
            </a:r>
            <a:r>
              <a:rPr lang="en-US" altLang="zh-CN" dirty="0" err="1"/>
              <a:t>AlphaBeta</a:t>
            </a:r>
            <a:r>
              <a:rPr lang="zh-CN" altLang="en-US" dirty="0"/>
              <a:t>剪枝的极大极小值算法，计算最优行动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max_value</a:t>
            </a:r>
            <a:r>
              <a:rPr lang="en-US" altLang="zh-CN" dirty="0"/>
              <a:t> - </a:t>
            </a:r>
            <a:r>
              <a:rPr lang="zh-CN" altLang="en-US" dirty="0"/>
              <a:t>计算最大值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min_value</a:t>
            </a:r>
            <a:r>
              <a:rPr lang="en-US" altLang="zh-CN" dirty="0"/>
              <a:t> - </a:t>
            </a:r>
            <a:r>
              <a:rPr lang="zh-CN" altLang="en-US" dirty="0"/>
              <a:t>计算最小值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get_value</a:t>
            </a:r>
            <a:r>
              <a:rPr lang="en-US" altLang="zh-CN" dirty="0"/>
              <a:t> - </a:t>
            </a:r>
            <a:r>
              <a:rPr lang="zh-CN" altLang="en-US" dirty="0"/>
              <a:t>返回结点的值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isTerminal</a:t>
            </a:r>
            <a:r>
              <a:rPr lang="en-US" altLang="zh-CN" dirty="0"/>
              <a:t> - </a:t>
            </a:r>
            <a:r>
              <a:rPr lang="zh-CN" altLang="en-US" dirty="0"/>
              <a:t>判断某结点是否为最终结点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'''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__(self, </a:t>
            </a:r>
            <a:r>
              <a:rPr lang="en-US" altLang="zh-CN" dirty="0" err="1"/>
              <a:t>game_tree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self.game_tree</a:t>
            </a:r>
            <a:r>
              <a:rPr lang="en-US" altLang="zh-CN" dirty="0"/>
              <a:t> = </a:t>
            </a:r>
            <a:r>
              <a:rPr lang="en-US" altLang="zh-CN" dirty="0" err="1"/>
              <a:t>game_tree</a:t>
            </a:r>
            <a:r>
              <a:rPr lang="en-US" altLang="zh-CN" dirty="0"/>
              <a:t>  # Tree </a:t>
            </a:r>
            <a:r>
              <a:rPr lang="zh-CN" altLang="en-US" dirty="0"/>
              <a:t>博弈树</a:t>
            </a:r>
          </a:p>
        </p:txBody>
      </p:sp>
    </p:spTree>
    <p:extLst>
      <p:ext uri="{BB962C8B-B14F-4D97-AF65-F5344CB8AC3E}">
        <p14:creationId xmlns:p14="http://schemas.microsoft.com/office/powerpoint/2010/main" val="42144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31721" y="1984075"/>
            <a:ext cx="3252158" cy="3243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631721" y="2320506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31721" y="2645434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1721" y="3004868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631721" y="3372929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31721" y="3758241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23094" y="4793411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31721" y="4436853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31721" y="4106174"/>
            <a:ext cx="326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042907" y="1995579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308121" y="1984073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696310" y="1984074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093125" y="1984074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484189" y="1984075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490889" y="1984071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918394" y="1984071"/>
            <a:ext cx="8626" cy="32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99976" y="16262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165801" y="16501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358557" y="164619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768023" y="16466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137619" y="16297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520057" y="16270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68973" y="16545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45056" y="165453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43532" y="1984071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240656" y="2328026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247564" y="2642051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244033" y="2976001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247564" y="3364135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38210" y="3738652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242522" y="4121601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43252" y="4424079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564" y="4858272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972449" y="3049274"/>
            <a:ext cx="308430" cy="307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49061" y="3425808"/>
            <a:ext cx="308430" cy="307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340512" y="3046882"/>
            <a:ext cx="308430" cy="3070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966321" y="3440822"/>
            <a:ext cx="308430" cy="3070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92135" y="347728"/>
                <a:ext cx="6096000" cy="12116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𝐴𝑙𝑝h𝑎𝐵𝑒𝑡𝑎𝐷𝑒𝑐𝑖𝑠𝑖𝑜𝑛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行动下，当前最优动作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,−∞,+∞)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5" y="347728"/>
                <a:ext cx="6096000" cy="1211678"/>
              </a:xfrm>
              <a:prstGeom prst="rect">
                <a:avLst/>
              </a:prstGeom>
              <a:blipFill rotWithShape="0">
                <a:blip r:embed="rId3"/>
                <a:stretch>
                  <a:fillRect l="-500" b="-4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512F3F-C851-65DE-EE1A-6412CE066547}"/>
              </a:ext>
            </a:extLst>
          </p:cNvPr>
          <p:cNvSpPr txBox="1"/>
          <p:nvPr/>
        </p:nvSpPr>
        <p:spPr>
          <a:xfrm>
            <a:off x="828675" y="552450"/>
            <a:ext cx="73437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建立一棵树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）首先需要明白一点，在</a:t>
            </a:r>
            <a:r>
              <a:rPr lang="en-US" altLang="zh-CN" dirty="0"/>
              <a:t>alpha-beta</a:t>
            </a:r>
            <a:r>
              <a:rPr lang="zh-CN" altLang="en-US" dirty="0"/>
              <a:t>剪枝中树的种类不是二叉树，是任意树。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）建立一棵树需要准备什么？</a:t>
            </a:r>
            <a:endParaRPr lang="en-US" altLang="zh-CN" dirty="0"/>
          </a:p>
          <a:p>
            <a:r>
              <a:rPr lang="zh-CN" altLang="en-US" dirty="0"/>
              <a:t>一棵树有节点，有连边，对于</a:t>
            </a:r>
            <a:r>
              <a:rPr lang="en-US" altLang="zh-CN" dirty="0"/>
              <a:t>alpha-beta</a:t>
            </a:r>
            <a:r>
              <a:rPr lang="zh-CN" altLang="en-US" dirty="0"/>
              <a:t>剪枝树来说，这棵树的父节点只有状态，在叶节点的时候才有状态值。</a:t>
            </a:r>
            <a:endParaRPr lang="en-US" altLang="zh-CN" dirty="0"/>
          </a:p>
          <a:p>
            <a:r>
              <a:rPr lang="zh-CN" altLang="en-US" dirty="0"/>
              <a:t>对于以上描述，首先需要创建一个节点类：</a:t>
            </a:r>
            <a:endParaRPr lang="en-US" altLang="zh-CN" dirty="0"/>
          </a:p>
          <a:p>
            <a:r>
              <a:rPr lang="en-US" altLang="zh-CN" dirty="0"/>
              <a:t>class Node: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__(self, name='', </a:t>
            </a:r>
            <a:r>
              <a:rPr lang="en-US" altLang="zh-CN" dirty="0" err="1"/>
              <a:t>val</a:t>
            </a:r>
            <a:r>
              <a:rPr lang="en-US" altLang="zh-CN" dirty="0"/>
              <a:t>=0):</a:t>
            </a:r>
          </a:p>
          <a:p>
            <a:r>
              <a:rPr lang="en-US" altLang="zh-CN" dirty="0"/>
              <a:t>        self.name = name  # char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self.val</a:t>
            </a:r>
            <a:r>
              <a:rPr lang="en-US" altLang="zh-CN" dirty="0"/>
              <a:t> = </a:t>
            </a:r>
            <a:r>
              <a:rPr lang="en-US" altLang="zh-CN" dirty="0" err="1"/>
              <a:t>val</a:t>
            </a:r>
            <a:r>
              <a:rPr lang="en-US" altLang="zh-CN" dirty="0"/>
              <a:t>  # int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self.children</a:t>
            </a:r>
            <a:r>
              <a:rPr lang="en-US" altLang="zh-CN" dirty="0"/>
              <a:t> = []  # list of nodes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）建立一棵树的过程？</a:t>
            </a:r>
            <a:endParaRPr lang="en-US" altLang="zh-CN" dirty="0"/>
          </a:p>
          <a:p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实例化一个根节点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利用递归的方式，给根节点添加孩子节点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57107D-8DE5-A36A-06F5-87CE9F92A0E9}"/>
              </a:ext>
            </a:extLst>
          </p:cNvPr>
          <p:cNvSpPr/>
          <p:nvPr/>
        </p:nvSpPr>
        <p:spPr>
          <a:xfrm>
            <a:off x="9544050" y="195194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29D0A1-0762-0672-3472-A35AD783CCBC}"/>
              </a:ext>
            </a:extLst>
          </p:cNvPr>
          <p:cNvSpPr/>
          <p:nvPr/>
        </p:nvSpPr>
        <p:spPr>
          <a:xfrm>
            <a:off x="8848725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FC6CC6-B140-3566-B429-3220C4521C95}"/>
              </a:ext>
            </a:extLst>
          </p:cNvPr>
          <p:cNvSpPr/>
          <p:nvPr/>
        </p:nvSpPr>
        <p:spPr>
          <a:xfrm>
            <a:off x="10325100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C7210-CD5E-8E03-848C-314A307D4C86}"/>
              </a:ext>
            </a:extLst>
          </p:cNvPr>
          <p:cNvSpPr/>
          <p:nvPr/>
        </p:nvSpPr>
        <p:spPr>
          <a:xfrm>
            <a:off x="8848725" y="41719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40AFC3-2088-F025-6F6C-9E8C1A255E5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149539" y="2260884"/>
            <a:ext cx="446122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4C94E6-67BA-2C0E-95AE-F2BEE06F2F9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844864" y="2260884"/>
            <a:ext cx="531847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302246-43B7-EA69-70AC-709B64C9502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024938" y="34290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512F3F-C851-65DE-EE1A-6412CE066547}"/>
              </a:ext>
            </a:extLst>
          </p:cNvPr>
          <p:cNvSpPr txBox="1"/>
          <p:nvPr/>
        </p:nvSpPr>
        <p:spPr>
          <a:xfrm>
            <a:off x="828675" y="552450"/>
            <a:ext cx="7343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建立一棵树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）建立一棵树的过程？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Tree:</a:t>
            </a:r>
          </a:p>
          <a:p>
            <a:r>
              <a:rPr lang="en-US" altLang="zh-CN" dirty="0"/>
              <a:t>    '''</a:t>
            </a:r>
            <a:r>
              <a:rPr lang="zh-CN" altLang="en-US" dirty="0"/>
              <a:t>博弈树结点数据结构</a:t>
            </a:r>
          </a:p>
          <a:p>
            <a:r>
              <a:rPr lang="zh-CN" altLang="en-US" dirty="0"/>
              <a:t>    成员变量：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root - </a:t>
            </a:r>
            <a:r>
              <a:rPr lang="en-US" altLang="zh-CN" dirty="0" err="1"/>
              <a:t>GameNode</a:t>
            </a:r>
            <a:r>
              <a:rPr lang="en-US" altLang="zh-CN" dirty="0"/>
              <a:t> </a:t>
            </a:r>
            <a:r>
              <a:rPr lang="zh-CN" altLang="en-US" dirty="0"/>
              <a:t>博弈树根结点</a:t>
            </a:r>
          </a:p>
          <a:p>
            <a:r>
              <a:rPr lang="zh-CN" altLang="en-US" dirty="0"/>
              <a:t>    成员函数：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buildTree</a:t>
            </a:r>
            <a:r>
              <a:rPr lang="en-US" altLang="zh-CN" dirty="0"/>
              <a:t> - </a:t>
            </a:r>
            <a:r>
              <a:rPr lang="zh-CN" altLang="en-US" dirty="0"/>
              <a:t>创建博弈树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printTree</a:t>
            </a:r>
            <a:r>
              <a:rPr lang="en-US" altLang="zh-CN" dirty="0"/>
              <a:t> - </a:t>
            </a:r>
            <a:r>
              <a:rPr lang="zh-CN" altLang="en-US" dirty="0"/>
              <a:t>打印树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'''</a:t>
            </a:r>
          </a:p>
          <a:p>
            <a:endParaRPr lang="en-US" altLang="zh-CN" dirty="0"/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self.rot</a:t>
            </a:r>
            <a:r>
              <a:rPr lang="en-US" altLang="zh-CN" dirty="0"/>
              <a:t> = None  # Node </a:t>
            </a:r>
            <a:r>
              <a:rPr lang="zh-CN" altLang="en-US" dirty="0"/>
              <a:t>博弈树根结点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57107D-8DE5-A36A-06F5-87CE9F92A0E9}"/>
              </a:ext>
            </a:extLst>
          </p:cNvPr>
          <p:cNvSpPr/>
          <p:nvPr/>
        </p:nvSpPr>
        <p:spPr>
          <a:xfrm>
            <a:off x="9544050" y="195194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29D0A1-0762-0672-3472-A35AD783CCBC}"/>
              </a:ext>
            </a:extLst>
          </p:cNvPr>
          <p:cNvSpPr/>
          <p:nvPr/>
        </p:nvSpPr>
        <p:spPr>
          <a:xfrm>
            <a:off x="8848725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FC6CC6-B140-3566-B429-3220C4521C95}"/>
              </a:ext>
            </a:extLst>
          </p:cNvPr>
          <p:cNvSpPr/>
          <p:nvPr/>
        </p:nvSpPr>
        <p:spPr>
          <a:xfrm>
            <a:off x="10325100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C7210-CD5E-8E03-848C-314A307D4C86}"/>
              </a:ext>
            </a:extLst>
          </p:cNvPr>
          <p:cNvSpPr/>
          <p:nvPr/>
        </p:nvSpPr>
        <p:spPr>
          <a:xfrm>
            <a:off x="8848725" y="41719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40AFC3-2088-F025-6F6C-9E8C1A255E5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149539" y="2260884"/>
            <a:ext cx="446122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4C94E6-67BA-2C0E-95AE-F2BEE06F2F9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844864" y="2260884"/>
            <a:ext cx="531847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302246-43B7-EA69-70AC-709B64C9502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024938" y="34290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512F3F-C851-65DE-EE1A-6412CE066547}"/>
              </a:ext>
            </a:extLst>
          </p:cNvPr>
          <p:cNvSpPr txBox="1"/>
          <p:nvPr/>
        </p:nvSpPr>
        <p:spPr>
          <a:xfrm>
            <a:off x="828675" y="552450"/>
            <a:ext cx="75398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建立一棵树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）建立一棵树的过程？</a:t>
            </a:r>
            <a:endParaRPr lang="en-US" altLang="zh-CN" dirty="0"/>
          </a:p>
          <a:p>
            <a:r>
              <a:rPr lang="en-US" altLang="zh-CN" dirty="0"/>
              <a:t>class Tree: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buildTree</a:t>
            </a:r>
            <a:r>
              <a:rPr lang="en-US" altLang="zh-CN" dirty="0"/>
              <a:t>(self, </a:t>
            </a:r>
            <a:r>
              <a:rPr lang="en-US" altLang="zh-CN" dirty="0" err="1"/>
              <a:t>data_list</a:t>
            </a:r>
            <a:r>
              <a:rPr lang="en-US" altLang="zh-CN" dirty="0"/>
              <a:t>, rot):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range(0,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data_list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i</a:t>
            </a:r>
            <a:r>
              <a:rPr lang="en-US" altLang="zh-CN" dirty="0"/>
              <a:t> == 0:</a:t>
            </a:r>
          </a:p>
          <a:p>
            <a:r>
              <a:rPr lang="en-US" altLang="zh-CN" dirty="0"/>
              <a:t>                rot.name = </a:t>
            </a:r>
            <a:r>
              <a:rPr lang="en-US" altLang="zh-CN" dirty="0" err="1"/>
              <a:t>data_list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# </a:t>
            </a:r>
            <a:r>
              <a:rPr lang="zh-CN" altLang="en-US" dirty="0"/>
              <a:t>如果是非叶子节点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if type(</a:t>
            </a:r>
            <a:r>
              <a:rPr lang="en-US" altLang="zh-CN" dirty="0" err="1"/>
              <a:t>data_list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== list:</a:t>
            </a:r>
          </a:p>
          <a:p>
            <a:r>
              <a:rPr lang="en-US" altLang="zh-CN" dirty="0"/>
              <a:t>                    # </a:t>
            </a:r>
            <a:r>
              <a:rPr lang="zh-CN" altLang="en-US" dirty="0"/>
              <a:t>首先给根节点加入孩子节点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 err="1"/>
              <a:t>rot.children.append</a:t>
            </a:r>
            <a:r>
              <a:rPr lang="en-US" altLang="zh-CN" dirty="0"/>
              <a:t>(Node(</a:t>
            </a:r>
            <a:r>
              <a:rPr lang="en-US" altLang="zh-CN" dirty="0" err="1"/>
              <a:t>data_list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][0]))</a:t>
            </a:r>
          </a:p>
          <a:p>
            <a:r>
              <a:rPr lang="en-US" altLang="zh-CN" dirty="0"/>
              <a:t>                    # </a:t>
            </a:r>
            <a:r>
              <a:rPr lang="zh-CN" altLang="en-US" dirty="0"/>
              <a:t>给孩子节点建立树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 err="1"/>
              <a:t>self.buildTree</a:t>
            </a:r>
            <a:r>
              <a:rPr lang="en-US" altLang="zh-CN" dirty="0"/>
              <a:t>(</a:t>
            </a:r>
            <a:r>
              <a:rPr lang="en-US" altLang="zh-CN" dirty="0" err="1"/>
              <a:t>data_list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rot.children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- 1])</a:t>
            </a:r>
          </a:p>
          <a:p>
            <a:r>
              <a:rPr lang="en-US" altLang="zh-CN" dirty="0"/>
              <a:t>                # </a:t>
            </a:r>
            <a:r>
              <a:rPr lang="zh-CN" altLang="en-US" dirty="0"/>
              <a:t>如果是叶子节点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else:</a:t>
            </a:r>
          </a:p>
          <a:p>
            <a:r>
              <a:rPr lang="en-US" altLang="zh-CN" dirty="0"/>
              <a:t>                    # </a:t>
            </a:r>
            <a:r>
              <a:rPr lang="zh-CN" altLang="en-US" dirty="0"/>
              <a:t>如果是叶子节点，添加叶子节点</a:t>
            </a:r>
          </a:p>
          <a:p>
            <a:r>
              <a:rPr lang="zh-CN" altLang="en-US" dirty="0"/>
              <a:t>                    </a:t>
            </a:r>
            <a:r>
              <a:rPr lang="en-US" altLang="zh-CN" dirty="0" err="1"/>
              <a:t>rot.children.append</a:t>
            </a:r>
            <a:r>
              <a:rPr lang="en-US" altLang="zh-CN" dirty="0"/>
              <a:t>(Node(</a:t>
            </a:r>
            <a:r>
              <a:rPr lang="en-US" altLang="zh-CN" dirty="0" err="1"/>
              <a:t>data_list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][0], </a:t>
            </a:r>
            <a:r>
              <a:rPr lang="en-US" altLang="zh-CN" dirty="0" err="1"/>
              <a:t>data_list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][1]))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57107D-8DE5-A36A-06F5-87CE9F92A0E9}"/>
              </a:ext>
            </a:extLst>
          </p:cNvPr>
          <p:cNvSpPr/>
          <p:nvPr/>
        </p:nvSpPr>
        <p:spPr>
          <a:xfrm>
            <a:off x="9544050" y="195194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29D0A1-0762-0672-3472-A35AD783CCBC}"/>
              </a:ext>
            </a:extLst>
          </p:cNvPr>
          <p:cNvSpPr/>
          <p:nvPr/>
        </p:nvSpPr>
        <p:spPr>
          <a:xfrm>
            <a:off x="8848725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FC6CC6-B140-3566-B429-3220C4521C95}"/>
              </a:ext>
            </a:extLst>
          </p:cNvPr>
          <p:cNvSpPr/>
          <p:nvPr/>
        </p:nvSpPr>
        <p:spPr>
          <a:xfrm>
            <a:off x="10325100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C7210-CD5E-8E03-848C-314A307D4C86}"/>
              </a:ext>
            </a:extLst>
          </p:cNvPr>
          <p:cNvSpPr/>
          <p:nvPr/>
        </p:nvSpPr>
        <p:spPr>
          <a:xfrm>
            <a:off x="8848725" y="41719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40AFC3-2088-F025-6F6C-9E8C1A255E5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149539" y="2260884"/>
            <a:ext cx="446122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4C94E6-67BA-2C0E-95AE-F2BEE06F2F9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844864" y="2260884"/>
            <a:ext cx="531847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302246-43B7-EA69-70AC-709B64C9502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024938" y="34290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512F3F-C851-65DE-EE1A-6412CE066547}"/>
              </a:ext>
            </a:extLst>
          </p:cNvPr>
          <p:cNvSpPr txBox="1"/>
          <p:nvPr/>
        </p:nvSpPr>
        <p:spPr>
          <a:xfrm>
            <a:off x="828675" y="552450"/>
            <a:ext cx="7539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建立一棵树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）建立一棵树的过程？</a:t>
            </a:r>
            <a:endParaRPr lang="en-US" altLang="zh-CN" dirty="0"/>
          </a:p>
          <a:p>
            <a:r>
              <a:rPr lang="en-US" altLang="zh-CN" dirty="0"/>
              <a:t>class Tree:</a:t>
            </a:r>
          </a:p>
          <a:p>
            <a:r>
              <a:rPr lang="en-US" altLang="zh-CN" dirty="0"/>
              <a:t> def </a:t>
            </a:r>
            <a:r>
              <a:rPr lang="en-US" altLang="zh-CN" dirty="0" err="1"/>
              <a:t>printTree</a:t>
            </a:r>
            <a:r>
              <a:rPr lang="en-US" altLang="zh-CN" dirty="0"/>
              <a:t>(self, node):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node.children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print('[', end="")</a:t>
            </a:r>
          </a:p>
          <a:p>
            <a:r>
              <a:rPr lang="en-US" altLang="zh-CN" dirty="0"/>
              <a:t>            print('\'', node.name, '\'', end="")</a:t>
            </a:r>
          </a:p>
          <a:p>
            <a:r>
              <a:rPr lang="en-US" altLang="zh-CN" dirty="0"/>
              <a:t>    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range(0,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node.children</a:t>
            </a:r>
            <a:r>
              <a:rPr lang="en-US" altLang="zh-CN" dirty="0"/>
              <a:t>)):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self.printTree</a:t>
            </a:r>
            <a:r>
              <a:rPr lang="en-US" altLang="zh-CN" dirty="0"/>
              <a:t>(</a:t>
            </a:r>
            <a:r>
              <a:rPr lang="en-US" altLang="zh-CN" dirty="0" err="1"/>
              <a:t>node.children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        print(']', end="")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print('(', '\'', node.name, '\'', ',', </a:t>
            </a:r>
            <a:r>
              <a:rPr lang="en-US" altLang="zh-CN" dirty="0" err="1"/>
              <a:t>node.val</a:t>
            </a:r>
            <a:r>
              <a:rPr lang="en-US" altLang="zh-CN" dirty="0"/>
              <a:t>, ')', end="  ")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需要自己调格式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57107D-8DE5-A36A-06F5-87CE9F92A0E9}"/>
              </a:ext>
            </a:extLst>
          </p:cNvPr>
          <p:cNvSpPr/>
          <p:nvPr/>
        </p:nvSpPr>
        <p:spPr>
          <a:xfrm>
            <a:off x="9544050" y="195194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29D0A1-0762-0672-3472-A35AD783CCBC}"/>
              </a:ext>
            </a:extLst>
          </p:cNvPr>
          <p:cNvSpPr/>
          <p:nvPr/>
        </p:nvSpPr>
        <p:spPr>
          <a:xfrm>
            <a:off x="8848725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FC6CC6-B140-3566-B429-3220C4521C95}"/>
              </a:ext>
            </a:extLst>
          </p:cNvPr>
          <p:cNvSpPr/>
          <p:nvPr/>
        </p:nvSpPr>
        <p:spPr>
          <a:xfrm>
            <a:off x="10325100" y="30670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C7210-CD5E-8E03-848C-314A307D4C86}"/>
              </a:ext>
            </a:extLst>
          </p:cNvPr>
          <p:cNvSpPr/>
          <p:nvPr/>
        </p:nvSpPr>
        <p:spPr>
          <a:xfrm>
            <a:off x="8848725" y="4171950"/>
            <a:ext cx="352425" cy="361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A40AFC3-2088-F025-6F6C-9E8C1A255E51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9149539" y="2260884"/>
            <a:ext cx="446122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4C94E6-67BA-2C0E-95AE-F2BEE06F2F9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9844864" y="2260884"/>
            <a:ext cx="531847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302246-43B7-EA69-70AC-709B64C9502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024938" y="34290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7CCE7A1-DAEF-82EB-6B58-78F15E7D10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21994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CCE7A1-DAEF-82EB-6B58-78F15E7D1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21994"/>
                <a:ext cx="10515600" cy="615950"/>
              </a:xfrm>
              <a:blipFill rotWithShape="0">
                <a:blip r:embed="rId2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12886-B24E-0DE9-2A44-F08F434263D0}"/>
                  </a:ext>
                </a:extLst>
              </p:cNvPr>
              <p:cNvSpPr txBox="1"/>
              <p:nvPr/>
            </p:nvSpPr>
            <p:spPr>
              <a:xfrm>
                <a:off x="752475" y="1076325"/>
                <a:ext cx="10429875" cy="481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函数：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𝐴𝑙𝑝h𝑎𝐵𝑒𝑡𝑎𝐷𝑒𝑐𝑖𝑠𝑖𝑜𝑛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输入：当前的盘面状态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输出：玩家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行动下，当前最优动作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𝑀𝑎𝑥𝑉𝑎𝑙𝑢𝑒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,−∞,+∞)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def </a:t>
                </a:r>
                <a:r>
                  <a:rPr lang="en-US" altLang="zh-CN" dirty="0" err="1"/>
                  <a:t>minmax_with_alphabeta</a:t>
                </a:r>
                <a:r>
                  <a:rPr lang="en-US" altLang="zh-CN" dirty="0"/>
                  <a:t>(self, node):</a:t>
                </a:r>
              </a:p>
              <a:p>
                <a:r>
                  <a:rPr lang="en-US" altLang="zh-CN" dirty="0"/>
                  <a:t>        '''</a:t>
                </a:r>
                <a:r>
                  <a:rPr lang="zh-CN" altLang="en-US" dirty="0"/>
                  <a:t>带</a:t>
                </a:r>
                <a:r>
                  <a:rPr lang="en-US" altLang="zh-CN" dirty="0" err="1"/>
                  <a:t>AlphaBeta</a:t>
                </a:r>
                <a:r>
                  <a:rPr lang="zh-CN" altLang="en-US" dirty="0"/>
                  <a:t>剪枝的极大极小值算法，计算最优行动</a:t>
                </a:r>
              </a:p>
              <a:p>
                <a:r>
                  <a:rPr lang="zh-CN" altLang="en-US" dirty="0"/>
                  <a:t>        参数：</a:t>
                </a:r>
              </a:p>
              <a:p>
                <a:r>
                  <a:rPr lang="zh-CN" altLang="en-US" dirty="0"/>
                  <a:t>        </a:t>
                </a:r>
                <a:r>
                  <a:rPr lang="en-US" altLang="zh-CN" dirty="0"/>
                  <a:t>node - </a:t>
                </a:r>
                <a:r>
                  <a:rPr lang="en-US" altLang="zh-CN" dirty="0" err="1"/>
                  <a:t>GameNode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博弈树结点</a:t>
                </a:r>
              </a:p>
              <a:p>
                <a:r>
                  <a:rPr lang="zh-CN" altLang="en-US" dirty="0"/>
                  <a:t>        返回值：</a:t>
                </a:r>
              </a:p>
              <a:p>
                <a:r>
                  <a:rPr lang="zh-CN" altLang="en-US" dirty="0"/>
                  <a:t>        </a:t>
                </a:r>
                <a:r>
                  <a:rPr lang="en-US" altLang="zh-CN" dirty="0" err="1"/>
                  <a:t>clf</a:t>
                </a:r>
                <a:r>
                  <a:rPr lang="en-US" altLang="zh-CN" dirty="0"/>
                  <a:t> - </a:t>
                </a:r>
                <a:r>
                  <a:rPr lang="en-US" altLang="zh-CN" dirty="0" err="1"/>
                  <a:t>GameNode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最优行动的结点</a:t>
                </a:r>
              </a:p>
              <a:p>
                <a:r>
                  <a:rPr lang="zh-CN" altLang="en-US" dirty="0"/>
                  <a:t>        </a:t>
                </a:r>
                <a:r>
                  <a:rPr lang="en-US" altLang="zh-CN" dirty="0"/>
                  <a:t>'‘’</a:t>
                </a:r>
              </a:p>
              <a:p>
                <a:r>
                  <a:rPr lang="en-US" altLang="zh-CN" dirty="0"/>
                  <a:t>	</a:t>
                </a:r>
                <a:r>
                  <a:rPr lang="en-US" altLang="zh-CN" dirty="0" err="1"/>
                  <a:t>clf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self.max_value</a:t>
                </a:r>
                <a:r>
                  <a:rPr lang="en-US" altLang="zh-CN" dirty="0"/>
                  <a:t>(node, -10000, 10000)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       for child in </a:t>
                </a:r>
                <a:r>
                  <a:rPr lang="en-US" altLang="zh-CN" dirty="0" err="1"/>
                  <a:t>node.children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            if </a:t>
                </a:r>
                <a:r>
                  <a:rPr lang="en-US" altLang="zh-CN" dirty="0" err="1"/>
                  <a:t>child.val</a:t>
                </a:r>
                <a:r>
                  <a:rPr lang="en-US" altLang="zh-CN" dirty="0"/>
                  <a:t> == </a:t>
                </a:r>
                <a:r>
                  <a:rPr lang="en-US" altLang="zh-CN" dirty="0" err="1"/>
                  <a:t>clf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                return child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D12886-B24E-0DE9-2A44-F08F4342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1076325"/>
                <a:ext cx="10429875" cy="4812664"/>
              </a:xfrm>
              <a:prstGeom prst="rect">
                <a:avLst/>
              </a:prstGeom>
              <a:blipFill>
                <a:blip r:embed="rId3"/>
                <a:stretch>
                  <a:fillRect l="-234" b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0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161B6-D2AD-111E-39E6-692986BF1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函数：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𝑀𝑎𝑥𝑉𝑎𝑙𝑢𝑒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输入：当前的盘面状态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，当前节点的下界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和上界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输出：玩家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𝑀𝐴𝑋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行动下，当前的得分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𝑚𝑖𝑛𝑖𝑚𝑎𝑥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𝑀𝐴𝑋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和最优动作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前置条件：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𝑡𝑒𝑟𝑚𝑖𝑛𝑎𝑙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_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𝑡𝑒𝑠𝑡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𝒕𝒉𝒆𝒏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𝒓𝒆𝒕𝒖𝒓𝒏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𝑢𝑡𝑖𝑙𝑖𝑡𝑦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𝒏𝒖𝒍𝒍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2    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←−∞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𝒏𝒖𝒍𝒍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𝒇𝒐𝒓𝒆𝒂𝒄𝒉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𝑎𝑐𝑡𝑖𝑜𝑛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𝒅𝒐</m:t>
                      </m:r>
                    </m:oMath>
                  </m:oMathPara>
                </a14:m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5         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𝑀𝑖𝑛𝑉𝑎𝑙𝑢𝑒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𝑟𝑒𝑠𝑢𝑙𝑡</m:t>
                          </m:r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6          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𝔱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𝒕𝒉𝒆𝒏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7                 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8                 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9          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𝒆𝒏𝒅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10       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←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11       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𝒕𝒉𝒆𝒏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𝒓𝒆𝒕𝒖𝒓𝒏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12  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𝒆𝒏𝒅</m:t>
                      </m:r>
                    </m:oMath>
                  </m:oMathPara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注：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𝔱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第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6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行和第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行中对分数相同情况的处理方法与正文中不同，此处只保留一个可行解，而放弃所有分数相同的解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161B6-D2AD-111E-39E6-692986BF1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  <a:blipFill>
                <a:blip r:embed="rId2"/>
                <a:stretch>
                  <a:fillRect l="-522" r="-464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CB03EE46-8E22-B0FD-6CBC-D782D066FD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𝐴𝑙𝑝h𝑎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剪枝的对抗搜索算法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CB03EE46-8E22-B0FD-6CBC-D782D066F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15950"/>
              </a:xfrm>
              <a:blipFill>
                <a:blip r:embed="rId3"/>
                <a:stretch>
                  <a:fillRect t="-3960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6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C493A-0315-4602-D9EE-3D277BF2F90E}"/>
              </a:ext>
            </a:extLst>
          </p:cNvPr>
          <p:cNvSpPr txBox="1"/>
          <p:nvPr/>
        </p:nvSpPr>
        <p:spPr>
          <a:xfrm>
            <a:off x="847725" y="542925"/>
            <a:ext cx="10420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def </a:t>
            </a:r>
            <a:r>
              <a:rPr lang="en-US" altLang="zh-CN" dirty="0" err="1"/>
              <a:t>isTerminal</a:t>
            </a:r>
            <a:r>
              <a:rPr lang="en-US" altLang="zh-CN" dirty="0"/>
              <a:t>(self, node):</a:t>
            </a:r>
          </a:p>
          <a:p>
            <a:r>
              <a:rPr lang="en-US" altLang="zh-CN" dirty="0"/>
              <a:t>        '''</a:t>
            </a:r>
            <a:r>
              <a:rPr lang="zh-CN" altLang="en-US" dirty="0"/>
              <a:t>判断某结点是否为最终结点（无子结点）</a:t>
            </a:r>
          </a:p>
          <a:p>
            <a:r>
              <a:rPr lang="zh-CN" altLang="en-US" dirty="0"/>
              <a:t>        参数：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node - Node </a:t>
            </a:r>
            <a:r>
              <a:rPr lang="zh-CN" altLang="en-US" dirty="0"/>
              <a:t>博弈树结点</a:t>
            </a:r>
          </a:p>
          <a:p>
            <a:r>
              <a:rPr lang="zh-CN" altLang="en-US" dirty="0"/>
              <a:t>        返回值：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clf</a:t>
            </a:r>
            <a:r>
              <a:rPr lang="en-US" altLang="zh-CN" dirty="0"/>
              <a:t> - bool </a:t>
            </a:r>
            <a:r>
              <a:rPr lang="zh-CN" altLang="en-US" dirty="0"/>
              <a:t>是最终状态，返回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'‘’</a:t>
            </a:r>
          </a:p>
          <a:p>
            <a:r>
              <a:rPr lang="en-US" altLang="zh-CN" dirty="0"/>
              <a:t>	if </a:t>
            </a:r>
            <a:r>
              <a:rPr lang="en-US" altLang="zh-CN" dirty="0" err="1"/>
              <a:t>node.val</a:t>
            </a:r>
            <a:r>
              <a:rPr lang="en-US" altLang="zh-CN" dirty="0"/>
              <a:t> == 0:</a:t>
            </a:r>
          </a:p>
          <a:p>
            <a:r>
              <a:rPr lang="en-US" altLang="zh-CN" dirty="0"/>
              <a:t>            return False</a:t>
            </a:r>
          </a:p>
          <a:p>
            <a:r>
              <a:rPr lang="en-US" altLang="zh-CN" dirty="0"/>
              <a:t>        else:</a:t>
            </a:r>
          </a:p>
          <a:p>
            <a:r>
              <a:rPr lang="en-US" altLang="zh-CN" dirty="0"/>
              <a:t>            return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26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272</TotalTime>
  <Words>1648</Words>
  <Application>Microsoft Office PowerPoint</Application>
  <PresentationFormat>宽屏</PresentationFormat>
  <Paragraphs>233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Cambria Math</vt:lpstr>
      <vt:lpstr>Rockwell</vt:lpstr>
      <vt:lpstr>Rockwell Condensed</vt:lpstr>
      <vt:lpstr>Wingdings</vt:lpstr>
      <vt:lpstr>木材纹理</vt:lpstr>
      <vt:lpstr>AB剪枝程序讲解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Alpha-Beta剪枝的对抗搜索算法</vt:lpstr>
      <vt:lpstr>Alpha-Beta剪枝的对抗搜索算法</vt:lpstr>
      <vt:lpstr>PowerPoint 演示文稿</vt:lpstr>
      <vt:lpstr>PowerPoint 演示文稿</vt:lpstr>
      <vt:lpstr>Alpha-Beta剪枝的对抗搜索算法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AB剪枝程序讲解</dc:title>
  <dc:creator>吕 正元</dc:creator>
  <cp:lastModifiedBy>封 兆欣</cp:lastModifiedBy>
  <cp:revision>4</cp:revision>
  <dcterms:created xsi:type="dcterms:W3CDTF">2022-10-10T02:04:02Z</dcterms:created>
  <dcterms:modified xsi:type="dcterms:W3CDTF">2022-10-16T17:04:20Z</dcterms:modified>
</cp:coreProperties>
</file>