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9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65DA-7794-ED44-A79F-4DC245D1C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AA1CE-6B43-9E4D-BEC5-DDB55156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78F7-4A95-BA4D-927C-0ED457CF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1397-E371-CF45-9938-4483B584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5462E-F029-3D4B-8505-295AF82B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2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5BE-4FC3-3545-9112-33294E80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DA6CE-74B2-A044-9B7F-9A1AE3B54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E43C-91DD-C548-A95A-A0ACF979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E038-C832-D543-AE92-98DC5DE2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DA3DD-CFB7-BC45-9653-65A487C0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92995-D864-224B-90FF-9F87220BA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0598C-5D67-FD47-9766-CF3CCC26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918BF-400C-DA42-860C-F344CF06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A804-48A8-244D-90E0-4556E239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9FB95-1264-2443-9A6B-24DAEFFC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E0DF-A175-7348-A709-B4CCE6CE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884B-DA3F-964B-AF78-D6E428B8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4AEEE-5E93-704A-9F21-FF6DA307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879B-9B5A-5F4B-BDBA-770A3D03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842F-7857-E148-BAD6-24DEEE8D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5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5EE3-5135-7D4C-8390-7A1B7A9A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728D4-1E3D-1444-8605-67B1C49F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B85C3-BBD7-C342-87EB-736A335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B34C-6C78-7743-9CF3-B3E9912E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0F17-FB3A-CC4B-8BE2-8E45F645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6250-2D41-1640-AADC-6484B477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F7E8A-FD9A-B749-A64B-E26E6ADC0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D08EF-7F81-F340-B0E6-BCC9301C3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74DBD-DAEB-AF42-87D8-915B19B4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E32A-CD79-CD48-AE03-5DE76EF8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B761-0560-0D40-B320-F0CFFDC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0719-81EC-4C49-8FB2-E94E4941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EE69-D7B9-964D-9B47-C6FD9C6B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AA8D-7F42-CB47-8200-7F9A7103A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51E7D-DCB0-634F-8D8C-F55A7163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8A67-1781-5B45-B305-482BA21EC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3124-6C4E-BA41-A5BC-F58FD522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FFA92-0FDD-1744-87D0-16A25FB6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4F8E-EA1C-8A4B-9C9D-B6C06196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6F85-4AE9-4D40-9CD9-D80916A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B16D1-B05D-9749-B459-89CBDBD9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A54BA-2BC7-B24F-816B-2C5D6486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62F7A-A0A8-2D4C-9CA4-79D66AD4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4AD32-D9D1-0947-94CC-CA88F93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67B37-132E-914E-828F-015707A0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E4E27-1C20-DD44-83D0-3E3B8BA3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A24D-F562-BC45-8B22-DF42C39C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EB4CD-895F-C742-ADB6-E77407F8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798CC-8626-4045-8779-7B7DB5A5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80A58-BD59-774E-ABBE-BB5A568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8AF69-DCF0-D14C-B720-D444032C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7FDBD-0D2C-1D4F-9583-4E263413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FD31-2001-5C49-89B6-7331B01B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F5E8F-8EB4-0843-B288-E754D432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6565-AE2F-2640-8F19-ACCFA0C60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C0A5-04AE-E545-9A17-9CB65AF5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A8EDB-116A-C344-A1D8-695BEDE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B443-FD5E-CA43-ABE3-DAB50A4A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D946C-104B-0A4B-8B50-08C00FC1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E5423-157D-BE42-9F31-E3F42B9A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C466-6245-B44D-85C0-C49A00906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EB1-A0DE-CF41-AB8E-7C016724380D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FC62-0D73-DD43-BED6-2E08DFF87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DEC4-ADE2-A342-AF26-0C4442B62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BC4B-D79E-DF44-AE66-7573AD5A1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2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019C096-06A4-4D46-A0BA-AE88A219C761}"/>
              </a:ext>
            </a:extLst>
          </p:cNvPr>
          <p:cNvGrpSpPr/>
          <p:nvPr/>
        </p:nvGrpSpPr>
        <p:grpSpPr>
          <a:xfrm>
            <a:off x="2455333" y="321728"/>
            <a:ext cx="7281334" cy="1507072"/>
            <a:chOff x="2455333" y="321728"/>
            <a:chExt cx="7281334" cy="150707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0D48114-BD61-F747-881E-F2B5C3F3E92B}"/>
                </a:ext>
              </a:extLst>
            </p:cNvPr>
            <p:cNvGrpSpPr/>
            <p:nvPr/>
          </p:nvGrpSpPr>
          <p:grpSpPr>
            <a:xfrm>
              <a:off x="2455333" y="321728"/>
              <a:ext cx="7281334" cy="1083739"/>
              <a:chOff x="2455333" y="287861"/>
              <a:chExt cx="7281334" cy="108373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A99DD24-E78F-5048-9204-D23E5FDE94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333" y="1371600"/>
                <a:ext cx="5249334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1D9C52F-1FC7-0E43-B794-2E42AFBA616C}"/>
                  </a:ext>
                </a:extLst>
              </p:cNvPr>
              <p:cNvGrpSpPr/>
              <p:nvPr/>
            </p:nvGrpSpPr>
            <p:grpSpPr>
              <a:xfrm>
                <a:off x="2455333" y="287861"/>
                <a:ext cx="7281334" cy="1083739"/>
                <a:chOff x="2455333" y="287861"/>
                <a:chExt cx="7281334" cy="108373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481EC9C-0DCB-344C-A228-33AFC49DF8C9}"/>
                    </a:ext>
                  </a:extLst>
                </p:cNvPr>
                <p:cNvGrpSpPr/>
                <p:nvPr/>
              </p:nvGrpSpPr>
              <p:grpSpPr>
                <a:xfrm>
                  <a:off x="2455333" y="287861"/>
                  <a:ext cx="7281334" cy="728139"/>
                  <a:chOff x="2455333" y="287861"/>
                  <a:chExt cx="7281334" cy="728139"/>
                </a:xfrm>
              </p:grpSpPr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F4151108-50E0-914A-9CBE-D450C5F85A7A}"/>
                      </a:ext>
                    </a:extLst>
                  </p:cNvPr>
                  <p:cNvSpPr/>
                  <p:nvPr/>
                </p:nvSpPr>
                <p:spPr>
                  <a:xfrm>
                    <a:off x="2455333" y="287866"/>
                    <a:ext cx="2032000" cy="728134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Correlation</a:t>
                    </a:r>
                  </a:p>
                </p:txBody>
              </p:sp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AACB6B90-25CF-684D-AD32-C6B5B042A0BC}"/>
                      </a:ext>
                    </a:extLst>
                  </p:cNvPr>
                  <p:cNvSpPr/>
                  <p:nvPr/>
                </p:nvSpPr>
                <p:spPr>
                  <a:xfrm>
                    <a:off x="5080000" y="287866"/>
                    <a:ext cx="2031999" cy="728133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RandomForest</a:t>
                    </a:r>
                    <a:endParaRPr lang="en-US" dirty="0"/>
                  </a:p>
                </p:txBody>
              </p:sp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FC36E4D1-F2D6-3046-97B7-F5E20C4E4ED3}"/>
                      </a:ext>
                    </a:extLst>
                  </p:cNvPr>
                  <p:cNvSpPr/>
                  <p:nvPr/>
                </p:nvSpPr>
                <p:spPr>
                  <a:xfrm>
                    <a:off x="7704667" y="287861"/>
                    <a:ext cx="2032000" cy="728135"/>
                  </a:xfrm>
                  <a:prstGeom prst="roundRect">
                    <a:avLst/>
                  </a:prstGeom>
                  <a:solidFill>
                    <a:schemeClr val="bg1">
                      <a:lumMod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/>
                      <a:t>Xgboost</a:t>
                    </a:r>
                    <a:endParaRPr lang="en-US" dirty="0"/>
                  </a:p>
                </p:txBody>
              </p:sp>
            </p:grp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E3880752-C9F8-4A42-808F-52EAC8AF1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1333" y="1015996"/>
                  <a:ext cx="0" cy="35560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C8F2F1F-7CA6-A34B-9BB0-0E3920370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0667" y="1015996"/>
                  <a:ext cx="0" cy="35560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A67D9E8-971C-BA4F-9113-D3961F614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2932" y="1015996"/>
                  <a:ext cx="0" cy="35560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130B588-A369-5B4E-91AB-07AA09FA4980}"/>
                </a:ext>
              </a:extLst>
            </p:cNvPr>
            <p:cNvCxnSpPr>
              <a:cxnSpLocks/>
            </p:cNvCxnSpPr>
            <p:nvPr/>
          </p:nvCxnSpPr>
          <p:spPr>
            <a:xfrm>
              <a:off x="6112932" y="1405467"/>
              <a:ext cx="0" cy="42333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A03F5E0-A693-D944-94ED-3C3EDD2A8EE4}"/>
              </a:ext>
            </a:extLst>
          </p:cNvPr>
          <p:cNvSpPr/>
          <p:nvPr/>
        </p:nvSpPr>
        <p:spPr>
          <a:xfrm>
            <a:off x="4495799" y="1828800"/>
            <a:ext cx="3234266" cy="7450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Sequential Forward Selection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61C5B-0DF4-9E48-BD6C-9ACB36D4F3DD}"/>
              </a:ext>
            </a:extLst>
          </p:cNvPr>
          <p:cNvSpPr txBox="1"/>
          <p:nvPr/>
        </p:nvSpPr>
        <p:spPr>
          <a:xfrm>
            <a:off x="2370667" y="5842000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95329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2036BA-1302-5143-8D8F-932A9FC99DA5}"/>
              </a:ext>
            </a:extLst>
          </p:cNvPr>
          <p:cNvCxnSpPr>
            <a:cxnSpLocks/>
          </p:cNvCxnSpPr>
          <p:nvPr/>
        </p:nvCxnSpPr>
        <p:spPr>
          <a:xfrm>
            <a:off x="6688667" y="2114549"/>
            <a:ext cx="0" cy="5609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60CCB7-C646-604A-9E89-6B7F2E787895}"/>
              </a:ext>
            </a:extLst>
          </p:cNvPr>
          <p:cNvGrpSpPr/>
          <p:nvPr/>
        </p:nvGrpSpPr>
        <p:grpSpPr>
          <a:xfrm>
            <a:off x="2446868" y="296331"/>
            <a:ext cx="9194798" cy="6087505"/>
            <a:chOff x="2446868" y="296331"/>
            <a:chExt cx="9194798" cy="6087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385D212-8B2D-9047-8B8F-1768B7FED2B7}"/>
                </a:ext>
              </a:extLst>
            </p:cNvPr>
            <p:cNvGrpSpPr/>
            <p:nvPr/>
          </p:nvGrpSpPr>
          <p:grpSpPr>
            <a:xfrm>
              <a:off x="2446868" y="296331"/>
              <a:ext cx="9194798" cy="5037669"/>
              <a:chOff x="2446868" y="296331"/>
              <a:chExt cx="9194798" cy="503766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83791877-D854-2647-A773-596FBE0FF8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8667" y="4809064"/>
                <a:ext cx="0" cy="52493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B78DFDF-4E15-1347-BB98-1EDB19CE1A9E}"/>
                  </a:ext>
                </a:extLst>
              </p:cNvPr>
              <p:cNvGrpSpPr/>
              <p:nvPr/>
            </p:nvGrpSpPr>
            <p:grpSpPr>
              <a:xfrm>
                <a:off x="2446868" y="296331"/>
                <a:ext cx="9194798" cy="1972735"/>
                <a:chOff x="1854201" y="279398"/>
                <a:chExt cx="9194798" cy="1972735"/>
              </a:xfrm>
            </p:grpSpPr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6B3FAF96-ABC4-3340-9346-E7027D1DD668}"/>
                    </a:ext>
                  </a:extLst>
                </p:cNvPr>
                <p:cNvSpPr/>
                <p:nvPr/>
              </p:nvSpPr>
              <p:spPr>
                <a:xfrm>
                  <a:off x="1854201" y="592666"/>
                  <a:ext cx="2590800" cy="104986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Dataset with Feature Selection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A1386D99-C008-3343-9A24-A750628B6DDA}"/>
                    </a:ext>
                  </a:extLst>
                </p:cNvPr>
                <p:cNvSpPr/>
                <p:nvPr/>
              </p:nvSpPr>
              <p:spPr>
                <a:xfrm>
                  <a:off x="4800600" y="584200"/>
                  <a:ext cx="2590800" cy="1049867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Dataset without Feature Selection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BE37804-AF47-1F43-A955-93250A3B34B4}"/>
                    </a:ext>
                  </a:extLst>
                </p:cNvPr>
                <p:cNvGrpSpPr/>
                <p:nvPr/>
              </p:nvGrpSpPr>
              <p:grpSpPr>
                <a:xfrm>
                  <a:off x="7746999" y="279398"/>
                  <a:ext cx="3302000" cy="1676401"/>
                  <a:chOff x="7975600" y="275166"/>
                  <a:chExt cx="3302000" cy="1676401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B9FD3B6F-ACD4-E44C-80D4-D68495EBA972}"/>
                      </a:ext>
                    </a:extLst>
                  </p:cNvPr>
                  <p:cNvSpPr/>
                  <p:nvPr/>
                </p:nvSpPr>
                <p:spPr>
                  <a:xfrm>
                    <a:off x="7975600" y="275166"/>
                    <a:ext cx="3302000" cy="635000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Dataset with Feature Selection</a:t>
                    </a:r>
                  </a:p>
                </p:txBody>
              </p:sp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39A48052-9D88-C541-A3D8-BC4A6AE55903}"/>
                      </a:ext>
                    </a:extLst>
                  </p:cNvPr>
                  <p:cNvSpPr/>
                  <p:nvPr/>
                </p:nvSpPr>
                <p:spPr>
                  <a:xfrm>
                    <a:off x="7975600" y="1316567"/>
                    <a:ext cx="3302000" cy="635000"/>
                  </a:xfrm>
                  <a:prstGeom prst="round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Oversampling</a:t>
                    </a:r>
                  </a:p>
                </p:txBody>
              </p:sp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564C3AD9-E276-6243-A082-9B279BE7E1EB}"/>
                      </a:ext>
                    </a:extLst>
                  </p:cNvPr>
                  <p:cNvCxnSpPr>
                    <a:cxnSpLocks/>
                    <a:endCxn id="7" idx="0"/>
                  </p:cNvCxnSpPr>
                  <p:nvPr/>
                </p:nvCxnSpPr>
                <p:spPr>
                  <a:xfrm>
                    <a:off x="9626600" y="893233"/>
                    <a:ext cx="0" cy="423334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CB9DD55-632C-FD48-8E20-7080284EF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5735" y="1634067"/>
                  <a:ext cx="0" cy="61806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F287975-EEF0-5045-9972-9B548EE49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634067"/>
                  <a:ext cx="0" cy="61806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AFECF2B-D4CB-0C46-BAE0-1E07216516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4933" y="1943100"/>
                  <a:ext cx="0" cy="30903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00CADDC-108D-4C48-A7C8-47A899EC9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98801" y="2252133"/>
                  <a:ext cx="631613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Off-page Connector 28">
                <a:extLst>
                  <a:ext uri="{FF2B5EF4-FFF2-40B4-BE49-F238E27FC236}">
                    <a16:creationId xmlns:a16="http://schemas.microsoft.com/office/drawing/2014/main" id="{1936DFFC-5233-0A4E-B8B3-23ACDE15189D}"/>
                  </a:ext>
                </a:extLst>
              </p:cNvPr>
              <p:cNvSpPr/>
              <p:nvPr/>
            </p:nvSpPr>
            <p:spPr>
              <a:xfrm>
                <a:off x="5046134" y="2692401"/>
                <a:ext cx="3293532" cy="2133596"/>
              </a:xfrm>
              <a:prstGeom prst="flowChartOffpageConnector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Logistic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K Nearest Neighbors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Adaboost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Xgboost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Decision Tree, Random Forest</a:t>
                </a:r>
              </a:p>
            </p:txBody>
          </p:sp>
        </p:grp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03638276-6D92-D042-8B5C-AFFC7E7C575E}"/>
                </a:ext>
              </a:extLst>
            </p:cNvPr>
            <p:cNvSpPr/>
            <p:nvPr/>
          </p:nvSpPr>
          <p:spPr>
            <a:xfrm>
              <a:off x="5037668" y="5334000"/>
              <a:ext cx="3416300" cy="1049836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Accuracy</a:t>
              </a:r>
            </a:p>
            <a:p>
              <a:pPr algn="ctr"/>
              <a:r>
                <a:rPr lang="en-US" dirty="0"/>
                <a:t>Precision,	Recall</a:t>
              </a:r>
            </a:p>
            <a:p>
              <a:pPr algn="ctr"/>
              <a:r>
                <a:rPr lang="en-US" dirty="0"/>
                <a:t>F1 Score, AUC ROC</a:t>
              </a:r>
            </a:p>
          </p:txBody>
        </p:sp>
      </p:grpSp>
      <p:sp>
        <p:nvSpPr>
          <p:cNvPr id="36" name="Pentagon 35">
            <a:extLst>
              <a:ext uri="{FF2B5EF4-FFF2-40B4-BE49-F238E27FC236}">
                <a16:creationId xmlns:a16="http://schemas.microsoft.com/office/drawing/2014/main" id="{C41BE3C2-6E2C-6F47-8C5F-60DC9907C176}"/>
              </a:ext>
            </a:extLst>
          </p:cNvPr>
          <p:cNvSpPr/>
          <p:nvPr/>
        </p:nvSpPr>
        <p:spPr>
          <a:xfrm>
            <a:off x="0" y="821264"/>
            <a:ext cx="2446868" cy="618066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Train/Test Split</a:t>
            </a: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65A32805-B324-1440-8C54-7E5AB265EB65}"/>
              </a:ext>
            </a:extLst>
          </p:cNvPr>
          <p:cNvSpPr/>
          <p:nvPr/>
        </p:nvSpPr>
        <p:spPr>
          <a:xfrm>
            <a:off x="2484970" y="3191936"/>
            <a:ext cx="2446863" cy="618062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Performance Evaluation</a:t>
            </a: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1F624728-0E4C-BD47-AAFB-23BC9DE96DD0}"/>
              </a:ext>
            </a:extLst>
          </p:cNvPr>
          <p:cNvSpPr/>
          <p:nvPr/>
        </p:nvSpPr>
        <p:spPr>
          <a:xfrm>
            <a:off x="2484969" y="5549887"/>
            <a:ext cx="2446864" cy="618062"/>
          </a:xfrm>
          <a:prstGeom prst="homePlat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Fitting</a:t>
            </a:r>
          </a:p>
        </p:txBody>
      </p:sp>
    </p:spTree>
    <p:extLst>
      <p:ext uri="{BB962C8B-B14F-4D97-AF65-F5344CB8AC3E}">
        <p14:creationId xmlns:p14="http://schemas.microsoft.com/office/powerpoint/2010/main" val="22485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BELLA WU</dc:creator>
  <cp:lastModifiedBy>BELLA WU</cp:lastModifiedBy>
  <cp:revision>2</cp:revision>
  <dcterms:created xsi:type="dcterms:W3CDTF">2021-11-28T04:32:29Z</dcterms:created>
  <dcterms:modified xsi:type="dcterms:W3CDTF">2021-12-06T14:05:52Z</dcterms:modified>
</cp:coreProperties>
</file>