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25"/>
  </p:notesMasterIdLst>
  <p:sldIdLst>
    <p:sldId id="273" r:id="rId3"/>
    <p:sldId id="259" r:id="rId4"/>
    <p:sldId id="280" r:id="rId5"/>
    <p:sldId id="294" r:id="rId6"/>
    <p:sldId id="281" r:id="rId7"/>
    <p:sldId id="295" r:id="rId8"/>
    <p:sldId id="267" r:id="rId9"/>
    <p:sldId id="296" r:id="rId10"/>
    <p:sldId id="282" r:id="rId11"/>
    <p:sldId id="283" r:id="rId12"/>
    <p:sldId id="284" r:id="rId13"/>
    <p:sldId id="292" r:id="rId14"/>
    <p:sldId id="293" r:id="rId15"/>
    <p:sldId id="299" r:id="rId16"/>
    <p:sldId id="287" r:id="rId17"/>
    <p:sldId id="297" r:id="rId18"/>
    <p:sldId id="301" r:id="rId19"/>
    <p:sldId id="300" r:id="rId20"/>
    <p:sldId id="289" r:id="rId21"/>
    <p:sldId id="290" r:id="rId22"/>
    <p:sldId id="291" r:id="rId23"/>
    <p:sldId id="271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6E6E6E"/>
    <a:srgbClr val="C00000"/>
    <a:srgbClr val="CC0000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633" autoAdjust="0"/>
    <p:restoredTop sz="91539" autoAdjust="0"/>
  </p:normalViewPr>
  <p:slideViewPr>
    <p:cSldViewPr showGuides="1">
      <p:cViewPr varScale="1">
        <p:scale>
          <a:sx n="86" d="100"/>
          <a:sy n="86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42849-82B9-482D-AFE1-E5E990AEC528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43D9F-348C-4EFA-BA8C-BCBE316224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PPT</a:t>
            </a:r>
            <a:r>
              <a:rPr lang="zh-CN" altLang="en-US" dirty="0" smtClean="0"/>
              <a:t>模板</a:t>
            </a:r>
            <a:r>
              <a:rPr lang="en-US" altLang="zh-CN" dirty="0" smtClean="0"/>
              <a:t>-</a:t>
            </a:r>
            <a:r>
              <a:rPr lang="zh-CN" altLang="en-US" dirty="0" smtClean="0"/>
              <a:t>封面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模板内页版式一：文字较少情况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模板内页版式一：文字较少情况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模板内页版式一：文字较少情况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模板内页版式一：文字较少情况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</a:t>
            </a:r>
            <a:r>
              <a:rPr lang="en-US" altLang="zh-CN" dirty="0" smtClean="0"/>
              <a:t>-</a:t>
            </a:r>
            <a:r>
              <a:rPr lang="zh-CN" altLang="en-US" dirty="0" smtClean="0"/>
              <a:t>目录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模板内页版式一：文字较少情况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模板内页版式一：文字较少情况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模板内页版式一：文字较少情况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</a:t>
            </a:r>
            <a:r>
              <a:rPr lang="en-US" altLang="zh-CN" dirty="0" smtClean="0"/>
              <a:t>-</a:t>
            </a:r>
            <a:r>
              <a:rPr lang="zh-CN" altLang="en-US" dirty="0" smtClean="0"/>
              <a:t>目录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模板内页版式一：文字较少情况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</a:t>
            </a:r>
            <a:r>
              <a:rPr lang="en-US" altLang="zh-CN" dirty="0" smtClean="0"/>
              <a:t>-</a:t>
            </a:r>
            <a:r>
              <a:rPr lang="zh-CN" altLang="en-US" dirty="0" smtClean="0"/>
              <a:t>目录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模板内页版式一：文字较少情况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模板内页版式一：文字较少情况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封底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模板内页版式一：文字较少情况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模板内页版式一：文字较少情况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模板内页版式一：文字较少情况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模板内页版式一：文字较少情况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模板内页版式一：文字较少情况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</a:t>
            </a:r>
            <a:r>
              <a:rPr lang="en-US" altLang="zh-CN" dirty="0" smtClean="0"/>
              <a:t>-</a:t>
            </a:r>
            <a:r>
              <a:rPr lang="zh-CN" altLang="en-US" dirty="0" smtClean="0"/>
              <a:t>目录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模板内页版式一：文字较少情况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>
            <p:ph type="title" hasCustomPrompt="1"/>
          </p:nvPr>
        </p:nvSpPr>
        <p:spPr>
          <a:xfrm>
            <a:off x="539552" y="4032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单击此处编辑目录标题</a:t>
            </a:r>
            <a:endParaRPr lang="zh-CN" altLang="en-US" dirty="0"/>
          </a:p>
        </p:txBody>
      </p:sp>
      <p:sp>
        <p:nvSpPr>
          <p:cNvPr id="33" name="内容占位符 2"/>
          <p:cNvSpPr>
            <a:spLocks noGrp="1"/>
          </p:cNvSpPr>
          <p:nvPr>
            <p:ph idx="1" hasCustomPrompt="1"/>
          </p:nvPr>
        </p:nvSpPr>
        <p:spPr>
          <a:xfrm>
            <a:off x="539552" y="1916833"/>
            <a:ext cx="8064896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单击此处编辑标题说明文字</a:t>
            </a:r>
            <a:endParaRPr lang="zh-CN" altLang="en-US" dirty="0"/>
          </a:p>
        </p:txBody>
      </p:sp>
      <p:sp>
        <p:nvSpPr>
          <p:cNvPr id="35" name="内容占位符 2"/>
          <p:cNvSpPr>
            <a:spLocks noGrp="1"/>
          </p:cNvSpPr>
          <p:nvPr>
            <p:ph idx="10" hasCustomPrompt="1"/>
          </p:nvPr>
        </p:nvSpPr>
        <p:spPr>
          <a:xfrm>
            <a:off x="539552" y="3104965"/>
            <a:ext cx="8064896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单击此处编辑标题说明文字</a:t>
            </a:r>
            <a:endParaRPr lang="zh-CN" altLang="en-US" dirty="0"/>
          </a:p>
        </p:txBody>
      </p:sp>
      <p:sp>
        <p:nvSpPr>
          <p:cNvPr id="37" name="内容占位符 2"/>
          <p:cNvSpPr>
            <a:spLocks noGrp="1"/>
          </p:cNvSpPr>
          <p:nvPr>
            <p:ph idx="11" hasCustomPrompt="1"/>
          </p:nvPr>
        </p:nvSpPr>
        <p:spPr>
          <a:xfrm>
            <a:off x="539552" y="4293097"/>
            <a:ext cx="8064896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单击此处编辑标题说明文字</a:t>
            </a:r>
            <a:endParaRPr lang="zh-CN" altLang="en-US" dirty="0"/>
          </a:p>
        </p:txBody>
      </p:sp>
      <p:sp>
        <p:nvSpPr>
          <p:cNvPr id="41" name="内容占位符 2"/>
          <p:cNvSpPr>
            <a:spLocks noGrp="1"/>
          </p:cNvSpPr>
          <p:nvPr>
            <p:ph idx="12" hasCustomPrompt="1"/>
          </p:nvPr>
        </p:nvSpPr>
        <p:spPr>
          <a:xfrm>
            <a:off x="539552" y="1484784"/>
            <a:ext cx="8064896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2" name="内容占位符 2"/>
          <p:cNvSpPr>
            <a:spLocks noGrp="1"/>
          </p:cNvSpPr>
          <p:nvPr>
            <p:ph idx="13" hasCustomPrompt="1"/>
          </p:nvPr>
        </p:nvSpPr>
        <p:spPr>
          <a:xfrm>
            <a:off x="539552" y="2708920"/>
            <a:ext cx="8064896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3" name="内容占位符 2"/>
          <p:cNvSpPr>
            <a:spLocks noGrp="1"/>
          </p:cNvSpPr>
          <p:nvPr>
            <p:ph idx="14" hasCustomPrompt="1"/>
          </p:nvPr>
        </p:nvSpPr>
        <p:spPr>
          <a:xfrm>
            <a:off x="539552" y="3861048"/>
            <a:ext cx="8064896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1"/>
          <p:cNvSpPr>
            <a:spLocks noChangeArrowheads="1"/>
          </p:cNvSpPr>
          <p:nvPr userDrawn="1"/>
        </p:nvSpPr>
        <p:spPr bwMode="auto">
          <a:xfrm>
            <a:off x="182786" y="6165304"/>
            <a:ext cx="1262063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>
                <a:solidFill>
                  <a:srgbClr val="6E6E6E"/>
                </a:solidFill>
                <a:ea typeface="华文细黑" pitchFamily="2" charset="-122"/>
              </a:rPr>
              <a:t>密级：对内公开</a:t>
            </a:r>
          </a:p>
        </p:txBody>
      </p:sp>
      <p:sp>
        <p:nvSpPr>
          <p:cNvPr id="18" name="Text Box 23"/>
          <p:cNvSpPr txBox="1">
            <a:spLocks noChangeArrowheads="1"/>
          </p:cNvSpPr>
          <p:nvPr userDrawn="1"/>
        </p:nvSpPr>
        <p:spPr bwMode="auto">
          <a:xfrm>
            <a:off x="182786" y="6424067"/>
            <a:ext cx="1723518" cy="2769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 dirty="0" smtClean="0">
                <a:solidFill>
                  <a:srgbClr val="6E6E6E"/>
                </a:solidFill>
                <a:ea typeface="华文细黑" pitchFamily="2" charset="-122"/>
              </a:rPr>
              <a:t>浙江宇视科技有限公司</a:t>
            </a:r>
            <a:endParaRPr lang="zh-CN" altLang="en-US" sz="1200" dirty="0">
              <a:solidFill>
                <a:srgbClr val="6E6E6E"/>
              </a:solidFill>
              <a:ea typeface="华文细黑" pitchFamily="2" charset="-122"/>
            </a:endParaRPr>
          </a:p>
        </p:txBody>
      </p:sp>
      <p:grpSp>
        <p:nvGrpSpPr>
          <p:cNvPr id="2" name="16 Grupo"/>
          <p:cNvGrpSpPr>
            <a:grpSpLocks/>
          </p:cNvGrpSpPr>
          <p:nvPr userDrawn="1"/>
        </p:nvGrpSpPr>
        <p:grpSpPr bwMode="auto">
          <a:xfrm>
            <a:off x="3701258" y="4441038"/>
            <a:ext cx="1811339" cy="490539"/>
            <a:chOff x="3871700" y="3423452"/>
            <a:chExt cx="1812075" cy="491737"/>
          </a:xfrm>
        </p:grpSpPr>
        <p:pic>
          <p:nvPicPr>
            <p:cNvPr id="21" name="11 Imagen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71700" y="3423452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2 Subtítulo">
              <a:hlinkClick r:id="rId3" action="ppaction://hlinksldjump"/>
            </p:cNvPr>
            <p:cNvSpPr txBox="1">
              <a:spLocks/>
            </p:cNvSpPr>
            <p:nvPr/>
          </p:nvSpPr>
          <p:spPr bwMode="auto">
            <a:xfrm>
              <a:off x="4171859" y="3428555"/>
              <a:ext cx="1511916" cy="486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charset="0"/>
                </a:defRPr>
              </a:lvl9pPr>
            </a:lstStyle>
            <a:p>
              <a:pPr>
                <a:spcBef>
                  <a:spcPct val="20000"/>
                </a:spcBef>
                <a:buFont typeface="Arial" charset="0"/>
                <a:buNone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精彩由此开始</a:t>
              </a:r>
              <a:endParaRPr lang="es-E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3" name="图片 22" descr="uniview3.em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916832"/>
            <a:ext cx="25908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标题 26"/>
          <p:cNvSpPr>
            <a:spLocks noGrp="1"/>
          </p:cNvSpPr>
          <p:nvPr>
            <p:ph type="title" hasCustomPrompt="1"/>
          </p:nvPr>
        </p:nvSpPr>
        <p:spPr>
          <a:xfrm>
            <a:off x="3600000" y="1997968"/>
            <a:ext cx="5256584" cy="638944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4" name="内容占位符 31"/>
          <p:cNvSpPr>
            <a:spLocks noGrp="1"/>
          </p:cNvSpPr>
          <p:nvPr>
            <p:ph sz="quarter" idx="10" hasCustomPrompt="1"/>
          </p:nvPr>
        </p:nvSpPr>
        <p:spPr>
          <a:xfrm>
            <a:off x="3600000" y="3241005"/>
            <a:ext cx="4753074" cy="105209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单击此处编辑文本</a:t>
            </a:r>
            <a:endParaRPr lang="zh-CN" altLang="en-US" dirty="0"/>
          </a:p>
        </p:txBody>
      </p:sp>
      <p:sp>
        <p:nvSpPr>
          <p:cNvPr id="37" name="内容占位符 31"/>
          <p:cNvSpPr>
            <a:spLocks noGrp="1"/>
          </p:cNvSpPr>
          <p:nvPr>
            <p:ph sz="quarter" idx="11" hasCustomPrompt="1"/>
          </p:nvPr>
        </p:nvSpPr>
        <p:spPr>
          <a:xfrm>
            <a:off x="3600000" y="2636913"/>
            <a:ext cx="4753074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3851920" y="1988841"/>
            <a:ext cx="5292079" cy="2664296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23" descr="uniview3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812" y="188640"/>
            <a:ext cx="170142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1"/>
          <p:cNvSpPr>
            <a:spLocks noChangeArrowheads="1"/>
          </p:cNvSpPr>
          <p:nvPr userDrawn="1"/>
        </p:nvSpPr>
        <p:spPr bwMode="auto">
          <a:xfrm>
            <a:off x="182786" y="6165304"/>
            <a:ext cx="1262063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>
                <a:solidFill>
                  <a:srgbClr val="6E6E6E"/>
                </a:solidFill>
                <a:ea typeface="华文细黑" pitchFamily="2" charset="-122"/>
              </a:rPr>
              <a:t>密级：对内公开</a:t>
            </a:r>
          </a:p>
        </p:txBody>
      </p:sp>
      <p:sp>
        <p:nvSpPr>
          <p:cNvPr id="15" name="Text Box 23"/>
          <p:cNvSpPr txBox="1">
            <a:spLocks noChangeArrowheads="1"/>
          </p:cNvSpPr>
          <p:nvPr userDrawn="1"/>
        </p:nvSpPr>
        <p:spPr bwMode="auto">
          <a:xfrm>
            <a:off x="182786" y="6424067"/>
            <a:ext cx="1723518" cy="2769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 dirty="0" smtClean="0">
                <a:solidFill>
                  <a:srgbClr val="6E6E6E"/>
                </a:solidFill>
                <a:ea typeface="华文细黑" pitchFamily="2" charset="-122"/>
              </a:rPr>
              <a:t>浙江宇视科技有限公司</a:t>
            </a:r>
            <a:endParaRPr lang="zh-CN" altLang="en-US" sz="1200" dirty="0">
              <a:solidFill>
                <a:srgbClr val="6E6E6E"/>
              </a:solidFill>
              <a:ea typeface="华文细黑" pitchFamily="2" charset="-122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t="37781" r="41207" b="4630"/>
          <a:stretch>
            <a:fillRect/>
          </a:stretch>
        </p:blipFill>
        <p:spPr bwMode="auto">
          <a:xfrm>
            <a:off x="0" y="1988840"/>
            <a:ext cx="385192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标题 26"/>
          <p:cNvSpPr>
            <a:spLocks noGrp="1"/>
          </p:cNvSpPr>
          <p:nvPr>
            <p:ph type="title" hasCustomPrompt="1"/>
          </p:nvPr>
        </p:nvSpPr>
        <p:spPr>
          <a:xfrm>
            <a:off x="4212000" y="2786400"/>
            <a:ext cx="4536464" cy="638944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5" name="内容占位符 31"/>
          <p:cNvSpPr>
            <a:spLocks noGrp="1"/>
          </p:cNvSpPr>
          <p:nvPr>
            <p:ph sz="quarter" idx="11" hasCustomPrompt="1"/>
          </p:nvPr>
        </p:nvSpPr>
        <p:spPr>
          <a:xfrm>
            <a:off x="4212000" y="3429000"/>
            <a:ext cx="4753074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3"/>
          <p:cNvSpPr txBox="1">
            <a:spLocks noChangeArrowheads="1"/>
          </p:cNvSpPr>
          <p:nvPr userDrawn="1"/>
        </p:nvSpPr>
        <p:spPr bwMode="auto">
          <a:xfrm>
            <a:off x="182786" y="6424067"/>
            <a:ext cx="1723518" cy="2769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 dirty="0" smtClean="0">
                <a:solidFill>
                  <a:srgbClr val="6E6E6E"/>
                </a:solidFill>
                <a:latin typeface="微软雅黑" pitchFamily="34" charset="-122"/>
                <a:ea typeface="微软雅黑" pitchFamily="34" charset="-122"/>
              </a:rPr>
              <a:t>浙江宇视科技有限公司</a:t>
            </a:r>
            <a:endParaRPr lang="zh-CN" altLang="en-US" sz="1200" dirty="0">
              <a:solidFill>
                <a:srgbClr val="6E6E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uniview3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25908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8" descr="品质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465564"/>
            <a:ext cx="1585680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20" descr="积累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1630" y="3465564"/>
            <a:ext cx="1585680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21" descr="主动.jp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3646" y="3465564"/>
            <a:ext cx="1571630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22" descr="分享.jpg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3454" y="3465564"/>
            <a:ext cx="1514243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23" descr="创新 为你.jpg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43261" y="3465564"/>
            <a:ext cx="1500193" cy="101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图片 24" descr="合作.jpg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43839" y="3465564"/>
            <a:ext cx="1500161" cy="10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标题 26"/>
          <p:cNvSpPr>
            <a:spLocks noGrp="1"/>
          </p:cNvSpPr>
          <p:nvPr>
            <p:ph type="title" hasCustomPrompt="1"/>
          </p:nvPr>
        </p:nvSpPr>
        <p:spPr>
          <a:xfrm>
            <a:off x="3600000" y="2069975"/>
            <a:ext cx="5256584" cy="638944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6" name="内容占位符 31"/>
          <p:cNvSpPr>
            <a:spLocks noGrp="1"/>
          </p:cNvSpPr>
          <p:nvPr>
            <p:ph sz="quarter" idx="11" hasCustomPrompt="1"/>
          </p:nvPr>
        </p:nvSpPr>
        <p:spPr>
          <a:xfrm>
            <a:off x="3600000" y="2708920"/>
            <a:ext cx="4753074" cy="50405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 一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8028384" y="6553173"/>
            <a:ext cx="104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2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/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80920" cy="4464496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18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 一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8028384" y="6553173"/>
            <a:ext cx="104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2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/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700808"/>
            <a:ext cx="8280920" cy="4464496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10" hasCustomPrompt="1"/>
          </p:nvPr>
        </p:nvSpPr>
        <p:spPr>
          <a:xfrm>
            <a:off x="467544" y="1124744"/>
            <a:ext cx="8280920" cy="491512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8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1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 一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8028384" y="6553173"/>
            <a:ext cx="104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2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/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700808"/>
            <a:ext cx="8280920" cy="4464496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10" hasCustomPrompt="1"/>
          </p:nvPr>
        </p:nvSpPr>
        <p:spPr>
          <a:xfrm>
            <a:off x="467544" y="1124744"/>
            <a:ext cx="8280920" cy="491512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8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1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 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80920" cy="3888432"/>
          </a:xfrm>
          <a:prstGeom prst="rect">
            <a:avLst/>
          </a:prstGeom>
        </p:spPr>
        <p:txBody>
          <a:bodyPr numCol="2" spcCol="72000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单击此处编辑正文</a:t>
            </a:r>
            <a:endParaRPr lang="zh-CN" altLang="en-US" dirty="0"/>
          </a:p>
        </p:txBody>
      </p:sp>
      <p:cxnSp>
        <p:nvCxnSpPr>
          <p:cNvPr id="25" name="9 Conector recto"/>
          <p:cNvCxnSpPr/>
          <p:nvPr userDrawn="1"/>
        </p:nvCxnSpPr>
        <p:spPr bwMode="auto">
          <a:xfrm>
            <a:off x="4572000" y="1196752"/>
            <a:ext cx="0" cy="410445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1 Título"/>
          <p:cNvSpPr txBox="1">
            <a:spLocks/>
          </p:cNvSpPr>
          <p:nvPr userDrawn="1"/>
        </p:nvSpPr>
        <p:spPr bwMode="auto">
          <a:xfrm>
            <a:off x="4913313" y="4150022"/>
            <a:ext cx="26638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了解更多信息，请访问</a:t>
            </a:r>
            <a:r>
              <a:rPr lang="es-HN" altLang="zh-CN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es-HN" altLang="zh-CN" sz="12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1 Título"/>
          <p:cNvSpPr txBox="1">
            <a:spLocks/>
          </p:cNvSpPr>
          <p:nvPr userDrawn="1"/>
        </p:nvSpPr>
        <p:spPr bwMode="auto">
          <a:xfrm>
            <a:off x="4913313" y="4394497"/>
            <a:ext cx="33242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HN" altLang="zh-CN" sz="1900" b="1" dirty="0">
                <a:solidFill>
                  <a:srgbClr val="404040"/>
                </a:solidFill>
                <a:latin typeface="Rockwell" pitchFamily="18" charset="0"/>
              </a:rPr>
              <a:t>www.</a:t>
            </a:r>
            <a:r>
              <a:rPr lang="en-US" altLang="zh-CN" sz="1900" b="1" dirty="0" err="1">
                <a:solidFill>
                  <a:srgbClr val="C00000"/>
                </a:solidFill>
                <a:latin typeface="Rockwell" pitchFamily="18" charset="0"/>
              </a:rPr>
              <a:t>cn-uniview</a:t>
            </a:r>
            <a:r>
              <a:rPr lang="es-HN" altLang="zh-CN" sz="1900" b="1" dirty="0">
                <a:solidFill>
                  <a:srgbClr val="404040"/>
                </a:solidFill>
                <a:latin typeface="Rockwell" pitchFamily="18" charset="0"/>
              </a:rPr>
              <a:t>.com</a:t>
            </a:r>
            <a:endParaRPr lang="es-HN" altLang="zh-CN" sz="19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grpSp>
        <p:nvGrpSpPr>
          <p:cNvPr id="20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2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 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pic>
        <p:nvPicPr>
          <p:cNvPr id="6" name="图片 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80920" cy="4464496"/>
          </a:xfrm>
          <a:prstGeom prst="rect">
            <a:avLst/>
          </a:prstGeom>
        </p:spPr>
        <p:txBody>
          <a:bodyPr numCol="3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22" name="9 Conector recto"/>
          <p:cNvCxnSpPr/>
          <p:nvPr userDrawn="1"/>
        </p:nvCxnSpPr>
        <p:spPr bwMode="auto">
          <a:xfrm>
            <a:off x="3131840" y="1196752"/>
            <a:ext cx="0" cy="46085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9 Conector recto"/>
          <p:cNvCxnSpPr/>
          <p:nvPr userDrawn="1"/>
        </p:nvCxnSpPr>
        <p:spPr bwMode="auto">
          <a:xfrm>
            <a:off x="6080760" y="1196752"/>
            <a:ext cx="0" cy="46085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2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 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pic>
        <p:nvPicPr>
          <p:cNvPr id="6" name="图片 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idx="1" hasCustomPrompt="1"/>
          </p:nvPr>
        </p:nvSpPr>
        <p:spPr>
          <a:xfrm>
            <a:off x="5940152" y="1772816"/>
            <a:ext cx="2448272" cy="72008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3" name="内容占位符 2"/>
          <p:cNvSpPr>
            <a:spLocks noGrp="1"/>
          </p:cNvSpPr>
          <p:nvPr>
            <p:ph idx="10" hasCustomPrompt="1"/>
          </p:nvPr>
        </p:nvSpPr>
        <p:spPr>
          <a:xfrm>
            <a:off x="5940152" y="1484784"/>
            <a:ext cx="2016224" cy="36004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4" name="内容占位符 2"/>
          <p:cNvSpPr>
            <a:spLocks noGrp="1"/>
          </p:cNvSpPr>
          <p:nvPr>
            <p:ph idx="11" hasCustomPrompt="1"/>
          </p:nvPr>
        </p:nvSpPr>
        <p:spPr>
          <a:xfrm>
            <a:off x="5940152" y="2882624"/>
            <a:ext cx="2448272" cy="72008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5" name="内容占位符 2"/>
          <p:cNvSpPr>
            <a:spLocks noGrp="1"/>
          </p:cNvSpPr>
          <p:nvPr>
            <p:ph idx="12" hasCustomPrompt="1"/>
          </p:nvPr>
        </p:nvSpPr>
        <p:spPr>
          <a:xfrm>
            <a:off x="5940152" y="2594592"/>
            <a:ext cx="2016224" cy="36004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6" name="内容占位符 2"/>
          <p:cNvSpPr>
            <a:spLocks noGrp="1"/>
          </p:cNvSpPr>
          <p:nvPr>
            <p:ph idx="13" hasCustomPrompt="1"/>
          </p:nvPr>
        </p:nvSpPr>
        <p:spPr>
          <a:xfrm>
            <a:off x="5940152" y="3989040"/>
            <a:ext cx="2448272" cy="72008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7" name="内容占位符 2"/>
          <p:cNvSpPr>
            <a:spLocks noGrp="1"/>
          </p:cNvSpPr>
          <p:nvPr>
            <p:ph idx="14" hasCustomPrompt="1"/>
          </p:nvPr>
        </p:nvSpPr>
        <p:spPr>
          <a:xfrm>
            <a:off x="5940152" y="3701008"/>
            <a:ext cx="2016224" cy="36004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8" name="内容占位符 2"/>
          <p:cNvSpPr>
            <a:spLocks noGrp="1"/>
          </p:cNvSpPr>
          <p:nvPr>
            <p:ph idx="15" hasCustomPrompt="1"/>
          </p:nvPr>
        </p:nvSpPr>
        <p:spPr>
          <a:xfrm>
            <a:off x="5940152" y="5085184"/>
            <a:ext cx="2448272" cy="72008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9" name="内容占位符 2"/>
          <p:cNvSpPr>
            <a:spLocks noGrp="1"/>
          </p:cNvSpPr>
          <p:nvPr>
            <p:ph idx="16" hasCustomPrompt="1"/>
          </p:nvPr>
        </p:nvSpPr>
        <p:spPr>
          <a:xfrm>
            <a:off x="5940152" y="4797152"/>
            <a:ext cx="2016224" cy="360040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单击此处编辑小标题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 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pic>
        <p:nvPicPr>
          <p:cNvPr id="6" name="图片 5" descr="back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027988" y="6553200"/>
            <a:ext cx="10445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51DDEF4D-8900-428A-BCD6-F48BA28B0BB4}" type="slidenum">
              <a:rPr lang="zh-CN" altLang="en-US" sz="12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r">
                <a:defRPr/>
              </a:pPr>
              <a:t>‹#›</a:t>
            </a:fld>
            <a:endParaRPr lang="zh-CN" altLang="en-US" sz="12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117475" y="6588125"/>
            <a:ext cx="771525" cy="196850"/>
            <a:chOff x="1292" y="1661"/>
            <a:chExt cx="3390" cy="862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92" y="1661"/>
              <a:ext cx="339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292" y="1967"/>
              <a:ext cx="467" cy="556"/>
            </a:xfrm>
            <a:custGeom>
              <a:avLst/>
              <a:gdLst/>
              <a:ahLst/>
              <a:cxnLst>
                <a:cxn ang="0">
                  <a:pos x="120" y="149"/>
                </a:cxn>
                <a:cxn ang="0">
                  <a:pos x="88" y="154"/>
                </a:cxn>
                <a:cxn ang="0">
                  <a:pos x="52" y="120"/>
                </a:cxn>
                <a:cxn ang="0">
                  <a:pos x="52" y="0"/>
                </a:cxn>
                <a:cxn ang="0">
                  <a:pos x="0" y="0"/>
                </a:cxn>
                <a:cxn ang="0">
                  <a:pos x="15" y="10"/>
                </a:cxn>
                <a:cxn ang="0">
                  <a:pos x="15" y="119"/>
                </a:cxn>
                <a:cxn ang="0">
                  <a:pos x="88" y="184"/>
                </a:cxn>
                <a:cxn ang="0">
                  <a:pos x="156" y="171"/>
                </a:cxn>
                <a:cxn ang="0">
                  <a:pos x="156" y="0"/>
                </a:cxn>
                <a:cxn ang="0">
                  <a:pos x="120" y="0"/>
                </a:cxn>
                <a:cxn ang="0">
                  <a:pos x="120" y="149"/>
                </a:cxn>
              </a:cxnLst>
              <a:rect l="0" t="0" r="r" b="b"/>
              <a:pathLst>
                <a:path w="156" h="184">
                  <a:moveTo>
                    <a:pt x="120" y="149"/>
                  </a:moveTo>
                  <a:cubicBezTo>
                    <a:pt x="114" y="151"/>
                    <a:pt x="102" y="154"/>
                    <a:pt x="88" y="154"/>
                  </a:cubicBezTo>
                  <a:cubicBezTo>
                    <a:pt x="64" y="154"/>
                    <a:pt x="52" y="143"/>
                    <a:pt x="52" y="12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64"/>
                    <a:pt x="41" y="184"/>
                    <a:pt x="88" y="184"/>
                  </a:cubicBezTo>
                  <a:cubicBezTo>
                    <a:pt x="115" y="184"/>
                    <a:pt x="141" y="178"/>
                    <a:pt x="156" y="17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1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1871" y="1960"/>
              <a:ext cx="425" cy="5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13"/>
                </a:cxn>
                <a:cxn ang="0">
                  <a:pos x="0" y="184"/>
                </a:cxn>
                <a:cxn ang="0">
                  <a:pos x="37" y="184"/>
                </a:cxn>
                <a:cxn ang="0">
                  <a:pos x="37" y="35"/>
                </a:cxn>
                <a:cxn ang="0">
                  <a:pos x="69" y="30"/>
                </a:cxn>
                <a:cxn ang="0">
                  <a:pos x="107" y="64"/>
                </a:cxn>
                <a:cxn ang="0">
                  <a:pos x="107" y="184"/>
                </a:cxn>
                <a:cxn ang="0">
                  <a:pos x="143" y="184"/>
                </a:cxn>
                <a:cxn ang="0">
                  <a:pos x="143" y="60"/>
                </a:cxn>
                <a:cxn ang="0">
                  <a:pos x="69" y="0"/>
                </a:cxn>
              </a:cxnLst>
              <a:rect l="0" t="0" r="r" b="b"/>
              <a:pathLst>
                <a:path w="143" h="184">
                  <a:moveTo>
                    <a:pt x="69" y="0"/>
                  </a:moveTo>
                  <a:cubicBezTo>
                    <a:pt x="41" y="0"/>
                    <a:pt x="18" y="5"/>
                    <a:pt x="0" y="13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44" y="32"/>
                    <a:pt x="56" y="30"/>
                    <a:pt x="69" y="30"/>
                  </a:cubicBezTo>
                  <a:cubicBezTo>
                    <a:pt x="94" y="30"/>
                    <a:pt x="107" y="43"/>
                    <a:pt x="107" y="6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3" y="22"/>
                    <a:pt x="119" y="0"/>
                    <a:pt x="69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2373" y="1967"/>
              <a:ext cx="153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30"/>
                </a:cxn>
                <a:cxn ang="0">
                  <a:pos x="48" y="544"/>
                </a:cxn>
                <a:cxn ang="0">
                  <a:pos x="159" y="544"/>
                </a:cxn>
                <a:cxn ang="0">
                  <a:pos x="159" y="0"/>
                </a:cxn>
                <a:cxn ang="0">
                  <a:pos x="0" y="0"/>
                </a:cxn>
              </a:cxnLst>
              <a:rect l="0" t="0" r="r" b="b"/>
              <a:pathLst>
                <a:path w="159" h="544">
                  <a:moveTo>
                    <a:pt x="0" y="0"/>
                  </a:moveTo>
                  <a:lnTo>
                    <a:pt x="48" y="30"/>
                  </a:lnTo>
                  <a:lnTo>
                    <a:pt x="48" y="544"/>
                  </a:lnTo>
                  <a:lnTo>
                    <a:pt x="159" y="544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2562" y="1967"/>
              <a:ext cx="558" cy="549"/>
            </a:xfrm>
            <a:custGeom>
              <a:avLst/>
              <a:gdLst/>
              <a:ahLst/>
              <a:cxnLst>
                <a:cxn ang="0">
                  <a:pos x="107" y="120"/>
                </a:cxn>
                <a:cxn ang="0">
                  <a:pos x="100" y="148"/>
                </a:cxn>
                <a:cxn ang="0">
                  <a:pos x="100" y="148"/>
                </a:cxn>
                <a:cxn ang="0">
                  <a:pos x="92" y="120"/>
                </a:cxn>
                <a:cxn ang="0">
                  <a:pos x="55" y="0"/>
                </a:cxn>
                <a:cxn ang="0">
                  <a:pos x="0" y="0"/>
                </a:cxn>
                <a:cxn ang="0">
                  <a:pos x="19" y="11"/>
                </a:cxn>
                <a:cxn ang="0">
                  <a:pos x="79" y="180"/>
                </a:cxn>
                <a:cxn ang="0">
                  <a:pos x="121" y="180"/>
                </a:cxn>
                <a:cxn ang="0">
                  <a:pos x="186" y="0"/>
                </a:cxn>
                <a:cxn ang="0">
                  <a:pos x="145" y="0"/>
                </a:cxn>
                <a:cxn ang="0">
                  <a:pos x="107" y="120"/>
                </a:cxn>
              </a:cxnLst>
              <a:rect l="0" t="0" r="r" b="b"/>
              <a:pathLst>
                <a:path w="186" h="180">
                  <a:moveTo>
                    <a:pt x="107" y="120"/>
                  </a:moveTo>
                  <a:cubicBezTo>
                    <a:pt x="103" y="133"/>
                    <a:pt x="100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8"/>
                    <a:pt x="97" y="133"/>
                    <a:pt x="92" y="12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9" y="180"/>
                    <a:pt x="79" y="180"/>
                    <a:pt x="79" y="180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07" y="12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3873" y="1967"/>
              <a:ext cx="809" cy="549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03" y="119"/>
                </a:cxn>
                <a:cxn ang="0">
                  <a:pos x="198" y="147"/>
                </a:cxn>
                <a:cxn ang="0">
                  <a:pos x="198" y="147"/>
                </a:cxn>
                <a:cxn ang="0">
                  <a:pos x="192" y="119"/>
                </a:cxn>
                <a:cxn ang="0">
                  <a:pos x="159" y="0"/>
                </a:cxn>
                <a:cxn ang="0">
                  <a:pos x="125" y="0"/>
                </a:cxn>
                <a:cxn ang="0">
                  <a:pos x="93" y="119"/>
                </a:cxn>
                <a:cxn ang="0">
                  <a:pos x="87" y="147"/>
                </a:cxn>
                <a:cxn ang="0">
                  <a:pos x="86" y="147"/>
                </a:cxn>
                <a:cxn ang="0">
                  <a:pos x="81" y="119"/>
                </a:cxn>
                <a:cxn ang="0">
                  <a:pos x="50" y="0"/>
                </a:cxn>
                <a:cxn ang="0">
                  <a:pos x="0" y="0"/>
                </a:cxn>
                <a:cxn ang="0">
                  <a:pos x="17" y="11"/>
                </a:cxn>
                <a:cxn ang="0">
                  <a:pos x="67" y="180"/>
                </a:cxn>
                <a:cxn ang="0">
                  <a:pos x="105" y="180"/>
                </a:cxn>
                <a:cxn ang="0">
                  <a:pos x="136" y="66"/>
                </a:cxn>
                <a:cxn ang="0">
                  <a:pos x="142" y="40"/>
                </a:cxn>
                <a:cxn ang="0">
                  <a:pos x="143" y="40"/>
                </a:cxn>
                <a:cxn ang="0">
                  <a:pos x="148" y="66"/>
                </a:cxn>
                <a:cxn ang="0">
                  <a:pos x="180" y="180"/>
                </a:cxn>
                <a:cxn ang="0">
                  <a:pos x="217" y="180"/>
                </a:cxn>
                <a:cxn ang="0">
                  <a:pos x="270" y="0"/>
                </a:cxn>
                <a:cxn ang="0">
                  <a:pos x="234" y="0"/>
                </a:cxn>
              </a:cxnLst>
              <a:rect l="0" t="0" r="r" b="b"/>
              <a:pathLst>
                <a:path w="270" h="180">
                  <a:moveTo>
                    <a:pt x="234" y="0"/>
                  </a:moveTo>
                  <a:cubicBezTo>
                    <a:pt x="203" y="119"/>
                    <a:pt x="203" y="119"/>
                    <a:pt x="203" y="119"/>
                  </a:cubicBezTo>
                  <a:cubicBezTo>
                    <a:pt x="200" y="132"/>
                    <a:pt x="198" y="147"/>
                    <a:pt x="198" y="147"/>
                  </a:cubicBezTo>
                  <a:cubicBezTo>
                    <a:pt x="198" y="147"/>
                    <a:pt x="198" y="147"/>
                    <a:pt x="198" y="147"/>
                  </a:cubicBezTo>
                  <a:cubicBezTo>
                    <a:pt x="198" y="147"/>
                    <a:pt x="195" y="132"/>
                    <a:pt x="192" y="11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89" y="132"/>
                    <a:pt x="87" y="147"/>
                    <a:pt x="87" y="147"/>
                  </a:cubicBezTo>
                  <a:cubicBezTo>
                    <a:pt x="86" y="147"/>
                    <a:pt x="86" y="147"/>
                    <a:pt x="86" y="147"/>
                  </a:cubicBezTo>
                  <a:cubicBezTo>
                    <a:pt x="86" y="147"/>
                    <a:pt x="84" y="132"/>
                    <a:pt x="81" y="11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67" y="180"/>
                    <a:pt x="67" y="180"/>
                    <a:pt x="67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0" y="54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0"/>
                    <a:pt x="145" y="54"/>
                    <a:pt x="148" y="66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54" y="1967"/>
              <a:ext cx="146" cy="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" y="24"/>
                </a:cxn>
                <a:cxn ang="0">
                  <a:pos x="39" y="544"/>
                </a:cxn>
                <a:cxn ang="0">
                  <a:pos x="147" y="544"/>
                </a:cxn>
                <a:cxn ang="0">
                  <a:pos x="147" y="0"/>
                </a:cxn>
                <a:cxn ang="0">
                  <a:pos x="0" y="0"/>
                </a:cxn>
              </a:cxnLst>
              <a:rect l="0" t="0" r="r" b="b"/>
              <a:pathLst>
                <a:path w="147" h="544">
                  <a:moveTo>
                    <a:pt x="0" y="0"/>
                  </a:moveTo>
                  <a:lnTo>
                    <a:pt x="39" y="24"/>
                  </a:lnTo>
                  <a:lnTo>
                    <a:pt x="39" y="544"/>
                  </a:lnTo>
                  <a:lnTo>
                    <a:pt x="147" y="544"/>
                  </a:lnTo>
                  <a:lnTo>
                    <a:pt x="1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3399" y="1960"/>
              <a:ext cx="467" cy="56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94"/>
                </a:cxn>
                <a:cxn ang="0">
                  <a:pos x="88" y="188"/>
                </a:cxn>
                <a:cxn ang="0">
                  <a:pos x="150" y="175"/>
                </a:cxn>
                <a:cxn ang="0">
                  <a:pos x="139" y="148"/>
                </a:cxn>
                <a:cxn ang="0">
                  <a:pos x="90" y="159"/>
                </a:cxn>
                <a:cxn ang="0">
                  <a:pos x="36" y="118"/>
                </a:cxn>
                <a:cxn ang="0">
                  <a:pos x="34" y="102"/>
                </a:cxn>
                <a:cxn ang="0">
                  <a:pos x="33" y="93"/>
                </a:cxn>
                <a:cxn ang="0">
                  <a:pos x="154" y="93"/>
                </a:cxn>
                <a:cxn ang="0">
                  <a:pos x="154" y="79"/>
                </a:cxn>
                <a:cxn ang="0">
                  <a:pos x="80" y="0"/>
                </a:cxn>
                <a:cxn ang="0">
                  <a:pos x="80" y="27"/>
                </a:cxn>
                <a:cxn ang="0">
                  <a:pos x="119" y="67"/>
                </a:cxn>
                <a:cxn ang="0">
                  <a:pos x="35" y="67"/>
                </a:cxn>
                <a:cxn ang="0">
                  <a:pos x="80" y="27"/>
                </a:cxn>
              </a:cxnLst>
              <a:rect l="0" t="0" r="r" b="b"/>
              <a:pathLst>
                <a:path w="154" h="188">
                  <a:moveTo>
                    <a:pt x="80" y="0"/>
                  </a:moveTo>
                  <a:cubicBezTo>
                    <a:pt x="30" y="0"/>
                    <a:pt x="0" y="39"/>
                    <a:pt x="0" y="94"/>
                  </a:cubicBezTo>
                  <a:cubicBezTo>
                    <a:pt x="0" y="151"/>
                    <a:pt x="31" y="188"/>
                    <a:pt x="88" y="188"/>
                  </a:cubicBezTo>
                  <a:cubicBezTo>
                    <a:pt x="112" y="188"/>
                    <a:pt x="136" y="182"/>
                    <a:pt x="150" y="175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27" y="154"/>
                    <a:pt x="108" y="159"/>
                    <a:pt x="90" y="159"/>
                  </a:cubicBezTo>
                  <a:cubicBezTo>
                    <a:pt x="62" y="159"/>
                    <a:pt x="43" y="145"/>
                    <a:pt x="36" y="118"/>
                  </a:cubicBezTo>
                  <a:cubicBezTo>
                    <a:pt x="36" y="118"/>
                    <a:pt x="35" y="111"/>
                    <a:pt x="34" y="102"/>
                  </a:cubicBezTo>
                  <a:cubicBezTo>
                    <a:pt x="33" y="99"/>
                    <a:pt x="33" y="96"/>
                    <a:pt x="33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88"/>
                    <a:pt x="154" y="84"/>
                    <a:pt x="154" y="79"/>
                  </a:cubicBezTo>
                  <a:cubicBezTo>
                    <a:pt x="154" y="31"/>
                    <a:pt x="127" y="0"/>
                    <a:pt x="80" y="0"/>
                  </a:cubicBezTo>
                  <a:moveTo>
                    <a:pt x="80" y="27"/>
                  </a:moveTo>
                  <a:cubicBezTo>
                    <a:pt x="102" y="27"/>
                    <a:pt x="117" y="40"/>
                    <a:pt x="119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1" y="41"/>
                    <a:pt x="57" y="27"/>
                    <a:pt x="80" y="27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3175" y="1661"/>
              <a:ext cx="851" cy="209"/>
            </a:xfrm>
            <a:custGeom>
              <a:avLst/>
              <a:gdLst/>
              <a:ahLst/>
              <a:cxnLst>
                <a:cxn ang="0">
                  <a:pos x="283" y="69"/>
                </a:cxn>
                <a:cxn ang="0">
                  <a:pos x="142" y="0"/>
                </a:cxn>
                <a:cxn ang="0">
                  <a:pos x="0" y="69"/>
                </a:cxn>
                <a:cxn ang="0">
                  <a:pos x="142" y="28"/>
                </a:cxn>
                <a:cxn ang="0">
                  <a:pos x="283" y="69"/>
                </a:cxn>
              </a:cxnLst>
              <a:rect l="0" t="0" r="r" b="b"/>
              <a:pathLst>
                <a:path w="283" h="69">
                  <a:moveTo>
                    <a:pt x="283" y="69"/>
                  </a:moveTo>
                  <a:cubicBezTo>
                    <a:pt x="249" y="27"/>
                    <a:pt x="198" y="0"/>
                    <a:pt x="142" y="0"/>
                  </a:cubicBezTo>
                  <a:cubicBezTo>
                    <a:pt x="85" y="0"/>
                    <a:pt x="34" y="27"/>
                    <a:pt x="0" y="69"/>
                  </a:cubicBezTo>
                  <a:cubicBezTo>
                    <a:pt x="41" y="43"/>
                    <a:pt x="90" y="28"/>
                    <a:pt x="142" y="28"/>
                  </a:cubicBezTo>
                  <a:cubicBezTo>
                    <a:pt x="193" y="28"/>
                    <a:pt x="242" y="43"/>
                    <a:pt x="283" y="69"/>
                  </a:cubicBezTo>
                </a:path>
              </a:pathLst>
            </a:cu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Oval 13"/>
            <p:cNvSpPr>
              <a:spLocks noChangeArrowheads="1"/>
            </p:cNvSpPr>
            <p:nvPr userDrawn="1"/>
          </p:nvSpPr>
          <p:spPr bwMode="auto">
            <a:xfrm>
              <a:off x="2415" y="1744"/>
              <a:ext cx="126" cy="125"/>
            </a:xfrm>
            <a:prstGeom prst="ellipse">
              <a:avLst/>
            </a:prstGeom>
            <a:solidFill>
              <a:srgbClr val="D700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8229600" cy="649536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25" name="内容占位符 2"/>
          <p:cNvSpPr>
            <a:spLocks noGrp="1"/>
          </p:cNvSpPr>
          <p:nvPr>
            <p:ph idx="1" hasCustomPrompt="1"/>
          </p:nvPr>
        </p:nvSpPr>
        <p:spPr>
          <a:xfrm>
            <a:off x="467544" y="4293096"/>
            <a:ext cx="8280920" cy="1728192"/>
          </a:xfrm>
          <a:prstGeom prst="rect">
            <a:avLst/>
          </a:prstGeom>
        </p:spPr>
        <p:txBody>
          <a:bodyPr numCol="1" spcCol="72000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单击此处编辑正文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4" descr="uniview3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8913" y="2492375"/>
            <a:ext cx="368617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ack9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6439989"/>
            <a:ext cx="9144000" cy="4180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3357554" y="2069975"/>
            <a:ext cx="5499030" cy="638944"/>
          </a:xfrm>
        </p:spPr>
        <p:txBody>
          <a:bodyPr/>
          <a:lstStyle/>
          <a:p>
            <a:r>
              <a:rPr lang="en-US" altLang="zh-CN" dirty="0" smtClean="0"/>
              <a:t>Rapid7&amp;Nessus</a:t>
            </a:r>
            <a:r>
              <a:rPr lang="zh-CN" altLang="en-US" dirty="0" smtClean="0"/>
              <a:t>漏洞扫描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5906300"/>
            <a:ext cx="2664296" cy="288032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rgbClr val="6E6E6E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200" dirty="0" smtClean="0">
                <a:solidFill>
                  <a:srgbClr val="6E6E6E"/>
                </a:solidFill>
                <a:latin typeface="微软雅黑" pitchFamily="34" charset="-122"/>
                <a:ea typeface="微软雅黑" pitchFamily="34" charset="-122"/>
              </a:rPr>
              <a:t>日期：</a:t>
            </a:r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182786" y="6165304"/>
            <a:ext cx="1262063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5" tIns="45712" rIns="91425" bIns="45712">
            <a:spAutoFit/>
          </a:bodyPr>
          <a:lstStyle/>
          <a:p>
            <a:pPr eaLnBrk="0" hangingPunct="0"/>
            <a:r>
              <a:rPr lang="zh-CN" altLang="en-US" sz="1200" dirty="0">
                <a:solidFill>
                  <a:srgbClr val="6E6E6E"/>
                </a:solidFill>
                <a:latin typeface="微软雅黑" pitchFamily="34" charset="-122"/>
                <a:ea typeface="微软雅黑" pitchFamily="34" charset="-122"/>
              </a:rPr>
              <a:t>密级：对内公开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>
            <a:spLocks/>
          </p:cNvSpPr>
          <p:nvPr/>
        </p:nvSpPr>
        <p:spPr>
          <a:xfrm>
            <a:off x="142844" y="1071546"/>
            <a:ext cx="8424936" cy="250033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服务识别：</a:t>
            </a:r>
            <a:endParaRPr lang="en-US" altLang="zh-CN" b="1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建立连接，接收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Welcome banner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信息，与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3000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个服务签名特征匹配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发送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Probe String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探针到目标端口，接收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Response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基于探针返回字符串，根据脚本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match pattern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进行正则匹配识别服务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88000" y="252000"/>
            <a:ext cx="8532472" cy="65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Rapid7&amp;Nessus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漏洞扫描原理</a:t>
            </a:r>
            <a:endParaRPr lang="zh-CN" altLang="en-US" sz="3200" b="1" kern="0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3357562"/>
            <a:ext cx="86582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>
            <a:spLocks/>
          </p:cNvSpPr>
          <p:nvPr/>
        </p:nvSpPr>
        <p:spPr>
          <a:xfrm>
            <a:off x="142844" y="1071546"/>
            <a:ext cx="8424936" cy="500066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漏洞扫描：</a:t>
            </a:r>
            <a:endParaRPr lang="en-US" altLang="zh-CN" b="1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匹配检测法：</a:t>
            </a:r>
            <a:r>
              <a:rPr lang="zh-CN" altLang="en-US" dirty="0" smtClean="0">
                <a:latin typeface="+mj-ea"/>
                <a:ea typeface="+mj-ea"/>
              </a:rPr>
              <a:t>通过检测目标主机</a:t>
            </a:r>
            <a:r>
              <a:rPr lang="en-US" altLang="zh-CN" dirty="0" smtClean="0">
                <a:latin typeface="+mj-ea"/>
                <a:ea typeface="+mj-ea"/>
              </a:rPr>
              <a:t>TCP</a:t>
            </a:r>
            <a:r>
              <a:rPr lang="zh-CN" altLang="en-US" dirty="0" smtClean="0">
                <a:latin typeface="+mj-ea"/>
                <a:ea typeface="+mj-ea"/>
              </a:rPr>
              <a:t>、</a:t>
            </a:r>
            <a:r>
              <a:rPr lang="en-US" altLang="zh-CN" dirty="0" smtClean="0">
                <a:latin typeface="+mj-ea"/>
                <a:ea typeface="+mj-ea"/>
              </a:rPr>
              <a:t>UDP</a:t>
            </a:r>
            <a:r>
              <a:rPr lang="zh-CN" altLang="en-US" dirty="0" smtClean="0">
                <a:latin typeface="+mj-ea"/>
                <a:ea typeface="+mj-ea"/>
              </a:rPr>
              <a:t>不同端口的服务，记录主机的应答，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收集目标主机的各种信息</a:t>
            </a:r>
            <a:r>
              <a:rPr lang="zh-CN" altLang="en-US" dirty="0" smtClean="0">
                <a:latin typeface="+mj-ea"/>
                <a:ea typeface="+mj-ea"/>
              </a:rPr>
              <a:t>（匿名登录、可写的</a:t>
            </a:r>
            <a:r>
              <a:rPr lang="en-US" altLang="zh-CN" dirty="0" smtClean="0">
                <a:latin typeface="+mj-ea"/>
                <a:ea typeface="+mj-ea"/>
              </a:rPr>
              <a:t>FTP</a:t>
            </a:r>
            <a:r>
              <a:rPr lang="zh-CN" altLang="en-US" dirty="0" smtClean="0">
                <a:latin typeface="+mj-ea"/>
                <a:ea typeface="+mj-ea"/>
              </a:rPr>
              <a:t>目录，是否可以</a:t>
            </a:r>
            <a:r>
              <a:rPr lang="en-US" altLang="zh-CN" dirty="0" smtClean="0">
                <a:latin typeface="+mj-ea"/>
                <a:ea typeface="+mj-ea"/>
              </a:rPr>
              <a:t>Telnet</a:t>
            </a:r>
            <a:r>
              <a:rPr lang="zh-CN" altLang="en-US" dirty="0" smtClean="0">
                <a:latin typeface="+mj-ea"/>
                <a:ea typeface="+mj-ea"/>
              </a:rPr>
              <a:t>登录、相关服务和组件版本信息），然后跟漏洞库中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漏洞特征进行比对</a:t>
            </a:r>
            <a:r>
              <a:rPr lang="zh-CN" altLang="en-US" dirty="0" smtClean="0">
                <a:latin typeface="+mj-ea"/>
                <a:ea typeface="+mj-ea"/>
              </a:rPr>
              <a:t>，确定是否含有漏洞。</a:t>
            </a:r>
            <a:endParaRPr lang="en-US" altLang="zh-CN" dirty="0" smtClean="0">
              <a:latin typeface="+mj-ea"/>
              <a:ea typeface="+mj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+mn-ea"/>
              </a:rPr>
              <a:t>（如：</a:t>
            </a:r>
            <a:r>
              <a:rPr lang="en-US" altLang="zh-CN" dirty="0" smtClean="0">
                <a:latin typeface="+mn-ea"/>
              </a:rPr>
              <a:t>PHP&lt;5.1.3</a:t>
            </a:r>
            <a:r>
              <a:rPr lang="zh-CN" altLang="en-US" dirty="0" smtClean="0">
                <a:latin typeface="+mn-ea"/>
              </a:rPr>
              <a:t>版本存在多个高危漏洞）</a:t>
            </a:r>
            <a:endParaRPr lang="en-US" altLang="zh-CN" dirty="0" smtClean="0">
              <a:latin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模拟攻击法：</a:t>
            </a:r>
            <a:r>
              <a:rPr lang="zh-CN" altLang="en-US" dirty="0" smtClean="0">
                <a:latin typeface="+mn-ea"/>
              </a:rPr>
              <a:t>加载脚本语言编写的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模拟攻击脚本</a:t>
            </a:r>
            <a:r>
              <a:rPr lang="zh-CN" altLang="en-US" dirty="0" smtClean="0">
                <a:latin typeface="+mn-ea"/>
              </a:rPr>
              <a:t>，模拟黑客攻击手法，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构造攻击请求包</a:t>
            </a:r>
            <a:r>
              <a:rPr lang="zh-CN" altLang="en-US" dirty="0" smtClean="0">
                <a:latin typeface="+mn-ea"/>
              </a:rPr>
              <a:t>，对系统薄弱点进行漏洞检测，再将应答包与漏洞数据库中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漏洞特征进行比较</a:t>
            </a:r>
            <a:r>
              <a:rPr lang="zh-CN" altLang="en-US" dirty="0" smtClean="0">
                <a:latin typeface="+mn-ea"/>
              </a:rPr>
              <a:t>，来判断漏洞是否存在。</a:t>
            </a:r>
            <a:endParaRPr lang="en-US" altLang="zh-CN" dirty="0" smtClean="0">
              <a:latin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 smtClean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（如：</a:t>
            </a:r>
            <a:r>
              <a:rPr lang="en-US" altLang="zh-CN" dirty="0" smtClean="0">
                <a:latin typeface="+mn-ea"/>
              </a:rPr>
              <a:t>SQL</a:t>
            </a:r>
            <a:r>
              <a:rPr lang="zh-CN" altLang="en-US" dirty="0" smtClean="0">
                <a:latin typeface="+mn-ea"/>
              </a:rPr>
              <a:t>注入、</a:t>
            </a:r>
            <a:r>
              <a:rPr lang="en-US" altLang="zh-CN" dirty="0" smtClean="0">
                <a:latin typeface="+mn-ea"/>
              </a:rPr>
              <a:t>XSS</a:t>
            </a:r>
            <a:r>
              <a:rPr lang="zh-CN" altLang="en-US" dirty="0" smtClean="0">
                <a:latin typeface="+mn-ea"/>
              </a:rPr>
              <a:t>跨站脚本）</a:t>
            </a:r>
            <a:endParaRPr lang="en-US" altLang="zh-CN" dirty="0" smtClean="0">
              <a:latin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88000" y="252000"/>
            <a:ext cx="8532472" cy="65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Rapid7&amp;Nessus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漏洞扫描原理</a:t>
            </a:r>
            <a:endParaRPr lang="zh-CN" altLang="en-US" sz="3200" b="1" kern="0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>
            <a:spLocks/>
          </p:cNvSpPr>
          <p:nvPr/>
        </p:nvSpPr>
        <p:spPr>
          <a:xfrm>
            <a:off x="142844" y="1071546"/>
            <a:ext cx="8424936" cy="250033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漏洞扫描：</a:t>
            </a:r>
            <a:endParaRPr lang="en-US" altLang="zh-CN" b="1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模拟攻击脚本：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1600" dirty="0" smtClean="0">
                <a:latin typeface="+mn-ea"/>
              </a:rPr>
              <a:t>1</a:t>
            </a:r>
            <a:r>
              <a:rPr lang="zh-CN" altLang="en-US" sz="1600" dirty="0" smtClean="0">
                <a:latin typeface="+mn-ea"/>
              </a:rPr>
              <a:t>、判断服务监听端口：</a:t>
            </a:r>
            <a:r>
              <a:rPr lang="en-US" altLang="zh-CN" sz="1600" dirty="0" smtClean="0">
                <a:latin typeface="+mn-ea"/>
              </a:rPr>
              <a:t>port = </a:t>
            </a:r>
            <a:r>
              <a:rPr lang="en-US" altLang="zh-CN" sz="1600" dirty="0" err="1" smtClean="0">
                <a:latin typeface="+mn-ea"/>
              </a:rPr>
              <a:t>get_kb_item</a:t>
            </a:r>
            <a:r>
              <a:rPr lang="en-US" altLang="zh-CN" sz="1600" dirty="0" smtClean="0">
                <a:latin typeface="+mn-ea"/>
              </a:rPr>
              <a:t>(“Services/ftp”)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1600" dirty="0" smtClean="0">
                <a:latin typeface="+mn-ea"/>
              </a:rPr>
              <a:t>2</a:t>
            </a:r>
            <a:r>
              <a:rPr lang="zh-CN" altLang="en-US" sz="1600" dirty="0" smtClean="0">
                <a:latin typeface="+mn-ea"/>
              </a:rPr>
              <a:t>、判断端口状态：</a:t>
            </a:r>
            <a:r>
              <a:rPr lang="en-US" altLang="zh-CN" sz="1600" dirty="0" err="1" smtClean="0">
                <a:latin typeface="+mn-ea"/>
              </a:rPr>
              <a:t>get_port_state</a:t>
            </a:r>
            <a:r>
              <a:rPr lang="en-US" altLang="zh-CN" sz="1600" dirty="0" smtClean="0">
                <a:latin typeface="+mn-ea"/>
              </a:rPr>
              <a:t>(port);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1600" dirty="0" smtClean="0">
                <a:latin typeface="+mn-ea"/>
              </a:rPr>
              <a:t>3</a:t>
            </a:r>
            <a:r>
              <a:rPr lang="zh-CN" altLang="en-US" sz="1600" dirty="0" smtClean="0">
                <a:latin typeface="+mn-ea"/>
              </a:rPr>
              <a:t>、连接远程端口：</a:t>
            </a:r>
            <a:r>
              <a:rPr lang="en-US" altLang="zh-CN" sz="1600" dirty="0" smtClean="0">
                <a:latin typeface="+mn-ea"/>
              </a:rPr>
              <a:t>soc=</a:t>
            </a:r>
            <a:r>
              <a:rPr lang="en-US" altLang="zh-CN" sz="1600" dirty="0" err="1" smtClean="0">
                <a:latin typeface="+mn-ea"/>
              </a:rPr>
              <a:t>open_sock_tcp</a:t>
            </a:r>
            <a:r>
              <a:rPr lang="en-US" altLang="zh-CN" sz="1600" dirty="0" smtClean="0">
                <a:latin typeface="+mn-ea"/>
              </a:rPr>
              <a:t>(port)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1600" dirty="0" smtClean="0">
                <a:latin typeface="+mn-ea"/>
              </a:rPr>
              <a:t>4</a:t>
            </a:r>
            <a:r>
              <a:rPr lang="zh-CN" altLang="en-US" sz="1600" dirty="0" smtClean="0">
                <a:latin typeface="+mn-ea"/>
              </a:rPr>
              <a:t>、发送构造的数据：</a:t>
            </a:r>
            <a:r>
              <a:rPr lang="en-US" altLang="zh-CN" sz="1600" dirty="0" err="1" smtClean="0">
                <a:latin typeface="+mn-ea"/>
              </a:rPr>
              <a:t>ftp_log_in</a:t>
            </a:r>
            <a:r>
              <a:rPr lang="en-US" altLang="zh-CN" sz="1600" dirty="0" smtClean="0">
                <a:latin typeface="+mn-ea"/>
              </a:rPr>
              <a:t>(</a:t>
            </a:r>
            <a:r>
              <a:rPr lang="en-US" altLang="zh-CN" sz="1600" dirty="0" err="1" smtClean="0">
                <a:latin typeface="+mn-ea"/>
              </a:rPr>
              <a:t>socket:soc,user:username,pass:paswd</a:t>
            </a:r>
            <a:r>
              <a:rPr lang="en-US" altLang="zh-CN" sz="1600" dirty="0" smtClean="0">
                <a:latin typeface="+mn-ea"/>
              </a:rPr>
              <a:t>)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1600" dirty="0" smtClean="0">
                <a:latin typeface="+mn-ea"/>
              </a:rPr>
              <a:t>5</a:t>
            </a:r>
            <a:r>
              <a:rPr lang="zh-CN" altLang="en-US" sz="1600" dirty="0" smtClean="0">
                <a:latin typeface="+mn-ea"/>
              </a:rPr>
              <a:t>、判断返回数据：</a:t>
            </a:r>
            <a:r>
              <a:rPr lang="en-US" altLang="zh-CN" sz="1600" dirty="0" smtClean="0">
                <a:latin typeface="+mn-ea"/>
              </a:rPr>
              <a:t>if(</a:t>
            </a:r>
            <a:r>
              <a:rPr lang="en-US" altLang="zh-CN" sz="1600" dirty="0" err="1" smtClean="0">
                <a:latin typeface="+mn-ea"/>
              </a:rPr>
              <a:t>gtp_log_in.return</a:t>
            </a:r>
            <a:r>
              <a:rPr lang="en-US" altLang="zh-CN" sz="1600" dirty="0" smtClean="0">
                <a:latin typeface="+mn-ea"/>
              </a:rPr>
              <a:t> == TRUE)</a:t>
            </a:r>
            <a:r>
              <a:rPr lang="zh-CN" altLang="en-US" sz="1600" dirty="0" smtClean="0">
                <a:latin typeface="+mn-ea"/>
              </a:rPr>
              <a:t>表示登录成功</a:t>
            </a:r>
            <a:endParaRPr lang="en-US" altLang="zh-CN" sz="1600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1600" dirty="0" smtClean="0">
                <a:latin typeface="+mn-ea"/>
              </a:rPr>
              <a:t>6</a:t>
            </a:r>
            <a:r>
              <a:rPr lang="zh-CN" altLang="en-US" sz="1600" dirty="0" smtClean="0">
                <a:latin typeface="+mn-ea"/>
              </a:rPr>
              <a:t>、分析响应，判断是否继续发送数据：所有用户名密码都尝试登录后，则不再需要发送</a:t>
            </a:r>
            <a:endParaRPr lang="en-US" altLang="zh-CN" sz="1600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1600" dirty="0" smtClean="0">
                <a:latin typeface="+mn-ea"/>
              </a:rPr>
              <a:t>7</a:t>
            </a:r>
            <a:r>
              <a:rPr lang="zh-CN" altLang="en-US" sz="1600" dirty="0" smtClean="0">
                <a:latin typeface="+mn-ea"/>
              </a:rPr>
              <a:t>、报告漏洞：</a:t>
            </a:r>
            <a:r>
              <a:rPr lang="en-US" altLang="zh-CN" sz="1600" dirty="0" err="1" smtClean="0">
                <a:latin typeface="+mn-ea"/>
              </a:rPr>
              <a:t>security_hole</a:t>
            </a:r>
            <a:r>
              <a:rPr lang="en-US" altLang="zh-CN" sz="1600" dirty="0" smtClean="0">
                <a:latin typeface="+mn-ea"/>
              </a:rPr>
              <a:t>(</a:t>
            </a:r>
            <a:r>
              <a:rPr lang="en-US" altLang="zh-CN" sz="1600" dirty="0" err="1" smtClean="0">
                <a:latin typeface="+mn-ea"/>
              </a:rPr>
              <a:t>port:port,data:report</a:t>
            </a:r>
            <a:r>
              <a:rPr lang="en-US" altLang="zh-CN" sz="1600" dirty="0" smtClean="0">
                <a:latin typeface="+mn-ea"/>
              </a:rPr>
              <a:t>)</a:t>
            </a:r>
            <a:endParaRPr lang="en-US" altLang="zh-CN" dirty="0" smtClean="0">
              <a:latin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88000" y="252000"/>
            <a:ext cx="8532472" cy="65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Rapid7&amp;Nessus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漏洞扫描原理</a:t>
            </a:r>
            <a:endParaRPr lang="zh-CN" altLang="en-US" sz="3200" b="1" kern="0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>
            <a:spLocks/>
          </p:cNvSpPr>
          <p:nvPr/>
        </p:nvSpPr>
        <p:spPr>
          <a:xfrm>
            <a:off x="142844" y="1071546"/>
            <a:ext cx="8424936" cy="507209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漏洞扫描：</a:t>
            </a:r>
            <a:endParaRPr lang="en-US" altLang="zh-CN" b="1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远端溢出提权：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1600" dirty="0" smtClean="0">
                <a:latin typeface="+mn-ea"/>
              </a:rPr>
              <a:t>利用组件或平台配置不当，当通过主机发送特定的非法数据（过长的命令行），可导致主机发生缓冲区溢出、处理器资源耗尽等异常</a:t>
            </a:r>
            <a:endParaRPr lang="en-US" altLang="zh-CN" sz="1600" dirty="0" smtClean="0">
              <a:latin typeface="+mn-ea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攻击脚本设计实例：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1600" dirty="0" smtClean="0">
                <a:latin typeface="+mn-ea"/>
              </a:rPr>
              <a:t>1</a:t>
            </a:r>
            <a:r>
              <a:rPr lang="zh-CN" altLang="en-US" sz="1600" dirty="0" smtClean="0">
                <a:latin typeface="+mn-ea"/>
              </a:rPr>
              <a:t>、程序在与主机建立连接后，向其发送超过</a:t>
            </a:r>
            <a:r>
              <a:rPr lang="en-US" altLang="zh-CN" sz="1600" dirty="0" smtClean="0">
                <a:latin typeface="+mn-ea"/>
              </a:rPr>
              <a:t>10000</a:t>
            </a:r>
            <a:r>
              <a:rPr lang="zh-CN" altLang="en-US" sz="1600" dirty="0" smtClean="0">
                <a:latin typeface="+mn-ea"/>
              </a:rPr>
              <a:t>个字节的数据引发缓冲区溢出</a:t>
            </a:r>
            <a:endParaRPr lang="en-US" altLang="zh-CN" sz="1600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1600" dirty="0" smtClean="0">
                <a:latin typeface="+mn-ea"/>
              </a:rPr>
              <a:t>2</a:t>
            </a:r>
            <a:r>
              <a:rPr lang="zh-CN" altLang="en-US" sz="1600" dirty="0" smtClean="0">
                <a:latin typeface="+mn-ea"/>
              </a:rPr>
              <a:t>、关闭当前这个连接，等待六秒钟</a:t>
            </a:r>
            <a:endParaRPr lang="en-US" altLang="zh-CN" sz="1600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1600" dirty="0" smtClean="0">
                <a:latin typeface="+mn-ea"/>
              </a:rPr>
              <a:t>3</a:t>
            </a:r>
            <a:r>
              <a:rPr lang="zh-CN" altLang="en-US" sz="1600" dirty="0" smtClean="0">
                <a:latin typeface="+mn-ea"/>
              </a:rPr>
              <a:t>、重新发起新的连接，判断连接状态，如果失败，判断攻击成功，存在漏洞</a:t>
            </a:r>
            <a:endParaRPr lang="en-US" altLang="zh-CN" sz="1600" dirty="0" smtClean="0">
              <a:latin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88000" y="252000"/>
            <a:ext cx="8532472" cy="65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Rapid7&amp;Nessus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漏洞扫描原理</a:t>
            </a:r>
            <a:endParaRPr lang="zh-CN" altLang="en-US" sz="3200" b="1" kern="0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539552" y="403200"/>
            <a:ext cx="8229600" cy="649536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1" name="1 Título"/>
          <p:cNvSpPr txBox="1">
            <a:spLocks/>
          </p:cNvSpPr>
          <p:nvPr/>
        </p:nvSpPr>
        <p:spPr bwMode="auto">
          <a:xfrm>
            <a:off x="539552" y="1500188"/>
            <a:ext cx="104775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5763"/>
              </a:lnSpc>
            </a:pPr>
            <a:r>
              <a:rPr lang="en-US" altLang="zh-CN" sz="4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es-HN" altLang="zh-CN" sz="4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2 Marcador de contenido"/>
          <p:cNvSpPr txBox="1">
            <a:spLocks/>
          </p:cNvSpPr>
          <p:nvPr/>
        </p:nvSpPr>
        <p:spPr bwMode="auto">
          <a:xfrm>
            <a:off x="1403648" y="2772351"/>
            <a:ext cx="452567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 smtClean="0"/>
              <a:t>Rapid7&amp;Nessus</a:t>
            </a:r>
            <a:r>
              <a:rPr lang="zh-CN" altLang="en-US" sz="2400" b="1" dirty="0" smtClean="0"/>
              <a:t>漏洞</a:t>
            </a:r>
            <a:r>
              <a:rPr lang="zh-CN" altLang="en-US" sz="2400" b="1" dirty="0" smtClean="0"/>
              <a:t>扫描原理</a:t>
            </a:r>
            <a:endParaRPr lang="es-ES" altLang="zh-CN" sz="2400" b="1" dirty="0"/>
          </a:p>
        </p:txBody>
      </p:sp>
      <p:sp>
        <p:nvSpPr>
          <p:cNvPr id="34" name="1 Título"/>
          <p:cNvSpPr txBox="1">
            <a:spLocks/>
          </p:cNvSpPr>
          <p:nvPr/>
        </p:nvSpPr>
        <p:spPr bwMode="auto">
          <a:xfrm>
            <a:off x="539552" y="2640013"/>
            <a:ext cx="104775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5763"/>
              </a:lnSpc>
            </a:pPr>
            <a:r>
              <a:rPr lang="en-US" altLang="zh-CN" sz="4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es-HN" altLang="zh-CN" sz="4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2 Marcador de contenido"/>
          <p:cNvSpPr txBox="1">
            <a:spLocks/>
          </p:cNvSpPr>
          <p:nvPr/>
        </p:nvSpPr>
        <p:spPr bwMode="auto">
          <a:xfrm>
            <a:off x="1403648" y="3851851"/>
            <a:ext cx="488286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</a:rPr>
              <a:t>Rapid7&amp;Nessus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扫描配置指南</a:t>
            </a:r>
            <a:endParaRPr lang="es-ES" altLang="zh-CN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7" name="1 Título"/>
          <p:cNvSpPr txBox="1">
            <a:spLocks/>
          </p:cNvSpPr>
          <p:nvPr/>
        </p:nvSpPr>
        <p:spPr bwMode="auto">
          <a:xfrm>
            <a:off x="539552" y="3779838"/>
            <a:ext cx="104775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5763"/>
              </a:lnSpc>
            </a:pPr>
            <a:r>
              <a:rPr lang="en-US" altLang="zh-CN" sz="4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es-HN" altLang="zh-CN" sz="4800" b="1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2 Marcador de contenido"/>
          <p:cNvSpPr txBox="1">
            <a:spLocks/>
          </p:cNvSpPr>
          <p:nvPr/>
        </p:nvSpPr>
        <p:spPr bwMode="auto">
          <a:xfrm>
            <a:off x="1403648" y="5039301"/>
            <a:ext cx="4454236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 smtClean="0">
                <a:solidFill>
                  <a:srgbClr val="404040"/>
                </a:solidFill>
              </a:rPr>
              <a:t>Rapid7&amp;Nessus</a:t>
            </a:r>
            <a:r>
              <a:rPr lang="zh-CN" altLang="en-US" sz="2400" b="1" dirty="0" smtClean="0">
                <a:latin typeface="+mn-ea"/>
              </a:rPr>
              <a:t>报告漏洞分析</a:t>
            </a:r>
            <a:endParaRPr lang="es-ES" altLang="zh-CN" sz="2400" b="1" dirty="0">
              <a:latin typeface="+mn-ea"/>
            </a:endParaRPr>
          </a:p>
        </p:txBody>
      </p:sp>
      <p:sp>
        <p:nvSpPr>
          <p:cNvPr id="40" name="1 Título"/>
          <p:cNvSpPr txBox="1">
            <a:spLocks/>
          </p:cNvSpPr>
          <p:nvPr/>
        </p:nvSpPr>
        <p:spPr bwMode="auto">
          <a:xfrm>
            <a:off x="539552" y="4919663"/>
            <a:ext cx="104775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5763"/>
              </a:lnSpc>
            </a:pPr>
            <a:r>
              <a:rPr lang="en-US" altLang="zh-CN" sz="4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es-HN" altLang="zh-CN" sz="4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2 Marcador de contenido"/>
          <p:cNvSpPr txBox="1">
            <a:spLocks/>
          </p:cNvSpPr>
          <p:nvPr/>
        </p:nvSpPr>
        <p:spPr bwMode="auto">
          <a:xfrm>
            <a:off x="1428728" y="1643050"/>
            <a:ext cx="450059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 smtClean="0"/>
              <a:t>Rapid7&amp;Nessus</a:t>
            </a:r>
            <a:r>
              <a:rPr lang="zh-CN" altLang="en-US" sz="2400" b="1" dirty="0" smtClean="0"/>
              <a:t>扫描工具介绍</a:t>
            </a:r>
            <a:endParaRPr lang="es-E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>
            <a:spLocks/>
          </p:cNvSpPr>
          <p:nvPr/>
        </p:nvSpPr>
        <p:spPr>
          <a:xfrm>
            <a:off x="142844" y="1071546"/>
            <a:ext cx="8424936" cy="250033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注意事项：</a:t>
            </a:r>
            <a:endParaRPr lang="en-US" altLang="zh-CN" b="1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命名规范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工号</a:t>
            </a: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+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扫描产品，如：</a:t>
            </a:r>
            <a:endParaRPr lang="en-US" altLang="zh-CN" sz="1600" dirty="0" smtClean="0">
              <a:latin typeface="仿宋" pitchFamily="49" charset="-122"/>
              <a:ea typeface="仿宋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开启服务：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扫描之前，打开全部服务和功能，确保扫描完整</a:t>
            </a:r>
            <a:endParaRPr lang="en-US" altLang="zh-CN" sz="1600" dirty="0" smtClean="0">
              <a:latin typeface="仿宋" pitchFamily="49" charset="-122"/>
              <a:ea typeface="仿宋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模板选择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1_Uniview </a:t>
            </a:r>
            <a:r>
              <a:rPr lang="en-US" altLang="zh-CN" sz="1600" dirty="0" err="1" smtClean="0">
                <a:latin typeface="仿宋" pitchFamily="49" charset="-122"/>
                <a:ea typeface="仿宋" pitchFamily="49" charset="-122"/>
              </a:rPr>
              <a:t>Test_Full</a:t>
            </a: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 </a:t>
            </a: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audit(Rapid 7)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All Port Scan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（</a:t>
            </a:r>
            <a:r>
              <a:rPr lang="en-US" altLang="zh-CN" sz="1600" dirty="0" err="1" smtClean="0">
                <a:latin typeface="仿宋" pitchFamily="49" charset="-122"/>
                <a:ea typeface="仿宋" pitchFamily="49" charset="-122"/>
              </a:rPr>
              <a:t>Nessus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）</a:t>
            </a:r>
            <a:endParaRPr lang="en-US" altLang="zh-CN" sz="1600" dirty="0" smtClean="0">
              <a:latin typeface="仿宋" pitchFamily="49" charset="-122"/>
              <a:ea typeface="仿宋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	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在扫描全部漏洞的默认模板基础上，增加了</a:t>
            </a:r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1-65535</a:t>
            </a:r>
            <a:r>
              <a:rPr lang="zh-CN" altLang="en-US" sz="1600" dirty="0" smtClean="0">
                <a:latin typeface="仿宋" pitchFamily="49" charset="-122"/>
                <a:ea typeface="仿宋" pitchFamily="49" charset="-122"/>
              </a:rPr>
              <a:t>全端口扫描，防止漏报</a:t>
            </a:r>
            <a:endParaRPr lang="en-US" altLang="zh-CN" sz="1600" dirty="0" smtClean="0">
              <a:latin typeface="仿宋" pitchFamily="49" charset="-122"/>
              <a:ea typeface="仿宋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88000" y="252000"/>
            <a:ext cx="8532472" cy="65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Rapid7&amp;Nessus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扫描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配置指南</a:t>
            </a:r>
            <a:endParaRPr lang="zh-CN" altLang="en-US" sz="3200" b="1" kern="0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357694"/>
            <a:ext cx="7072362" cy="1716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68" y="1643050"/>
            <a:ext cx="23145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2357431"/>
            <a:ext cx="330517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>
            <a:spLocks/>
          </p:cNvSpPr>
          <p:nvPr/>
        </p:nvSpPr>
        <p:spPr>
          <a:xfrm>
            <a:off x="142844" y="1071546"/>
            <a:ext cx="8424936" cy="250033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注意事项：</a:t>
            </a:r>
            <a:endParaRPr lang="en-US" altLang="zh-CN" b="1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插件选择（</a:t>
            </a:r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Nessus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：配置选择所有扫描插件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扫描计划：产品在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ATR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发布前需要使用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Rapid7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Nessus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对产品进行漏洞扫描测试，并提供安全漏洞测试报告</a:t>
            </a:r>
            <a:endParaRPr lang="en-US" altLang="zh-CN" sz="1600" b="1" dirty="0" smtClean="0">
              <a:latin typeface="仿宋" pitchFamily="49" charset="-122"/>
              <a:ea typeface="仿宋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88000" y="252000"/>
            <a:ext cx="8532472" cy="65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Rapid7&amp;Nessus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扫描配置指南</a:t>
            </a:r>
            <a:endParaRPr lang="zh-CN" altLang="en-US" sz="3200" b="1" kern="0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071678"/>
            <a:ext cx="7643866" cy="1882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>
            <a:spLocks/>
          </p:cNvSpPr>
          <p:nvPr/>
        </p:nvSpPr>
        <p:spPr>
          <a:xfrm>
            <a:off x="142844" y="1071546"/>
            <a:ext cx="8424936" cy="250033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88000" y="252000"/>
            <a:ext cx="8532472" cy="65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 b="1" kern="0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4348" y="1357298"/>
            <a:ext cx="74542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Rapid7&amp;Nessus</a:t>
            </a:r>
            <a:r>
              <a:rPr lang="zh-CN" alt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使用演示</a:t>
            </a:r>
            <a:endParaRPr lang="zh-CN" alt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3074" name="Picture 2" descr="http://pic.pptbz.com/201103/201411215048143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38425" y="3571876"/>
            <a:ext cx="3543290" cy="26574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539552" y="403200"/>
            <a:ext cx="8229600" cy="649536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1" name="1 Título"/>
          <p:cNvSpPr txBox="1">
            <a:spLocks/>
          </p:cNvSpPr>
          <p:nvPr/>
        </p:nvSpPr>
        <p:spPr bwMode="auto">
          <a:xfrm>
            <a:off x="539552" y="1500188"/>
            <a:ext cx="104775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5763"/>
              </a:lnSpc>
            </a:pPr>
            <a:r>
              <a:rPr lang="en-US" altLang="zh-CN" sz="4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es-HN" altLang="zh-CN" sz="4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2 Marcador de contenido"/>
          <p:cNvSpPr txBox="1">
            <a:spLocks/>
          </p:cNvSpPr>
          <p:nvPr/>
        </p:nvSpPr>
        <p:spPr bwMode="auto">
          <a:xfrm>
            <a:off x="1403648" y="2772351"/>
            <a:ext cx="452567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 smtClean="0"/>
              <a:t>Rapid7&amp;Nessus</a:t>
            </a:r>
            <a:r>
              <a:rPr lang="zh-CN" altLang="en-US" sz="2400" b="1" dirty="0" smtClean="0"/>
              <a:t>漏洞</a:t>
            </a:r>
            <a:r>
              <a:rPr lang="zh-CN" altLang="en-US" sz="2400" b="1" dirty="0" smtClean="0"/>
              <a:t>扫描原理</a:t>
            </a:r>
            <a:endParaRPr lang="es-ES" altLang="zh-CN" sz="2400" b="1" dirty="0"/>
          </a:p>
        </p:txBody>
      </p:sp>
      <p:sp>
        <p:nvSpPr>
          <p:cNvPr id="34" name="1 Título"/>
          <p:cNvSpPr txBox="1">
            <a:spLocks/>
          </p:cNvSpPr>
          <p:nvPr/>
        </p:nvSpPr>
        <p:spPr bwMode="auto">
          <a:xfrm>
            <a:off x="539552" y="2640013"/>
            <a:ext cx="104775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5763"/>
              </a:lnSpc>
            </a:pPr>
            <a:r>
              <a:rPr lang="en-US" altLang="zh-CN" sz="4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es-HN" altLang="zh-CN" sz="4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2 Marcador de contenido"/>
          <p:cNvSpPr txBox="1">
            <a:spLocks/>
          </p:cNvSpPr>
          <p:nvPr/>
        </p:nvSpPr>
        <p:spPr bwMode="auto">
          <a:xfrm>
            <a:off x="1403648" y="3851851"/>
            <a:ext cx="488286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 smtClean="0"/>
              <a:t>Rapid7&amp;Nessus</a:t>
            </a:r>
            <a:r>
              <a:rPr lang="zh-CN" altLang="en-US" sz="2400" b="1" dirty="0" smtClean="0">
                <a:latin typeface="+mn-ea"/>
              </a:rPr>
              <a:t>扫描配置指南</a:t>
            </a:r>
            <a:endParaRPr lang="es-ES" altLang="zh-CN" sz="2400" b="1" dirty="0">
              <a:latin typeface="+mn-ea"/>
            </a:endParaRPr>
          </a:p>
        </p:txBody>
      </p:sp>
      <p:sp>
        <p:nvSpPr>
          <p:cNvPr id="37" name="1 Título"/>
          <p:cNvSpPr txBox="1">
            <a:spLocks/>
          </p:cNvSpPr>
          <p:nvPr/>
        </p:nvSpPr>
        <p:spPr bwMode="auto">
          <a:xfrm>
            <a:off x="539552" y="3779838"/>
            <a:ext cx="104775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5763"/>
              </a:lnSpc>
            </a:pPr>
            <a:r>
              <a:rPr lang="en-US" altLang="zh-CN" sz="4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es-HN" altLang="zh-CN" sz="4800" b="1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2 Marcador de contenido"/>
          <p:cNvSpPr txBox="1">
            <a:spLocks/>
          </p:cNvSpPr>
          <p:nvPr/>
        </p:nvSpPr>
        <p:spPr bwMode="auto">
          <a:xfrm>
            <a:off x="1403648" y="5039301"/>
            <a:ext cx="4454236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</a:rPr>
              <a:t>Rapid7&amp;Nessus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报告漏洞分析</a:t>
            </a:r>
            <a:endParaRPr lang="es-ES" altLang="zh-CN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0" name="1 Título"/>
          <p:cNvSpPr txBox="1">
            <a:spLocks/>
          </p:cNvSpPr>
          <p:nvPr/>
        </p:nvSpPr>
        <p:spPr bwMode="auto">
          <a:xfrm>
            <a:off x="539552" y="4919663"/>
            <a:ext cx="104775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5763"/>
              </a:lnSpc>
            </a:pPr>
            <a:r>
              <a:rPr lang="en-US" altLang="zh-CN" sz="4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es-HN" altLang="zh-CN" sz="4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2 Marcador de contenido"/>
          <p:cNvSpPr txBox="1">
            <a:spLocks/>
          </p:cNvSpPr>
          <p:nvPr/>
        </p:nvSpPr>
        <p:spPr bwMode="auto">
          <a:xfrm>
            <a:off x="1428728" y="1643050"/>
            <a:ext cx="450059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 smtClean="0"/>
              <a:t>Rapid7&amp;Nessus</a:t>
            </a:r>
            <a:r>
              <a:rPr lang="zh-CN" altLang="en-US" sz="2400" b="1" dirty="0" smtClean="0"/>
              <a:t>扫描工具介绍</a:t>
            </a:r>
            <a:endParaRPr lang="es-E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>
            <a:spLocks/>
          </p:cNvSpPr>
          <p:nvPr/>
        </p:nvSpPr>
        <p:spPr>
          <a:xfrm>
            <a:off x="142844" y="1071546"/>
            <a:ext cx="8424936" cy="250033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报告导出：</a:t>
            </a:r>
            <a:endParaRPr lang="en-US" altLang="zh-CN" b="1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b="1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88000" y="252000"/>
            <a:ext cx="8532472" cy="65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、漏洞报告分析</a:t>
            </a:r>
            <a:endParaRPr lang="zh-CN" altLang="en-US" sz="3200" b="1" kern="0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571612"/>
            <a:ext cx="6429420" cy="4673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539552" y="403200"/>
            <a:ext cx="8229600" cy="649536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1" name="1 Título"/>
          <p:cNvSpPr txBox="1">
            <a:spLocks/>
          </p:cNvSpPr>
          <p:nvPr/>
        </p:nvSpPr>
        <p:spPr bwMode="auto">
          <a:xfrm>
            <a:off x="539552" y="1500188"/>
            <a:ext cx="104775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5763"/>
              </a:lnSpc>
            </a:pPr>
            <a:r>
              <a:rPr lang="en-US" altLang="zh-CN" sz="4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es-HN" altLang="zh-CN" sz="4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2 Marcador de contenido"/>
          <p:cNvSpPr txBox="1">
            <a:spLocks/>
          </p:cNvSpPr>
          <p:nvPr/>
        </p:nvSpPr>
        <p:spPr bwMode="auto">
          <a:xfrm>
            <a:off x="1403648" y="2772351"/>
            <a:ext cx="63830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 smtClean="0">
                <a:solidFill>
                  <a:srgbClr val="404040"/>
                </a:solidFill>
              </a:rPr>
              <a:t>Rapid7&amp;Nessus</a:t>
            </a:r>
            <a:r>
              <a:rPr lang="zh-CN" altLang="en-US" sz="2400" b="1" dirty="0" smtClean="0">
                <a:solidFill>
                  <a:srgbClr val="404040"/>
                </a:solidFill>
              </a:rPr>
              <a:t>漏洞</a:t>
            </a:r>
            <a:r>
              <a:rPr lang="zh-CN" altLang="en-US" sz="2400" b="1" dirty="0" smtClean="0">
                <a:solidFill>
                  <a:srgbClr val="404040"/>
                </a:solidFill>
              </a:rPr>
              <a:t>扫描原理</a:t>
            </a:r>
            <a:endParaRPr lang="es-ES" altLang="zh-CN" sz="2400" b="1" dirty="0">
              <a:solidFill>
                <a:srgbClr val="404040"/>
              </a:solidFill>
            </a:endParaRPr>
          </a:p>
        </p:txBody>
      </p:sp>
      <p:sp>
        <p:nvSpPr>
          <p:cNvPr id="34" name="1 Título"/>
          <p:cNvSpPr txBox="1">
            <a:spLocks/>
          </p:cNvSpPr>
          <p:nvPr/>
        </p:nvSpPr>
        <p:spPr bwMode="auto">
          <a:xfrm>
            <a:off x="539552" y="2640013"/>
            <a:ext cx="104775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5763"/>
              </a:lnSpc>
            </a:pPr>
            <a:r>
              <a:rPr lang="en-US" altLang="zh-CN" sz="4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es-HN" altLang="zh-CN" sz="4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2 Marcador de contenido"/>
          <p:cNvSpPr txBox="1">
            <a:spLocks/>
          </p:cNvSpPr>
          <p:nvPr/>
        </p:nvSpPr>
        <p:spPr bwMode="auto">
          <a:xfrm>
            <a:off x="1403648" y="3851851"/>
            <a:ext cx="488286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 smtClean="0">
                <a:solidFill>
                  <a:srgbClr val="404040"/>
                </a:solidFill>
              </a:rPr>
              <a:t>Rapid7&amp;Nessus</a:t>
            </a:r>
            <a:r>
              <a:rPr lang="zh-CN" altLang="en-US" sz="2400" b="1" dirty="0" smtClean="0">
                <a:latin typeface="+mn-ea"/>
              </a:rPr>
              <a:t>扫描配置指南</a:t>
            </a:r>
            <a:endParaRPr lang="es-ES" altLang="zh-CN" sz="2400" b="1" dirty="0">
              <a:latin typeface="+mn-ea"/>
            </a:endParaRPr>
          </a:p>
        </p:txBody>
      </p:sp>
      <p:sp>
        <p:nvSpPr>
          <p:cNvPr id="37" name="1 Título"/>
          <p:cNvSpPr txBox="1">
            <a:spLocks/>
          </p:cNvSpPr>
          <p:nvPr/>
        </p:nvSpPr>
        <p:spPr bwMode="auto">
          <a:xfrm>
            <a:off x="539552" y="3779838"/>
            <a:ext cx="104775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5763"/>
              </a:lnSpc>
            </a:pPr>
            <a:r>
              <a:rPr lang="en-US" altLang="zh-CN" sz="4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es-HN" altLang="zh-CN" sz="4800" b="1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2 Marcador de contenido"/>
          <p:cNvSpPr txBox="1">
            <a:spLocks/>
          </p:cNvSpPr>
          <p:nvPr/>
        </p:nvSpPr>
        <p:spPr bwMode="auto">
          <a:xfrm>
            <a:off x="1403648" y="5039301"/>
            <a:ext cx="4454236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 smtClean="0">
                <a:solidFill>
                  <a:srgbClr val="404040"/>
                </a:solidFill>
              </a:rPr>
              <a:t>Rapid7&amp;Nessus</a:t>
            </a:r>
            <a:r>
              <a:rPr lang="zh-CN" altLang="en-US" sz="2400" b="1" dirty="0" smtClean="0">
                <a:latin typeface="+mn-ea"/>
              </a:rPr>
              <a:t>报告漏洞分析</a:t>
            </a:r>
            <a:endParaRPr lang="es-ES" altLang="zh-CN" sz="2400" b="1" dirty="0">
              <a:latin typeface="+mn-ea"/>
            </a:endParaRPr>
          </a:p>
        </p:txBody>
      </p:sp>
      <p:sp>
        <p:nvSpPr>
          <p:cNvPr id="40" name="1 Título"/>
          <p:cNvSpPr txBox="1">
            <a:spLocks/>
          </p:cNvSpPr>
          <p:nvPr/>
        </p:nvSpPr>
        <p:spPr bwMode="auto">
          <a:xfrm>
            <a:off x="539552" y="4919663"/>
            <a:ext cx="104775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5763"/>
              </a:lnSpc>
            </a:pPr>
            <a:r>
              <a:rPr lang="en-US" altLang="zh-CN" sz="4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es-HN" altLang="zh-CN" sz="4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2 Marcador de contenido"/>
          <p:cNvSpPr txBox="1">
            <a:spLocks/>
          </p:cNvSpPr>
          <p:nvPr/>
        </p:nvSpPr>
        <p:spPr bwMode="auto">
          <a:xfrm>
            <a:off x="1428728" y="1643050"/>
            <a:ext cx="450059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 smtClean="0">
                <a:solidFill>
                  <a:srgbClr val="C00000"/>
                </a:solidFill>
              </a:rPr>
              <a:t>Rapid7&amp;Nessus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扫描工具介绍</a:t>
            </a:r>
            <a:endParaRPr lang="es-ES" altLang="zh-CN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>
            <a:spLocks/>
          </p:cNvSpPr>
          <p:nvPr/>
        </p:nvSpPr>
        <p:spPr>
          <a:xfrm>
            <a:off x="142844" y="1071546"/>
            <a:ext cx="8424936" cy="250033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报告分析：</a:t>
            </a:r>
            <a:endParaRPr lang="en-US" altLang="zh-CN" b="1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漏洞个数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漏洞严重程度：关键漏洞、高危漏洞、中危漏洞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漏洞产生点、漏洞修复方法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发现的服务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爬取的文件目录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爬取的网站目录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b="1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88000" y="252000"/>
            <a:ext cx="8532472" cy="65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、漏洞报告分析</a:t>
            </a:r>
            <a:endParaRPr lang="zh-CN" altLang="en-US" sz="3200" b="1" kern="0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 descr="https://timgsa.baidu.com/timg?image&amp;quality=80&amp;size=b9999_10000&amp;sec=1516787358778&amp;di=4388fe3085b5c380a4b55dcbd6a6beea&amp;imgtype=0&amp;src=http%3A%2F%2Fimg01.taopic.com%2F150113%2F240392-1501130923162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429000"/>
            <a:ext cx="4116123" cy="28812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>
            <a:spLocks/>
          </p:cNvSpPr>
          <p:nvPr/>
        </p:nvSpPr>
        <p:spPr>
          <a:xfrm>
            <a:off x="142844" y="1071546"/>
            <a:ext cx="8424936" cy="250033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b="1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88000" y="252000"/>
            <a:ext cx="8532472" cy="65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、漏洞报告分析</a:t>
            </a:r>
            <a:endParaRPr lang="zh-CN" altLang="en-US" sz="3200" b="1" kern="0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8130" name="Picture 2" descr="https://timgsa.baidu.com/timg?image&amp;quality=80&amp;size=b9999_10000&amp;sec=1516787405675&amp;di=c4a62f0c0971161f7bda9c65b265829d&amp;imgtype=0&amp;src=http%3A%2F%2Fupload.news.cecb2b.com%2F2013%2F1118%2F138476819674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1928802"/>
            <a:ext cx="4762500" cy="31623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>
            <a:spLocks/>
          </p:cNvSpPr>
          <p:nvPr/>
        </p:nvSpPr>
        <p:spPr>
          <a:xfrm>
            <a:off x="142844" y="1357298"/>
            <a:ext cx="8424936" cy="250033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简介：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16000" marR="0" lvl="1" indent="-216000" algn="l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Rapid7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是全球领先的网络漏洞评估工具。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16000" marR="0" lvl="1" indent="-216000" algn="l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16000" marR="0" lvl="1" indent="-216000" algn="l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功能：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73200" lvl="2" indent="-216000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n"/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爬行：网络爬虫动态页面解析爬取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673200" lvl="2" indent="-216000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n"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探测：远程主机发现、端口扫描、服务探测、操作系统探测、数据库探测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73200" lvl="2" indent="-216000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n"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漏洞扫描：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Web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安全漏洞、主机安全漏洞、数据库安全漏洞、中间件配置漏洞扫描探测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673200" lvl="2" indent="-216000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n"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威胁分析：主机资产漏洞安全趋势的分析和报告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88000" y="252000"/>
            <a:ext cx="8532472" cy="65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</a:t>
            </a: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Rapid7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扫描工具介绍</a:t>
            </a:r>
            <a:endParaRPr lang="zh-CN" altLang="en-US" sz="3200" b="1" kern="0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4071942"/>
            <a:ext cx="193357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>
            <a:spLocks/>
          </p:cNvSpPr>
          <p:nvPr/>
        </p:nvSpPr>
        <p:spPr>
          <a:xfrm>
            <a:off x="142844" y="1357298"/>
            <a:ext cx="8424936" cy="250033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简介：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16000" lvl="1" indent="-216000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n"/>
              <a:defRPr/>
            </a:pP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Nessus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是目前全世界最多人使用的系统漏洞扫描与分析软件。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16000" marR="0" lvl="1" indent="-216000" algn="l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16000" marR="0" lvl="1" indent="-216000" algn="l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特色功能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673200" lvl="2" indent="-216000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n"/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爬行：网络爬虫动态页面解析爬取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73200" lvl="2" indent="-216000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n"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探测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：远程主机发现、端口扫描、服务探测、操作系统探测、数据库探测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73200" lvl="2" indent="-216000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n"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漏洞扫描：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Web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安全漏洞、主机安全漏洞、数据库安全漏洞、中间件配置漏洞扫描探测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673200" lvl="2" indent="-216000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n"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威胁分析：主机资产漏洞安全趋势的分析和报告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673200" lvl="2" indent="-216000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n"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自行灵活化定义插件，可针对某几项特殊漏洞进行单独配置扫描，节省扫描时间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673200" lvl="2" indent="-216000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n"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可支持用户自定义开发插件脚本，服务端进行调用扫描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88000" y="252000"/>
            <a:ext cx="8532472" cy="65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</a:t>
            </a:r>
            <a:r>
              <a:rPr lang="en-US" altLang="zh-CN" sz="3200" b="1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Nessus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扫描工具介绍</a:t>
            </a:r>
            <a:endParaRPr lang="zh-CN" altLang="en-US" sz="3200" b="1" kern="0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6182" y="4786322"/>
            <a:ext cx="4948206" cy="1445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>
            <a:spLocks/>
          </p:cNvSpPr>
          <p:nvPr/>
        </p:nvSpPr>
        <p:spPr>
          <a:xfrm>
            <a:off x="0" y="1142984"/>
            <a:ext cx="3286116" cy="542928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Rapid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界面</a:t>
            </a:r>
            <a:r>
              <a:rPr lang="en-US" altLang="zh-CN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七大模块：</a:t>
            </a:r>
            <a:endParaRPr lang="en-US" altLang="zh-CN" b="1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主页：</a:t>
            </a:r>
            <a:r>
              <a:rPr lang="zh-CN" altLang="en-US" sz="1400" dirty="0" smtClean="0">
                <a:latin typeface="华文仿宋" pitchFamily="2" charset="-122"/>
                <a:ea typeface="华文仿宋" pitchFamily="2" charset="-122"/>
              </a:rPr>
              <a:t>安全控制台，包含了资产、漏洞、合规性等概括</a:t>
            </a:r>
            <a:endParaRPr lang="en-US" altLang="zh-CN" sz="1400" dirty="0" smtClean="0">
              <a:latin typeface="华文仿宋" pitchFamily="2" charset="-122"/>
              <a:ea typeface="华文仿宋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资产：</a:t>
            </a:r>
            <a:r>
              <a:rPr lang="zh-CN" altLang="en-US" sz="1400" dirty="0" smtClean="0">
                <a:latin typeface="华文仿宋" pitchFamily="2" charset="-122"/>
                <a:ea typeface="华文仿宋" pitchFamily="2" charset="-122"/>
              </a:rPr>
              <a:t>查看不同组别的资产和站点</a:t>
            </a:r>
            <a:endParaRPr lang="en-US" altLang="zh-CN" sz="1400" dirty="0" smtClean="0">
              <a:latin typeface="华文仿宋" pitchFamily="2" charset="-122"/>
              <a:ea typeface="华文仿宋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漏洞：</a:t>
            </a:r>
            <a:r>
              <a:rPr lang="zh-CN" altLang="en-US" sz="1400" dirty="0" smtClean="0">
                <a:latin typeface="华文仿宋" pitchFamily="2" charset="-122"/>
                <a:ea typeface="华文仿宋" pitchFamily="2" charset="-122"/>
              </a:rPr>
              <a:t>列出所有已发现的漏洞</a:t>
            </a:r>
            <a:endParaRPr lang="en-US" altLang="zh-CN" sz="1400" dirty="0" smtClean="0">
              <a:latin typeface="华文仿宋" pitchFamily="2" charset="-122"/>
              <a:ea typeface="华文仿宋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政策：</a:t>
            </a:r>
            <a:r>
              <a:rPr lang="zh-CN" altLang="en-US" sz="1400" dirty="0" smtClean="0">
                <a:latin typeface="华文仿宋" pitchFamily="2" charset="-122"/>
                <a:ea typeface="华文仿宋" pitchFamily="2" charset="-122"/>
              </a:rPr>
              <a:t>列出已进行合规性测试的所有资产的政策合规结果</a:t>
            </a:r>
            <a:endParaRPr lang="en-US" altLang="zh-CN" sz="1400" dirty="0" smtClean="0">
              <a:latin typeface="华文仿宋" pitchFamily="2" charset="-122"/>
              <a:ea typeface="华文仿宋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报告：</a:t>
            </a:r>
            <a:r>
              <a:rPr lang="zh-CN" altLang="en-US" sz="1400" dirty="0" smtClean="0">
                <a:latin typeface="华文仿宋" pitchFamily="2" charset="-122"/>
                <a:ea typeface="华文仿宋" pitchFamily="2" charset="-122"/>
              </a:rPr>
              <a:t>列出了所有生成的报告并可以编辑和创建报告模板</a:t>
            </a:r>
            <a:endParaRPr lang="en-US" altLang="zh-CN" sz="1400" dirty="0" smtClean="0">
              <a:latin typeface="华文仿宋" pitchFamily="2" charset="-122"/>
              <a:ea typeface="华文仿宋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工单：</a:t>
            </a:r>
            <a:r>
              <a:rPr lang="zh-CN" altLang="en-US" sz="1400" dirty="0" smtClean="0">
                <a:latin typeface="华文仿宋" pitchFamily="2" charset="-122"/>
                <a:ea typeface="华文仿宋" pitchFamily="2" charset="-122"/>
              </a:rPr>
              <a:t>列出了所有待修复的工单和状态</a:t>
            </a:r>
            <a:endParaRPr lang="en-US" altLang="zh-CN" sz="1400" dirty="0" smtClean="0">
              <a:latin typeface="华文仿宋" pitchFamily="2" charset="-122"/>
              <a:ea typeface="华文仿宋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管理：</a:t>
            </a:r>
            <a:r>
              <a:rPr lang="zh-CN" altLang="en-US" sz="1400" dirty="0" smtClean="0">
                <a:latin typeface="华文仿宋" pitchFamily="2" charset="-122"/>
                <a:ea typeface="华文仿宋" pitchFamily="2" charset="-122"/>
              </a:rPr>
              <a:t>用户、扫描、模板的全局配置，只有管理员能看到</a:t>
            </a:r>
            <a:endParaRPr lang="en-US" altLang="zh-CN" sz="1400" dirty="0" smtClean="0">
              <a:latin typeface="华文仿宋" pitchFamily="2" charset="-122"/>
              <a:ea typeface="华文仿宋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88000" y="252000"/>
            <a:ext cx="8532472" cy="65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</a:t>
            </a: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Rapid7&amp;Nessus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扫描工具介绍</a:t>
            </a:r>
            <a:endParaRPr lang="zh-CN" altLang="en-US" sz="3200" b="1" kern="0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1857364"/>
            <a:ext cx="5403311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>
            <a:spLocks/>
          </p:cNvSpPr>
          <p:nvPr/>
        </p:nvSpPr>
        <p:spPr>
          <a:xfrm>
            <a:off x="0" y="1142984"/>
            <a:ext cx="3286116" cy="542928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b="1" dirty="0" err="1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Nessus</a:t>
            </a:r>
            <a:r>
              <a:rPr lang="en-US" altLang="zh-CN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五大模块：</a:t>
            </a:r>
            <a:endParaRPr lang="en-US" altLang="zh-CN" b="1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扫描文件夹：</a:t>
            </a:r>
            <a:r>
              <a:rPr lang="zh-CN" altLang="en-US" sz="1400" dirty="0" smtClean="0">
                <a:latin typeface="华文仿宋" pitchFamily="2" charset="-122"/>
                <a:ea typeface="华文仿宋" pitchFamily="2" charset="-122"/>
              </a:rPr>
              <a:t>安全控制台，包含了资产、漏洞、合规性等概括</a:t>
            </a:r>
            <a:endParaRPr lang="en-US" altLang="zh-CN" sz="1400" dirty="0" smtClean="0">
              <a:latin typeface="华文仿宋" pitchFamily="2" charset="-122"/>
              <a:ea typeface="华文仿宋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1400" dirty="0" smtClean="0">
              <a:latin typeface="华文仿宋" pitchFamily="2" charset="-122"/>
              <a:ea typeface="华文仿宋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模板：</a:t>
            </a:r>
            <a:r>
              <a:rPr lang="zh-CN" altLang="en-US" sz="1400" dirty="0" smtClean="0">
                <a:latin typeface="华文仿宋" pitchFamily="2" charset="-122"/>
                <a:ea typeface="华文仿宋" pitchFamily="2" charset="-122"/>
              </a:rPr>
              <a:t>对扫描模板进行新增、编辑和删除</a:t>
            </a:r>
            <a:endParaRPr lang="en-US" altLang="zh-CN" sz="1400" dirty="0" smtClean="0">
              <a:latin typeface="华文仿宋" pitchFamily="2" charset="-122"/>
              <a:ea typeface="华文仿宋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1400" dirty="0" smtClean="0">
              <a:latin typeface="华文仿宋" pitchFamily="2" charset="-122"/>
              <a:ea typeface="华文仿宋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插件：</a:t>
            </a:r>
            <a:r>
              <a:rPr lang="zh-CN" altLang="en-US" sz="1400" dirty="0" smtClean="0">
                <a:latin typeface="华文仿宋" pitchFamily="2" charset="-122"/>
                <a:ea typeface="华文仿宋" pitchFamily="2" charset="-122"/>
              </a:rPr>
              <a:t>对扫描插件进行编辑、更新和导</a:t>
            </a:r>
            <a:r>
              <a:rPr lang="zh-CN" altLang="en-US" sz="1400" dirty="0" smtClean="0">
                <a:latin typeface="华文仿宋" pitchFamily="2" charset="-122"/>
                <a:ea typeface="华文仿宋" pitchFamily="2" charset="-122"/>
              </a:rPr>
              <a:t>入</a:t>
            </a:r>
            <a:endParaRPr lang="en-US" altLang="zh-CN" sz="1400" dirty="0" smtClean="0">
              <a:latin typeface="华文仿宋" pitchFamily="2" charset="-122"/>
              <a:ea typeface="华文仿宋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1400" dirty="0" smtClean="0">
              <a:latin typeface="华文仿宋" pitchFamily="2" charset="-122"/>
              <a:ea typeface="华文仿宋" pitchFamily="2" charset="-122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报告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400" dirty="0" smtClean="0">
                <a:latin typeface="华文仿宋" pitchFamily="2" charset="-122"/>
                <a:ea typeface="华文仿宋" pitchFamily="2" charset="-122"/>
              </a:rPr>
              <a:t>列出了所有生成的报告并可以编辑和创建报告模板</a:t>
            </a:r>
            <a:endParaRPr lang="en-US" altLang="zh-CN" sz="1400" dirty="0" smtClean="0">
              <a:latin typeface="华文仿宋" pitchFamily="2" charset="-122"/>
              <a:ea typeface="华文仿宋" pitchFamily="2" charset="-122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1400" dirty="0" smtClean="0">
              <a:latin typeface="华文仿宋" pitchFamily="2" charset="-122"/>
              <a:ea typeface="华文仿宋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扫描引擎：</a:t>
            </a:r>
            <a:r>
              <a:rPr lang="zh-CN" altLang="en-US" sz="1400" dirty="0" smtClean="0">
                <a:latin typeface="华文仿宋" pitchFamily="2" charset="-122"/>
                <a:ea typeface="华文仿宋" pitchFamily="2" charset="-122"/>
              </a:rPr>
              <a:t>管理所有扫描引擎</a:t>
            </a:r>
            <a:endParaRPr lang="en-US" altLang="zh-CN" sz="1400" dirty="0" smtClean="0">
              <a:latin typeface="华文仿宋" pitchFamily="2" charset="-122"/>
              <a:ea typeface="华文仿宋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88000" y="252000"/>
            <a:ext cx="8532472" cy="65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Rapid7&amp;Nessus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扫描工具介绍</a:t>
            </a:r>
            <a:endParaRPr lang="zh-CN" altLang="en-US" sz="3200" b="1" kern="0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1857364"/>
            <a:ext cx="5919149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>
            <a:spLocks/>
          </p:cNvSpPr>
          <p:nvPr/>
        </p:nvSpPr>
        <p:spPr>
          <a:xfrm>
            <a:off x="142844" y="928670"/>
            <a:ext cx="8424936" cy="250033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总体架构：</a:t>
            </a:r>
            <a:endParaRPr lang="en-US" altLang="zh-CN" b="1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zh-CN" altLang="en-US" b="1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88000" y="252000"/>
            <a:ext cx="8532472" cy="65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</a:t>
            </a: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Rapid7&amp;Nessus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扫描工具介绍</a:t>
            </a:r>
            <a:endParaRPr lang="zh-CN" altLang="en-US" sz="3200" b="1" kern="0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00694" y="2285992"/>
            <a:ext cx="1500198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漏洞库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00694" y="3143248"/>
            <a:ext cx="1500198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扫描引擎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500694" y="5643578"/>
            <a:ext cx="1500198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报告生成库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500694" y="4857760"/>
            <a:ext cx="1500198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结果存储器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3" idx="2"/>
            <a:endCxn id="14" idx="0"/>
          </p:cNvCxnSpPr>
          <p:nvPr/>
        </p:nvCxnSpPr>
        <p:spPr>
          <a:xfrm rot="5400000">
            <a:off x="6036479" y="292893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2"/>
            <a:endCxn id="15" idx="0"/>
          </p:cNvCxnSpPr>
          <p:nvPr/>
        </p:nvCxnSpPr>
        <p:spPr>
          <a:xfrm rot="5400000">
            <a:off x="6072198" y="546498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072462" y="2428868"/>
            <a:ext cx="785818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目标主机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8072462" y="3143248"/>
            <a:ext cx="785818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目标主机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8072462" y="3857628"/>
            <a:ext cx="785818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目标主机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14" idx="3"/>
            <a:endCxn id="26" idx="1"/>
          </p:cNvCxnSpPr>
          <p:nvPr/>
        </p:nvCxnSpPr>
        <p:spPr>
          <a:xfrm flipV="1">
            <a:off x="7000892" y="2714620"/>
            <a:ext cx="107157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4" idx="3"/>
            <a:endCxn id="27" idx="1"/>
          </p:cNvCxnSpPr>
          <p:nvPr/>
        </p:nvCxnSpPr>
        <p:spPr>
          <a:xfrm>
            <a:off x="7000892" y="3357562"/>
            <a:ext cx="107157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4" idx="3"/>
            <a:endCxn id="28" idx="1"/>
          </p:cNvCxnSpPr>
          <p:nvPr/>
        </p:nvCxnSpPr>
        <p:spPr>
          <a:xfrm>
            <a:off x="7000892" y="3357562"/>
            <a:ext cx="1071570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500430" y="3643314"/>
            <a:ext cx="178595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用户配置控制台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500694" y="4000504"/>
            <a:ext cx="1500198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扫描信息库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43" idx="2"/>
            <a:endCxn id="18" idx="0"/>
          </p:cNvCxnSpPr>
          <p:nvPr/>
        </p:nvCxnSpPr>
        <p:spPr>
          <a:xfrm rot="5400000">
            <a:off x="6036479" y="464344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5" idx="3"/>
            <a:endCxn id="14" idx="1"/>
          </p:cNvCxnSpPr>
          <p:nvPr/>
        </p:nvCxnSpPr>
        <p:spPr>
          <a:xfrm flipV="1">
            <a:off x="5286380" y="3357562"/>
            <a:ext cx="214314" cy="535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2844" y="1500174"/>
            <a:ext cx="342902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1600" b="1" dirty="0" smtClean="0"/>
              <a:t>扫描引擎：</a:t>
            </a:r>
            <a:endParaRPr lang="en-US" altLang="zh-CN" sz="1600" b="1" dirty="0" smtClean="0"/>
          </a:p>
          <a:p>
            <a:r>
              <a:rPr lang="en-US" altLang="zh-CN" sz="1600" dirty="0" smtClean="0">
                <a:latin typeface="仿宋" pitchFamily="49" charset="-122"/>
                <a:ea typeface="仿宋" pitchFamily="49" charset="-122"/>
              </a:rPr>
              <a:t>    </a:t>
            </a: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Rapid</a:t>
            </a:r>
            <a:r>
              <a:rPr lang="zh-CN" altLang="en-US" sz="1400" dirty="0" smtClean="0">
                <a:latin typeface="仿宋" pitchFamily="49" charset="-122"/>
                <a:ea typeface="仿宋" pitchFamily="49" charset="-122"/>
              </a:rPr>
              <a:t>主要部件，扫描主机端口及服务，根据漏洞库和信息库发送定制扫描攻击数据包，分析响应，判断漏洞。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600" b="1" dirty="0" smtClean="0"/>
              <a:t>用户配置控制台：</a:t>
            </a:r>
            <a:endParaRPr lang="en-US" altLang="zh-CN" sz="1600" b="1" dirty="0" smtClean="0"/>
          </a:p>
          <a:p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    </a:t>
            </a:r>
            <a:r>
              <a:rPr lang="zh-CN" altLang="en-US" sz="1400" dirty="0" smtClean="0">
                <a:latin typeface="仿宋" pitchFamily="49" charset="-122"/>
                <a:ea typeface="仿宋" pitchFamily="49" charset="-122"/>
              </a:rPr>
              <a:t>配置扫描站点，扫描模板、策略</a:t>
            </a: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.</a:t>
            </a:r>
            <a:endParaRPr lang="en-US" altLang="zh-CN" sz="1600" dirty="0" smtClean="0">
              <a:latin typeface="仿宋" pitchFamily="49" charset="-122"/>
              <a:ea typeface="仿宋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600" b="1" dirty="0" smtClean="0"/>
              <a:t>扫描信息库：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        </a:t>
            </a:r>
            <a:r>
              <a:rPr lang="zh-CN" altLang="en-US" sz="1400" dirty="0" smtClean="0">
                <a:latin typeface="仿宋" pitchFamily="49" charset="-122"/>
                <a:ea typeface="仿宋" pitchFamily="49" charset="-122"/>
              </a:rPr>
              <a:t>监控当前扫描活动，将要扫描的漏洞相关信息提供给扫描引擎，并接收引擎返回的结果</a:t>
            </a:r>
            <a:endParaRPr lang="en-US" altLang="zh-CN" sz="1400" dirty="0" smtClean="0">
              <a:latin typeface="仿宋" pitchFamily="49" charset="-122"/>
              <a:ea typeface="仿宋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600" b="1" dirty="0" smtClean="0"/>
              <a:t>漏洞数据库：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       </a:t>
            </a:r>
            <a:r>
              <a:rPr lang="zh-CN" altLang="en-US" sz="1400" dirty="0" smtClean="0">
                <a:latin typeface="仿宋" pitchFamily="49" charset="-122"/>
                <a:ea typeface="仿宋" pitchFamily="49" charset="-122"/>
              </a:rPr>
              <a:t>包含各种操作系统、</a:t>
            </a:r>
            <a:r>
              <a:rPr lang="en-US" altLang="zh-CN" sz="1400" dirty="0" smtClean="0">
                <a:latin typeface="仿宋" pitchFamily="49" charset="-122"/>
                <a:ea typeface="仿宋" pitchFamily="49" charset="-122"/>
              </a:rPr>
              <a:t>Web</a:t>
            </a:r>
            <a:r>
              <a:rPr lang="zh-CN" altLang="en-US" sz="1400" dirty="0" smtClean="0">
                <a:latin typeface="仿宋" pitchFamily="49" charset="-122"/>
                <a:ea typeface="仿宋" pitchFamily="49" charset="-122"/>
              </a:rPr>
              <a:t>应用漏洞信息和检测方法</a:t>
            </a:r>
            <a:endParaRPr lang="en-US" altLang="zh-CN" sz="1400" dirty="0" smtClean="0">
              <a:latin typeface="仿宋" pitchFamily="49" charset="-122"/>
              <a:ea typeface="仿宋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600" b="1" dirty="0" smtClean="0"/>
              <a:t>结果存储和报告生成：</a:t>
            </a:r>
            <a:endParaRPr lang="en-US" altLang="zh-CN" sz="1600" b="1" dirty="0" smtClean="0"/>
          </a:p>
          <a:p>
            <a:r>
              <a:rPr lang="en-US" altLang="zh-CN" sz="1400" b="1" dirty="0" smtClean="0"/>
              <a:t>        </a:t>
            </a:r>
            <a:r>
              <a:rPr lang="zh-CN" altLang="en-US" sz="1400" dirty="0" smtClean="0">
                <a:latin typeface="仿宋" pitchFamily="49" charset="-122"/>
                <a:ea typeface="仿宋" pitchFamily="49" charset="-122"/>
              </a:rPr>
              <a:t>根据扫描信息库中扫描结果生成和存储扫描报告</a:t>
            </a:r>
            <a:endParaRPr lang="en-US" altLang="zh-CN" sz="1400" dirty="0" smtClean="0">
              <a:latin typeface="仿宋" pitchFamily="49" charset="-122"/>
              <a:ea typeface="仿宋" pitchFamily="49" charset="-122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23" name="直接箭头连接符 22"/>
          <p:cNvCxnSpPr>
            <a:stCxn id="14" idx="2"/>
            <a:endCxn id="43" idx="0"/>
          </p:cNvCxnSpPr>
          <p:nvPr/>
        </p:nvCxnSpPr>
        <p:spPr>
          <a:xfrm rot="5400000">
            <a:off x="6036479" y="3786190"/>
            <a:ext cx="42862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539552" y="403200"/>
            <a:ext cx="8229600" cy="649536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1" name="1 Título"/>
          <p:cNvSpPr txBox="1">
            <a:spLocks/>
          </p:cNvSpPr>
          <p:nvPr/>
        </p:nvSpPr>
        <p:spPr bwMode="auto">
          <a:xfrm>
            <a:off x="539552" y="1500188"/>
            <a:ext cx="104775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5763"/>
              </a:lnSpc>
            </a:pPr>
            <a:r>
              <a:rPr lang="en-US" altLang="zh-CN" sz="4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es-HN" altLang="zh-CN" sz="4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2 Marcador de contenido"/>
          <p:cNvSpPr txBox="1">
            <a:spLocks/>
          </p:cNvSpPr>
          <p:nvPr/>
        </p:nvSpPr>
        <p:spPr bwMode="auto">
          <a:xfrm>
            <a:off x="1403648" y="2772351"/>
            <a:ext cx="452567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</a:rPr>
              <a:t>Rapid7&amp;Nessus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漏洞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扫描原理</a:t>
            </a:r>
            <a:endParaRPr lang="es-ES" altLang="zh-CN" sz="2400" b="1" dirty="0">
              <a:solidFill>
                <a:srgbClr val="FF0000"/>
              </a:solidFill>
            </a:endParaRPr>
          </a:p>
        </p:txBody>
      </p:sp>
      <p:sp>
        <p:nvSpPr>
          <p:cNvPr id="34" name="1 Título"/>
          <p:cNvSpPr txBox="1">
            <a:spLocks/>
          </p:cNvSpPr>
          <p:nvPr/>
        </p:nvSpPr>
        <p:spPr bwMode="auto">
          <a:xfrm>
            <a:off x="539552" y="2640013"/>
            <a:ext cx="104775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5763"/>
              </a:lnSpc>
            </a:pPr>
            <a:r>
              <a:rPr lang="en-US" altLang="zh-CN" sz="4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es-HN" altLang="zh-CN" sz="4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2 Marcador de contenido"/>
          <p:cNvSpPr txBox="1">
            <a:spLocks/>
          </p:cNvSpPr>
          <p:nvPr/>
        </p:nvSpPr>
        <p:spPr bwMode="auto">
          <a:xfrm>
            <a:off x="1403648" y="3851851"/>
            <a:ext cx="488286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 smtClean="0">
                <a:solidFill>
                  <a:srgbClr val="404040"/>
                </a:solidFill>
              </a:rPr>
              <a:t>Rapid7&amp;Nessus</a:t>
            </a:r>
            <a:r>
              <a:rPr lang="zh-CN" altLang="en-US" sz="2400" b="1" dirty="0" smtClean="0">
                <a:latin typeface="+mn-ea"/>
              </a:rPr>
              <a:t>扫描配置指南</a:t>
            </a:r>
            <a:endParaRPr lang="es-ES" altLang="zh-CN" sz="2400" b="1" dirty="0">
              <a:latin typeface="+mn-ea"/>
            </a:endParaRPr>
          </a:p>
        </p:txBody>
      </p:sp>
      <p:sp>
        <p:nvSpPr>
          <p:cNvPr id="37" name="1 Título"/>
          <p:cNvSpPr txBox="1">
            <a:spLocks/>
          </p:cNvSpPr>
          <p:nvPr/>
        </p:nvSpPr>
        <p:spPr bwMode="auto">
          <a:xfrm>
            <a:off x="539552" y="3779838"/>
            <a:ext cx="104775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5763"/>
              </a:lnSpc>
            </a:pPr>
            <a:r>
              <a:rPr lang="en-US" altLang="zh-CN" sz="4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es-HN" altLang="zh-CN" sz="4800" b="1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2 Marcador de contenido"/>
          <p:cNvSpPr txBox="1">
            <a:spLocks/>
          </p:cNvSpPr>
          <p:nvPr/>
        </p:nvSpPr>
        <p:spPr bwMode="auto">
          <a:xfrm>
            <a:off x="1403648" y="5039301"/>
            <a:ext cx="4454236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 smtClean="0">
                <a:solidFill>
                  <a:srgbClr val="404040"/>
                </a:solidFill>
              </a:rPr>
              <a:t>Rapid7&amp;Nessus</a:t>
            </a:r>
            <a:r>
              <a:rPr lang="zh-CN" altLang="en-US" sz="2400" b="1" dirty="0" smtClean="0">
                <a:latin typeface="+mn-ea"/>
              </a:rPr>
              <a:t>报告漏洞分析</a:t>
            </a:r>
            <a:endParaRPr lang="es-ES" altLang="zh-CN" sz="2400" b="1" dirty="0">
              <a:latin typeface="+mn-ea"/>
            </a:endParaRPr>
          </a:p>
        </p:txBody>
      </p:sp>
      <p:sp>
        <p:nvSpPr>
          <p:cNvPr id="40" name="1 Título"/>
          <p:cNvSpPr txBox="1">
            <a:spLocks/>
          </p:cNvSpPr>
          <p:nvPr/>
        </p:nvSpPr>
        <p:spPr bwMode="auto">
          <a:xfrm>
            <a:off x="539552" y="4919663"/>
            <a:ext cx="104775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5763"/>
              </a:lnSpc>
            </a:pPr>
            <a:r>
              <a:rPr lang="en-US" altLang="zh-CN" sz="4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es-HN" altLang="zh-CN" sz="4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2 Marcador de contenido"/>
          <p:cNvSpPr txBox="1">
            <a:spLocks/>
          </p:cNvSpPr>
          <p:nvPr/>
        </p:nvSpPr>
        <p:spPr bwMode="auto">
          <a:xfrm>
            <a:off x="1428728" y="1643050"/>
            <a:ext cx="450059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 smtClean="0"/>
              <a:t>Rapid7&amp;Nessus</a:t>
            </a:r>
            <a:r>
              <a:rPr lang="zh-CN" altLang="en-US" sz="2400" b="1" dirty="0" smtClean="0"/>
              <a:t>扫描工具介绍</a:t>
            </a:r>
            <a:endParaRPr lang="es-E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>
            <a:spLocks/>
          </p:cNvSpPr>
          <p:nvPr/>
        </p:nvSpPr>
        <p:spPr>
          <a:xfrm>
            <a:off x="142844" y="1071546"/>
            <a:ext cx="8424936" cy="250033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b="1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端口扫描：</a:t>
            </a:r>
            <a:endParaRPr lang="en-US" altLang="zh-CN" b="1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Nmap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端口扫描组件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使用隐藏扫描（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SYN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）方法，发送带有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SYN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同步标记的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数据包。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不进行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三次握手，只需要前两步就可以判断，速度是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Ping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扫描的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倍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b="1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88000" y="252000"/>
            <a:ext cx="8532472" cy="65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2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</a:t>
            </a: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Rapid7&amp;Nessus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漏洞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扫描原理</a:t>
            </a:r>
            <a:endParaRPr lang="zh-CN" altLang="en-US" sz="3200" b="1" kern="0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3214686"/>
            <a:ext cx="914400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pid7漏洞扫描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>
        <a:no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tabLst/>
          <a:defRPr kumimoji="0" sz="3600" b="0" i="0" u="none" strike="noStrike" kern="1200" cap="none" spc="0" normalizeH="0" baseline="0" noProof="0" dirty="0" smtClean="0">
            <a:ln>
              <a:noFill/>
            </a:ln>
            <a:solidFill>
              <a:srgbClr val="C00000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Rapid7漏洞扫描</Template>
  <TotalTime>2332</TotalTime>
  <Words>1336</Words>
  <Application>Microsoft Office PowerPoint</Application>
  <PresentationFormat>全屏显示(4:3)</PresentationFormat>
  <Paragraphs>208</Paragraphs>
  <Slides>22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Rapid7漏洞扫描</vt:lpstr>
      <vt:lpstr>1_Office 主题</vt:lpstr>
      <vt:lpstr>Rapid7&amp;Nessus漏洞扫描</vt:lpstr>
      <vt:lpstr>目录</vt:lpstr>
      <vt:lpstr>幻灯片 3</vt:lpstr>
      <vt:lpstr>幻灯片 4</vt:lpstr>
      <vt:lpstr>幻灯片 5</vt:lpstr>
      <vt:lpstr>幻灯片 6</vt:lpstr>
      <vt:lpstr>幻灯片 7</vt:lpstr>
      <vt:lpstr>目录</vt:lpstr>
      <vt:lpstr>幻灯片 9</vt:lpstr>
      <vt:lpstr>幻灯片 10</vt:lpstr>
      <vt:lpstr>幻灯片 11</vt:lpstr>
      <vt:lpstr>幻灯片 12</vt:lpstr>
      <vt:lpstr>幻灯片 13</vt:lpstr>
      <vt:lpstr>目录</vt:lpstr>
      <vt:lpstr>幻灯片 15</vt:lpstr>
      <vt:lpstr>幻灯片 16</vt:lpstr>
      <vt:lpstr>幻灯片 17</vt:lpstr>
      <vt:lpstr>目录</vt:lpstr>
      <vt:lpstr>幻灯片 19</vt:lpstr>
      <vt:lpstr>幻灯片 20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Rapid7&amp;Nessus漏洞扫描</dc:title>
  <dc:creator>z04326</dc:creator>
  <cp:lastModifiedBy>z04326</cp:lastModifiedBy>
  <cp:revision>216</cp:revision>
  <dcterms:created xsi:type="dcterms:W3CDTF">2018-03-10T02:52:25Z</dcterms:created>
  <dcterms:modified xsi:type="dcterms:W3CDTF">2018-03-12T06:14:56Z</dcterms:modified>
</cp:coreProperties>
</file>