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442" r:id="rId3"/>
    <p:sldId id="443" r:id="rId4"/>
    <p:sldId id="441" r:id="rId5"/>
    <p:sldId id="444" r:id="rId6"/>
    <p:sldId id="379" r:id="rId7"/>
    <p:sldId id="445" r:id="rId8"/>
    <p:sldId id="41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B6E2"/>
    <a:srgbClr val="7030A0"/>
    <a:srgbClr val="BDAED4"/>
    <a:srgbClr val="C1AEEA"/>
    <a:srgbClr val="B6B1E7"/>
    <a:srgbClr val="E5D2FA"/>
    <a:srgbClr val="CC99FF"/>
    <a:srgbClr val="124C8A"/>
    <a:srgbClr val="164E8E"/>
    <a:srgbClr val="124C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44" autoAdjust="0"/>
    <p:restoredTop sz="92231" autoAdjust="0"/>
  </p:normalViewPr>
  <p:slideViewPr>
    <p:cSldViewPr snapToGrid="0" showGuides="1">
      <p:cViewPr varScale="1">
        <p:scale>
          <a:sx n="62" d="100"/>
          <a:sy n="62" d="100"/>
        </p:scale>
        <p:origin x="54" y="99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4128"/>
    </p:cViewPr>
  </p:sorterViewPr>
  <p:notesViewPr>
    <p:cSldViewPr snapToGrid="0">
      <p:cViewPr varScale="1">
        <p:scale>
          <a:sx n="70" d="100"/>
          <a:sy n="70" d="100"/>
        </p:scale>
        <p:origin x="-2532" y="-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17B6B-5F12-4A13-9C05-BA393F9C2CD9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8D31D-5273-4B96-8A96-9E465B015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149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38D31D-5273-4B96-8A96-9E465B01534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747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8D31D-5273-4B96-8A96-9E465B01534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746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0" i="0" dirty="0" err="1">
                <a:solidFill>
                  <a:srgbClr val="333333"/>
                </a:solidFill>
                <a:effectLst/>
                <a:latin typeface="Optima-Regular"/>
              </a:rPr>
              <a:t>Jupyter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Optima-Regular"/>
              </a:rPr>
              <a:t>所提供的界面像是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Optima-Regular"/>
              </a:rPr>
              <a:t>PPT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Optima-Regular"/>
              </a:rPr>
              <a:t>演讲大纲。在</a:t>
            </a:r>
            <a:r>
              <a:rPr lang="en-US" altLang="zh-CN" sz="1800" b="0" i="0" dirty="0" err="1">
                <a:solidFill>
                  <a:srgbClr val="333333"/>
                </a:solidFill>
                <a:effectLst/>
                <a:latin typeface="Optima-Regular"/>
              </a:rPr>
              <a:t>Jupyter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Optima-Regular"/>
              </a:rPr>
              <a:t>里面，那些作为示例文档的代码，可以被真实运行起来。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8D31D-5273-4B96-8A96-9E465B01534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94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Optima-Regular"/>
              </a:rPr>
              <a:t>变量命名：字母，字母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tima-Regular"/>
              </a:rPr>
              <a:t>+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tima-Regular"/>
              </a:rPr>
              <a:t>数字，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tima-Regular"/>
              </a:rPr>
              <a:t>_</a:t>
            </a: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Optima-Regular"/>
              </a:rPr>
              <a:t>一些特殊单词如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tima-Regular"/>
              </a:rPr>
              <a:t>print def for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tima-Regular"/>
              </a:rPr>
              <a:t>不能作为变量名</a:t>
            </a:r>
            <a:endParaRPr lang="en-US" altLang="zh-CN" b="0" i="0" dirty="0">
              <a:solidFill>
                <a:srgbClr val="333333"/>
              </a:solidFill>
              <a:effectLst/>
              <a:latin typeface="Optima-Regular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Optima-Regular"/>
              </a:rPr>
              <a:t>变量没有类型，变量中存的值的类型</a:t>
            </a:r>
            <a:endParaRPr lang="en-US" altLang="zh-CN" b="0" i="0" dirty="0">
              <a:solidFill>
                <a:srgbClr val="333333"/>
              </a:solidFill>
              <a:effectLst/>
              <a:latin typeface="Optima-Regular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交互式编程：不需要创建脚本文件，通过</a:t>
            </a:r>
            <a:r>
              <a:rPr lang="en-US" altLang="zh-CN" dirty="0"/>
              <a:t>Python</a:t>
            </a:r>
            <a:r>
              <a:rPr lang="zh-CN" altLang="en-US" dirty="0"/>
              <a:t>解释器的交互模式编写代码。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脚本式编程：通过脚本参数调用解释器执行脚本。</a:t>
            </a:r>
          </a:p>
          <a:p>
            <a:r>
              <a:rPr lang="zh-CN" altLang="en-US" dirty="0"/>
              <a:t>索引从</a:t>
            </a:r>
            <a:r>
              <a:rPr lang="en-US" altLang="zh-CN" dirty="0"/>
              <a:t>0</a:t>
            </a:r>
            <a:r>
              <a:rPr lang="zh-CN" altLang="en-US" dirty="0"/>
              <a:t>开始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8D31D-5273-4B96-8A96-9E465B01534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909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8D31D-5273-4B96-8A96-9E465B01534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35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sys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模块提供了一系列有关</a:t>
            </a:r>
            <a:r>
              <a:rPr lang="en-US" altLang="zh-CN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运行环境的变量和函数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8D31D-5273-4B96-8A96-9E465B01534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251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sys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模块提供了一系列有关</a:t>
            </a:r>
            <a:r>
              <a:rPr lang="en-US" altLang="zh-CN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运行环境的变量和函数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8D31D-5273-4B96-8A96-9E465B01534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196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http://www.beerlab.org/gkmsvm/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8D31D-5273-4B96-8A96-9E465B01534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968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70C1-C1BA-4A39-BF8F-5B40C8BDE509}" type="datetime1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56E1-E43A-4488-A671-0AB4F9BBB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16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E56E-EE2D-4FB7-9289-970598D0A879}" type="datetime1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56E1-E43A-4488-A671-0AB4F9BBB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40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8936-C8E0-4302-8C77-A97670658999}" type="datetime1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56E1-E43A-4488-A671-0AB4F9BBB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57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9EE0-AC57-4910-950F-296EF8C22F29}" type="datetime1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56E1-E43A-4488-A671-0AB4F9BBB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41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A6F7-F961-49A7-9D61-ACB04C6CF84D}" type="datetime1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56E1-E43A-4488-A671-0AB4F9BBB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41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75380-0560-4A19-90B9-9E0B97234E9C}" type="datetime1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56E1-E43A-4488-A671-0AB4F9BBB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27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87F7-6CF9-4EF8-A1E3-FFC88FB8F4E0}" type="datetime1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56E1-E43A-4488-A671-0AB4F9BBB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73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87C8-93BF-4F85-A615-7E3F54DFC70C}" type="datetime1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56E1-E43A-4488-A671-0AB4F9BBB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55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6E44-08DB-4F5F-AFBA-6C4B0D4E04CA}" type="datetime1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56E1-E43A-4488-A671-0AB4F9BBB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85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BC6E-A27D-4BBB-8DAF-8090E519F3FC}" type="datetime1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56E1-E43A-4488-A671-0AB4F9BBB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174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DE0C-97C3-4ECA-87A5-F8BCA3240A12}" type="datetime1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56E1-E43A-4488-A671-0AB4F9BBB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10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81821-BBB9-44F5-956C-1F87ABD4B738}" type="datetime1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956E1-E43A-4488-A671-0AB4F9BBB6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52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9"/>
          <p:cNvSpPr txBox="1"/>
          <p:nvPr/>
        </p:nvSpPr>
        <p:spPr>
          <a:xfrm>
            <a:off x="9414402" y="5600409"/>
            <a:ext cx="2399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124C8A"/>
                </a:solidFill>
                <a:latin typeface="微软雅黑" pitchFamily="34" charset="-122"/>
                <a:ea typeface="微软雅黑" pitchFamily="34" charset="-122"/>
              </a:rPr>
              <a:t>报告人：张诏月</a:t>
            </a:r>
            <a:endParaRPr lang="en-US" altLang="zh-CN" sz="2400" dirty="0">
              <a:solidFill>
                <a:srgbClr val="124C8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2" descr="C:\Users\1\Desktop\view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" t="-81" r="-257" b="29182"/>
          <a:stretch/>
        </p:blipFill>
        <p:spPr bwMode="auto">
          <a:xfrm>
            <a:off x="-6825" y="-13648"/>
            <a:ext cx="12269337" cy="416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C549268-EDF2-46F7-B4CB-A335EB50C1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01" y="5589240"/>
            <a:ext cx="684000" cy="684000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09" y="6314251"/>
            <a:ext cx="900000" cy="543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 descr="E:\报告\PPT模板\电子科技大LOGO【免抠图直接下载即可使用】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223" y="2188797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3718986" y="4525285"/>
            <a:ext cx="475402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ea typeface="Arial Unicode MS" pitchFamily="34" charset="-122"/>
                <a:cs typeface="Arial Unicode MS" pitchFamily="34" charset="-122"/>
              </a:rPr>
              <a:t>Programming: Python</a:t>
            </a:r>
            <a:endParaRPr lang="en-US" altLang="zh-CN" sz="2800" b="1" i="1" dirty="0"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360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9373" y="147847"/>
            <a:ext cx="5544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dirty="0"/>
              <a:t>Programming 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-29038" y="612654"/>
            <a:ext cx="1098819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948" y="44754"/>
            <a:ext cx="1224923" cy="74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/>
        </p:nvSpPr>
        <p:spPr>
          <a:xfrm>
            <a:off x="545910" y="6649398"/>
            <a:ext cx="11646090" cy="221895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94571"/>
            <a:ext cx="828000" cy="476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177591" y="5980133"/>
            <a:ext cx="497973" cy="376195"/>
            <a:chOff x="177591" y="5895841"/>
            <a:chExt cx="497973" cy="446840"/>
          </a:xfrm>
        </p:grpSpPr>
        <p:sp>
          <p:nvSpPr>
            <p:cNvPr id="19" name="云形标注 18"/>
            <p:cNvSpPr/>
            <p:nvPr/>
          </p:nvSpPr>
          <p:spPr>
            <a:xfrm>
              <a:off x="177591" y="5895841"/>
              <a:ext cx="497973" cy="446840"/>
            </a:xfrm>
            <a:prstGeom prst="cloudCallout">
              <a:avLst/>
            </a:prstGeom>
            <a:solidFill>
              <a:srgbClr val="C1AEE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2"/>
            <p:cNvSpPr txBox="1"/>
            <p:nvPr/>
          </p:nvSpPr>
          <p:spPr>
            <a:xfrm>
              <a:off x="262526" y="5901642"/>
              <a:ext cx="343891" cy="438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ea typeface="华文细黑" panose="02010600040101010101" pitchFamily="2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14441BA7-0F47-4C75-8AFE-BA78C0251888}"/>
              </a:ext>
            </a:extLst>
          </p:cNvPr>
          <p:cNvSpPr/>
          <p:nvPr/>
        </p:nvSpPr>
        <p:spPr>
          <a:xfrm>
            <a:off x="1252203" y="1177824"/>
            <a:ext cx="9091582" cy="3642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Way of structuring sets of instructions to enable a computer to perform a certain task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There are many programming languages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- C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- C++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- Java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- Perl </a:t>
            </a:r>
          </a:p>
          <a:p>
            <a:r>
              <a:rPr lang="en-US" altLang="zh-CN" dirty="0"/>
              <a:t>- </a:t>
            </a:r>
            <a:r>
              <a:rPr lang="en-US" altLang="zh-CN" b="1" dirty="0"/>
              <a:t>Python       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 processing, Text processing, Mathematic computation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- R                  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alibri-Bold"/>
              </a:rPr>
              <a:t>tatistical analysis, Plot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- </a:t>
            </a:r>
            <a:r>
              <a:rPr lang="en-US" altLang="zh-CN" dirty="0" err="1"/>
              <a:t>Matlab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616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9373" y="147847"/>
            <a:ext cx="5544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dirty="0"/>
              <a:t>Learning Python with </a:t>
            </a:r>
            <a:r>
              <a:rPr lang="en-US" altLang="zh-CN" sz="2400" dirty="0" err="1"/>
              <a:t>Jupyter</a:t>
            </a:r>
            <a:r>
              <a:rPr lang="en-US" altLang="zh-CN" sz="2400" dirty="0"/>
              <a:t> notebook</a:t>
            </a:r>
            <a:endParaRPr lang="en-US" altLang="zh-CN" sz="2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-29038" y="612654"/>
            <a:ext cx="1098819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948" y="44754"/>
            <a:ext cx="1224923" cy="74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/>
        </p:nvSpPr>
        <p:spPr>
          <a:xfrm>
            <a:off x="545910" y="6649398"/>
            <a:ext cx="11646090" cy="221895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94571"/>
            <a:ext cx="828000" cy="476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177591" y="5980133"/>
            <a:ext cx="497973" cy="376195"/>
            <a:chOff x="177591" y="5895841"/>
            <a:chExt cx="497973" cy="446840"/>
          </a:xfrm>
        </p:grpSpPr>
        <p:sp>
          <p:nvSpPr>
            <p:cNvPr id="19" name="云形标注 18"/>
            <p:cNvSpPr/>
            <p:nvPr/>
          </p:nvSpPr>
          <p:spPr>
            <a:xfrm>
              <a:off x="177591" y="5895841"/>
              <a:ext cx="497973" cy="446840"/>
            </a:xfrm>
            <a:prstGeom prst="cloudCallout">
              <a:avLst/>
            </a:prstGeom>
            <a:solidFill>
              <a:srgbClr val="C1AEE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2"/>
            <p:cNvSpPr txBox="1"/>
            <p:nvPr/>
          </p:nvSpPr>
          <p:spPr>
            <a:xfrm>
              <a:off x="262526" y="5901642"/>
              <a:ext cx="343891" cy="438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ea typeface="华文细黑" panose="02010600040101010101" pitchFamily="2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14441BA7-0F47-4C75-8AFE-BA78C0251888}"/>
              </a:ext>
            </a:extLst>
          </p:cNvPr>
          <p:cNvSpPr/>
          <p:nvPr/>
        </p:nvSpPr>
        <p:spPr>
          <a:xfrm>
            <a:off x="1422164" y="2067192"/>
            <a:ext cx="98935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PyCharm</a:t>
            </a:r>
          </a:p>
          <a:p>
            <a:endParaRPr lang="en-US" altLang="zh-CN" dirty="0"/>
          </a:p>
          <a:p>
            <a:r>
              <a:rPr lang="en-US" altLang="zh-CN" dirty="0"/>
              <a:t>Anaconda</a:t>
            </a:r>
            <a:r>
              <a:rPr lang="zh-CN" altLang="en-US" dirty="0"/>
              <a:t>是一个运行环境，且兼容多个</a:t>
            </a:r>
            <a:r>
              <a:rPr lang="en-US" altLang="zh-CN" dirty="0"/>
              <a:t>python</a:t>
            </a:r>
            <a:r>
              <a:rPr lang="zh-CN" altLang="en-US" dirty="0"/>
              <a:t>版本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Jupyter</a:t>
            </a:r>
            <a:r>
              <a:rPr lang="zh-CN" altLang="en-US" dirty="0"/>
              <a:t>是一个数据图形化</a:t>
            </a:r>
            <a:r>
              <a:rPr lang="en-US" altLang="zh-CN" dirty="0"/>
              <a:t>GUI,</a:t>
            </a:r>
            <a:r>
              <a:rPr lang="zh-CN" altLang="en-US" dirty="0"/>
              <a:t>组合文本，图像和代码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Google</a:t>
            </a:r>
            <a:r>
              <a:rPr lang="zh-CN" altLang="en-US" dirty="0"/>
              <a:t> </a:t>
            </a:r>
            <a:r>
              <a:rPr lang="en-US" altLang="zh-CN" dirty="0" err="1"/>
              <a:t>Colab</a:t>
            </a:r>
            <a:r>
              <a:rPr lang="en-US" altLang="zh-CN" dirty="0"/>
              <a:t>  https://colab.research.google.com/notebooks/intro.ipynb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64058DC-0256-4B2C-A5AC-699FED7068A1}"/>
              </a:ext>
            </a:extLst>
          </p:cNvPr>
          <p:cNvSpPr/>
          <p:nvPr/>
        </p:nvSpPr>
        <p:spPr>
          <a:xfrm>
            <a:off x="508183" y="1085973"/>
            <a:ext cx="35734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dirty="0"/>
              <a:t>python</a:t>
            </a:r>
            <a:r>
              <a:rPr lang="zh-CN" altLang="en-US" sz="2400" dirty="0"/>
              <a:t>集成开发环境</a:t>
            </a:r>
            <a:r>
              <a:rPr lang="en-US" altLang="zh-CN" sz="2400" dirty="0"/>
              <a:t>(ide)</a:t>
            </a:r>
            <a:endParaRPr lang="en-US" altLang="zh-CN" sz="2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EE4FB8-0910-40FF-A8E2-8544A54E98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" t="13981" r="-1"/>
          <a:stretch/>
        </p:blipFill>
        <p:spPr bwMode="auto">
          <a:xfrm>
            <a:off x="5663132" y="4202316"/>
            <a:ext cx="6093715" cy="234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63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9373" y="147847"/>
            <a:ext cx="5544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dirty="0"/>
              <a:t>Basic</a:t>
            </a:r>
            <a:endParaRPr lang="en-US" altLang="zh-CN" sz="2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-29038" y="612654"/>
            <a:ext cx="1098819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948" y="44754"/>
            <a:ext cx="1224923" cy="74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/>
        </p:nvSpPr>
        <p:spPr>
          <a:xfrm>
            <a:off x="545910" y="6649398"/>
            <a:ext cx="11646090" cy="221895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94571"/>
            <a:ext cx="828000" cy="476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177591" y="5980133"/>
            <a:ext cx="497973" cy="376195"/>
            <a:chOff x="177591" y="5895841"/>
            <a:chExt cx="497973" cy="446840"/>
          </a:xfrm>
        </p:grpSpPr>
        <p:sp>
          <p:nvSpPr>
            <p:cNvPr id="19" name="云形标注 18"/>
            <p:cNvSpPr/>
            <p:nvPr/>
          </p:nvSpPr>
          <p:spPr>
            <a:xfrm>
              <a:off x="177591" y="5895841"/>
              <a:ext cx="497973" cy="446840"/>
            </a:xfrm>
            <a:prstGeom prst="cloudCallout">
              <a:avLst/>
            </a:prstGeom>
            <a:solidFill>
              <a:srgbClr val="C1AEE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2"/>
            <p:cNvSpPr txBox="1"/>
            <p:nvPr/>
          </p:nvSpPr>
          <p:spPr>
            <a:xfrm>
              <a:off x="262526" y="5901642"/>
              <a:ext cx="343891" cy="438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ea typeface="华文细黑" panose="02010600040101010101" pitchFamily="2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67915D78-319F-4FD1-A7E0-B146FFDFCAAF}"/>
              </a:ext>
            </a:extLst>
          </p:cNvPr>
          <p:cNvSpPr/>
          <p:nvPr/>
        </p:nvSpPr>
        <p:spPr>
          <a:xfrm>
            <a:off x="1089913" y="1143033"/>
            <a:ext cx="10431061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注释</a:t>
            </a:r>
            <a:r>
              <a:rPr lang="en-US" altLang="zh-CN" dirty="0"/>
              <a:t>   #</a:t>
            </a:r>
          </a:p>
          <a:p>
            <a:endParaRPr lang="en-US" altLang="zh-CN" dirty="0"/>
          </a:p>
          <a:p>
            <a:r>
              <a:rPr lang="zh-CN" altLang="en-US" dirty="0"/>
              <a:t>操作符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变量和赋值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变量：字符开头，可包含字母、数字、</a:t>
            </a:r>
            <a:r>
              <a:rPr lang="en-US" altLang="zh-CN" dirty="0"/>
              <a:t>_</a:t>
            </a:r>
            <a:r>
              <a:rPr lang="zh-CN" altLang="en-US" dirty="0"/>
              <a:t>，大小写敏感</a:t>
            </a:r>
            <a:endParaRPr lang="en-US" altLang="zh-CN" dirty="0"/>
          </a:p>
          <a:p>
            <a:r>
              <a:rPr lang="zh-CN" altLang="en-US" dirty="0"/>
              <a:t>       一些特殊单词如</a:t>
            </a:r>
            <a:r>
              <a:rPr lang="en-US" altLang="zh-CN" dirty="0"/>
              <a:t>print def for </a:t>
            </a:r>
            <a:r>
              <a:rPr lang="zh-CN" altLang="en-US" dirty="0"/>
              <a:t>不能作为变量名</a:t>
            </a:r>
            <a:endParaRPr lang="en-US" altLang="zh-CN" dirty="0"/>
          </a:p>
          <a:p>
            <a:r>
              <a:rPr lang="en-US" altLang="zh-CN" dirty="0"/>
              <a:t>       = </a:t>
            </a:r>
            <a:r>
              <a:rPr lang="zh-CN" altLang="en-US" dirty="0"/>
              <a:t>赋值</a:t>
            </a:r>
          </a:p>
          <a:p>
            <a:endParaRPr lang="en-US" altLang="zh-CN" dirty="0"/>
          </a:p>
          <a:p>
            <a:r>
              <a:rPr lang="zh-CN" altLang="en-US" dirty="0"/>
              <a:t>标准数据类型</a:t>
            </a:r>
            <a:endParaRPr lang="en-US" altLang="zh-CN" dirty="0"/>
          </a:p>
          <a:p>
            <a:r>
              <a:rPr lang="en-US" altLang="zh-CN" dirty="0"/>
              <a:t> • </a:t>
            </a:r>
            <a:r>
              <a:rPr lang="zh-CN" altLang="en-US" b="1" dirty="0"/>
              <a:t>数字</a:t>
            </a:r>
            <a:r>
              <a:rPr lang="zh-CN" altLang="en-US" dirty="0"/>
              <a:t>                      </a:t>
            </a:r>
            <a:r>
              <a:rPr lang="en-US" altLang="zh-CN" dirty="0"/>
              <a:t> </a:t>
            </a:r>
            <a:r>
              <a:rPr lang="en-US" altLang="zh-CN" dirty="0" err="1"/>
              <a:t>eg.</a:t>
            </a:r>
            <a:r>
              <a:rPr lang="en-US" altLang="zh-CN" dirty="0"/>
              <a:t> 0, 1, -3.14</a:t>
            </a:r>
          </a:p>
          <a:p>
            <a:r>
              <a:rPr lang="en-US" altLang="zh-CN" dirty="0"/>
              <a:t> • </a:t>
            </a:r>
            <a:r>
              <a:rPr lang="zh-CN" altLang="en-US" b="1" dirty="0"/>
              <a:t>字符串</a:t>
            </a:r>
            <a:r>
              <a:rPr lang="zh-CN" altLang="en-US" dirty="0"/>
              <a:t>                   </a:t>
            </a:r>
            <a:r>
              <a:rPr lang="en-US" altLang="zh-CN" dirty="0" err="1"/>
              <a:t>eg.</a:t>
            </a:r>
            <a:r>
              <a:rPr lang="en-US" altLang="zh-CN" dirty="0"/>
              <a:t> ”apple”, ”0123”, ’ATTTAACGCGCGAA’</a:t>
            </a:r>
          </a:p>
          <a:p>
            <a:r>
              <a:rPr lang="en-US" altLang="zh-CN" dirty="0"/>
              <a:t> • </a:t>
            </a:r>
            <a:r>
              <a:rPr lang="zh-CN" altLang="en-US" b="1" dirty="0"/>
              <a:t>列表</a:t>
            </a:r>
            <a:r>
              <a:rPr lang="zh-CN" altLang="en-US" dirty="0"/>
              <a:t>                       </a:t>
            </a:r>
            <a:r>
              <a:rPr lang="en-US" altLang="zh-CN" dirty="0" err="1"/>
              <a:t>eg.</a:t>
            </a:r>
            <a:r>
              <a:rPr lang="zh-CN" altLang="en-US" dirty="0"/>
              <a:t> </a:t>
            </a:r>
            <a:r>
              <a:rPr lang="en-US" altLang="zh-CN" dirty="0"/>
              <a:t>['</a:t>
            </a:r>
            <a:r>
              <a:rPr lang="en-US" altLang="zh-CN" dirty="0" err="1"/>
              <a:t>abcd</a:t>
            </a:r>
            <a:r>
              <a:rPr lang="en-US" altLang="zh-CN" dirty="0"/>
              <a:t>', 786, 2.23, '</a:t>
            </a:r>
            <a:r>
              <a:rPr lang="en-US" altLang="zh-CN" dirty="0" err="1"/>
              <a:t>runoob</a:t>
            </a:r>
            <a:r>
              <a:rPr lang="en-US" altLang="zh-CN" dirty="0"/>
              <a:t>', 70.2]</a:t>
            </a:r>
          </a:p>
          <a:p>
            <a:r>
              <a:rPr lang="en-US" altLang="zh-CN" dirty="0"/>
              <a:t> • </a:t>
            </a:r>
            <a:r>
              <a:rPr lang="zh-CN" altLang="en-US" dirty="0"/>
              <a:t>元组                       </a:t>
            </a:r>
            <a:r>
              <a:rPr lang="en-US" altLang="zh-CN" dirty="0" err="1"/>
              <a:t>eg.</a:t>
            </a:r>
            <a:r>
              <a:rPr lang="en-US" altLang="zh-CN" dirty="0"/>
              <a:t> ( ‘</a:t>
            </a:r>
            <a:r>
              <a:rPr lang="en-US" altLang="zh-CN" dirty="0" err="1"/>
              <a:t>abcd</a:t>
            </a:r>
            <a:r>
              <a:rPr lang="en-US" altLang="zh-CN" dirty="0"/>
              <a:t>’, 786 , 2.23, ‘</a:t>
            </a:r>
            <a:r>
              <a:rPr lang="en-US" altLang="zh-CN" dirty="0" err="1"/>
              <a:t>runoob</a:t>
            </a:r>
            <a:r>
              <a:rPr lang="en-US" altLang="zh-CN" dirty="0"/>
              <a:t>’, 70.2)            </a:t>
            </a:r>
            <a:r>
              <a:rPr lang="zh-CN" altLang="en-US" dirty="0"/>
              <a:t>不可修改</a:t>
            </a:r>
            <a:endParaRPr lang="en-US" altLang="zh-CN" dirty="0"/>
          </a:p>
          <a:p>
            <a:r>
              <a:rPr lang="en-US" altLang="zh-CN" dirty="0"/>
              <a:t> • </a:t>
            </a:r>
            <a:r>
              <a:rPr lang="zh-CN" altLang="en-US" dirty="0"/>
              <a:t>集合                       </a:t>
            </a:r>
            <a:r>
              <a:rPr lang="en-US" altLang="zh-CN" dirty="0" err="1"/>
              <a:t>eg.</a:t>
            </a:r>
            <a:r>
              <a:rPr lang="en-US" altLang="zh-CN" dirty="0"/>
              <a:t> {‘</a:t>
            </a:r>
            <a:r>
              <a:rPr lang="en-US" altLang="zh-CN" dirty="0" err="1"/>
              <a:t>abcd</a:t>
            </a:r>
            <a:r>
              <a:rPr lang="en-US" altLang="zh-CN" dirty="0"/>
              <a:t>’, 786 , 2.23, ‘</a:t>
            </a:r>
            <a:r>
              <a:rPr lang="en-US" altLang="zh-CN" dirty="0" err="1"/>
              <a:t>runoob</a:t>
            </a:r>
            <a:r>
              <a:rPr lang="en-US" altLang="zh-CN" dirty="0"/>
              <a:t>’, 70.2}             </a:t>
            </a:r>
            <a:r>
              <a:rPr lang="zh-CN" altLang="en-US" dirty="0"/>
              <a:t>集合运算</a:t>
            </a:r>
            <a:endParaRPr lang="en-US" altLang="zh-CN" dirty="0"/>
          </a:p>
          <a:p>
            <a:r>
              <a:rPr lang="en-US" altLang="zh-CN" dirty="0"/>
              <a:t> • </a:t>
            </a:r>
            <a:r>
              <a:rPr lang="zh-CN" altLang="en-US" b="1" dirty="0"/>
              <a:t>字典                      </a:t>
            </a:r>
            <a:r>
              <a:rPr lang="zh-CN" altLang="en-US" dirty="0"/>
              <a:t> </a:t>
            </a:r>
            <a:r>
              <a:rPr lang="en-US" altLang="zh-CN" dirty="0" err="1"/>
              <a:t>eg.</a:t>
            </a:r>
            <a:r>
              <a:rPr lang="en-US" altLang="zh-CN" dirty="0"/>
              <a:t> course = {“</a:t>
            </a:r>
            <a:r>
              <a:rPr lang="en-US" altLang="zh-CN" dirty="0" err="1"/>
              <a:t>Database”:“Huang”,“Python”:“Zhang”,“Statistic”:“Sun</a:t>
            </a:r>
            <a:r>
              <a:rPr lang="en-US" altLang="zh-CN" dirty="0"/>
              <a:t>”}          </a:t>
            </a:r>
            <a:r>
              <a:rPr lang="zh-CN" altLang="en-US" dirty="0"/>
              <a:t>无序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CF529CB-B5B3-49C9-A9B5-EB4C4B46C3CE}"/>
              </a:ext>
            </a:extLst>
          </p:cNvPr>
          <p:cNvSpPr txBox="1"/>
          <p:nvPr/>
        </p:nvSpPr>
        <p:spPr>
          <a:xfrm>
            <a:off x="7844796" y="1289299"/>
            <a:ext cx="3633613" cy="2677656"/>
          </a:xfrm>
          <a:prstGeom prst="rect">
            <a:avLst/>
          </a:prstGeom>
          <a:noFill/>
          <a:ln>
            <a:solidFill>
              <a:srgbClr val="CDB6E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+      a + b        a plus b 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      a - b         a minus b 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*      a * b        a times b 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      a / b         a divided by b 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%     a % b       Remainder of a divided by b 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**    a ** b      a to the power of b</a:t>
            </a:r>
          </a:p>
          <a:p>
            <a:r>
              <a:rPr lang="en-US" altLang="zh-CN" sz="1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==    a == b      a is equal to b 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!=     a != b      a is not equal to b 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      a &gt; b        a is greater than b 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&gt;=    a &gt;= b      a is greater than or equal to b 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      a &lt; b        a is smaller than b 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&lt;=    a &lt;= b      a is smaller than or equal to b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6871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9373" y="147847"/>
            <a:ext cx="5544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dirty="0"/>
              <a:t>Learning Python with </a:t>
            </a:r>
            <a:r>
              <a:rPr lang="en-US" altLang="zh-CN" sz="2400" dirty="0" err="1"/>
              <a:t>Jupyter</a:t>
            </a:r>
            <a:r>
              <a:rPr lang="en-US" altLang="zh-CN" sz="2400" dirty="0"/>
              <a:t> notebook</a:t>
            </a:r>
            <a:endParaRPr lang="en-US" altLang="zh-CN" sz="2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-29038" y="612654"/>
            <a:ext cx="1098819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948" y="44754"/>
            <a:ext cx="1224923" cy="74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/>
        </p:nvSpPr>
        <p:spPr>
          <a:xfrm>
            <a:off x="545910" y="6649398"/>
            <a:ext cx="11646090" cy="221895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94571"/>
            <a:ext cx="828000" cy="476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177591" y="5980133"/>
            <a:ext cx="497973" cy="376195"/>
            <a:chOff x="177591" y="5895841"/>
            <a:chExt cx="497973" cy="446840"/>
          </a:xfrm>
        </p:grpSpPr>
        <p:sp>
          <p:nvSpPr>
            <p:cNvPr id="19" name="云形标注 18"/>
            <p:cNvSpPr/>
            <p:nvPr/>
          </p:nvSpPr>
          <p:spPr>
            <a:xfrm>
              <a:off x="177591" y="5895841"/>
              <a:ext cx="497973" cy="446840"/>
            </a:xfrm>
            <a:prstGeom prst="cloudCallout">
              <a:avLst/>
            </a:prstGeom>
            <a:solidFill>
              <a:srgbClr val="C1AEE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2"/>
            <p:cNvSpPr txBox="1"/>
            <p:nvPr/>
          </p:nvSpPr>
          <p:spPr>
            <a:xfrm>
              <a:off x="262526" y="5901642"/>
              <a:ext cx="343891" cy="438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ea typeface="华文细黑" panose="02010600040101010101" pitchFamily="2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AD89BD51-E4D0-4271-A7E8-2ABC0930DE4F}"/>
              </a:ext>
            </a:extLst>
          </p:cNvPr>
          <p:cNvSpPr/>
          <p:nvPr/>
        </p:nvSpPr>
        <p:spPr>
          <a:xfrm>
            <a:off x="1089913" y="1143033"/>
            <a:ext cx="5227713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缩进</a:t>
            </a:r>
            <a:r>
              <a:rPr lang="en-US" altLang="zh-CN" dirty="0"/>
              <a:t>   </a:t>
            </a:r>
            <a:r>
              <a:rPr lang="zh-CN" altLang="en-US" dirty="0"/>
              <a:t>四个空格</a:t>
            </a:r>
            <a:r>
              <a:rPr lang="en-US" altLang="zh-CN" dirty="0"/>
              <a:t>/Tab</a:t>
            </a:r>
          </a:p>
          <a:p>
            <a:endParaRPr lang="en-US" altLang="zh-CN" dirty="0"/>
          </a:p>
          <a:p>
            <a:r>
              <a:rPr lang="zh-CN" altLang="en-US" dirty="0"/>
              <a:t>基本语句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• </a:t>
            </a:r>
            <a:r>
              <a:rPr lang="zh-CN" altLang="en-US" dirty="0"/>
              <a:t>赋值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• </a:t>
            </a:r>
            <a:r>
              <a:rPr lang="zh-CN" altLang="en-US" dirty="0"/>
              <a:t>输入输出语句          </a:t>
            </a:r>
            <a:r>
              <a:rPr lang="en-US" altLang="zh-CN" dirty="0"/>
              <a:t>input, print</a:t>
            </a:r>
          </a:p>
          <a:p>
            <a:endParaRPr lang="en-US" altLang="zh-CN" dirty="0"/>
          </a:p>
          <a:p>
            <a:r>
              <a:rPr lang="en-US" altLang="zh-CN" dirty="0"/>
              <a:t> • </a:t>
            </a:r>
            <a:r>
              <a:rPr lang="zh-CN" altLang="en-US" dirty="0"/>
              <a:t>条件判断语句          </a:t>
            </a:r>
            <a:r>
              <a:rPr lang="en-US" altLang="zh-CN" dirty="0"/>
              <a:t>if-</a:t>
            </a:r>
            <a:r>
              <a:rPr lang="en-US" altLang="zh-CN" dirty="0" err="1"/>
              <a:t>elif</a:t>
            </a:r>
            <a:r>
              <a:rPr lang="en-US" altLang="zh-CN" dirty="0"/>
              <a:t>-else</a:t>
            </a:r>
          </a:p>
          <a:p>
            <a:endParaRPr lang="en-US" altLang="zh-CN" dirty="0"/>
          </a:p>
          <a:p>
            <a:r>
              <a:rPr lang="en-US" altLang="zh-CN" dirty="0"/>
              <a:t> • </a:t>
            </a:r>
            <a:r>
              <a:rPr lang="zh-CN" altLang="en-US" dirty="0"/>
              <a:t>循环语句                 </a:t>
            </a:r>
            <a:r>
              <a:rPr lang="en-US" altLang="zh-CN" dirty="0"/>
              <a:t>for-in, while, break/continue</a:t>
            </a:r>
          </a:p>
          <a:p>
            <a:endParaRPr lang="en-US" altLang="zh-CN" dirty="0"/>
          </a:p>
          <a:p>
            <a:r>
              <a:rPr lang="en-US" altLang="zh-CN" dirty="0"/>
              <a:t> • </a:t>
            </a:r>
            <a:r>
              <a:rPr lang="zh-CN" altLang="en-US" dirty="0"/>
              <a:t>异常处理语句           </a:t>
            </a:r>
            <a:r>
              <a:rPr lang="en-US" altLang="zh-CN" dirty="0"/>
              <a:t>try-except</a:t>
            </a:r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19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9373" y="147847"/>
            <a:ext cx="5544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dirty="0"/>
              <a:t>Learning Python with </a:t>
            </a:r>
            <a:r>
              <a:rPr lang="en-US" altLang="zh-CN" sz="2400" dirty="0" err="1"/>
              <a:t>Jupyter</a:t>
            </a:r>
            <a:r>
              <a:rPr lang="en-US" altLang="zh-CN" sz="2400" dirty="0"/>
              <a:t> notebook</a:t>
            </a:r>
            <a:endParaRPr lang="en-US" altLang="zh-CN" sz="2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-29038" y="612654"/>
            <a:ext cx="1098819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948" y="44754"/>
            <a:ext cx="1224923" cy="74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/>
        </p:nvSpPr>
        <p:spPr>
          <a:xfrm>
            <a:off x="545910" y="6649398"/>
            <a:ext cx="11646090" cy="221895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94571"/>
            <a:ext cx="828000" cy="476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177591" y="5980133"/>
            <a:ext cx="497973" cy="376195"/>
            <a:chOff x="177591" y="5895841"/>
            <a:chExt cx="497973" cy="446840"/>
          </a:xfrm>
        </p:grpSpPr>
        <p:sp>
          <p:nvSpPr>
            <p:cNvPr id="19" name="云形标注 18"/>
            <p:cNvSpPr/>
            <p:nvPr/>
          </p:nvSpPr>
          <p:spPr>
            <a:xfrm>
              <a:off x="177591" y="5895841"/>
              <a:ext cx="497973" cy="446840"/>
            </a:xfrm>
            <a:prstGeom prst="cloudCallout">
              <a:avLst/>
            </a:prstGeom>
            <a:solidFill>
              <a:srgbClr val="C1AEE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2"/>
            <p:cNvSpPr txBox="1"/>
            <p:nvPr/>
          </p:nvSpPr>
          <p:spPr>
            <a:xfrm>
              <a:off x="262526" y="5901642"/>
              <a:ext cx="343891" cy="438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ea typeface="华文细黑" panose="02010600040101010101" pitchFamily="2" charset="-122"/>
                </a:rPr>
                <a:t>5</a:t>
              </a:r>
              <a:endParaRPr lang="zh-CN" altLang="en-US" b="1" dirty="0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B87D8826-A2F6-4422-8E8C-B62945447004}"/>
              </a:ext>
            </a:extLst>
          </p:cNvPr>
          <p:cNvSpPr txBox="1"/>
          <p:nvPr/>
        </p:nvSpPr>
        <p:spPr>
          <a:xfrm>
            <a:off x="1136918" y="1166842"/>
            <a:ext cx="963817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文件读写               </a:t>
            </a:r>
            <a:r>
              <a:rPr lang="en-US" altLang="zh-CN" dirty="0"/>
              <a:t>open(‘</a:t>
            </a:r>
            <a:r>
              <a:rPr lang="en-US" altLang="zh-CN" dirty="0" err="1"/>
              <a:t>file’,’mode</a:t>
            </a:r>
            <a:r>
              <a:rPr lang="en-US" altLang="zh-CN" dirty="0"/>
              <a:t>’) </a:t>
            </a:r>
          </a:p>
          <a:p>
            <a:r>
              <a:rPr lang="en-US" altLang="zh-CN" dirty="0"/>
              <a:t>                              read/</a:t>
            </a:r>
            <a:r>
              <a:rPr lang="en-US" altLang="zh-CN" dirty="0" err="1"/>
              <a:t>readline</a:t>
            </a:r>
            <a:r>
              <a:rPr lang="en-US" altLang="zh-CN" dirty="0"/>
              <a:t>/</a:t>
            </a:r>
            <a:r>
              <a:rPr lang="en-US" altLang="zh-CN" dirty="0" err="1"/>
              <a:t>readlines</a:t>
            </a:r>
            <a:r>
              <a:rPr lang="en-US" altLang="zh-CN" dirty="0"/>
              <a:t>/write/close</a:t>
            </a:r>
          </a:p>
          <a:p>
            <a:endParaRPr lang="en-US" altLang="zh-CN" dirty="0"/>
          </a:p>
          <a:p>
            <a:r>
              <a:rPr lang="zh-CN" altLang="en-US" dirty="0"/>
              <a:t>函数                      </a:t>
            </a:r>
            <a:r>
              <a:rPr lang="en-US" altLang="zh-CN" dirty="0"/>
              <a:t>def </a:t>
            </a:r>
            <a:r>
              <a:rPr lang="en-US" altLang="zh-CN" dirty="0" err="1"/>
              <a:t>function_name</a:t>
            </a:r>
            <a:r>
              <a:rPr lang="en-US" altLang="zh-CN" dirty="0"/>
              <a:t>(</a:t>
            </a:r>
            <a:r>
              <a:rPr lang="en-US" altLang="zh-CN" dirty="0" err="1"/>
              <a:t>args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                                code</a:t>
            </a:r>
          </a:p>
          <a:p>
            <a:r>
              <a:rPr lang="en-US" altLang="zh-CN" dirty="0"/>
              <a:t>                                    return result</a:t>
            </a:r>
          </a:p>
          <a:p>
            <a:endParaRPr lang="en-US" altLang="zh-CN" dirty="0"/>
          </a:p>
          <a:p>
            <a:r>
              <a:rPr lang="zh-CN" altLang="en-US" dirty="0"/>
              <a:t>调用包                  </a:t>
            </a:r>
            <a:r>
              <a:rPr lang="en-US" altLang="zh-CN" dirty="0"/>
              <a:t>from module import function as alias</a:t>
            </a:r>
          </a:p>
          <a:p>
            <a:r>
              <a:rPr lang="en-US" altLang="zh-CN" dirty="0"/>
              <a:t>                            </a:t>
            </a:r>
            <a:r>
              <a:rPr lang="zh-CN" altLang="en-US" dirty="0"/>
              <a:t>包是含有</a:t>
            </a:r>
            <a:r>
              <a:rPr lang="en-US" altLang="zh-CN" dirty="0"/>
              <a:t>Python</a:t>
            </a:r>
            <a:r>
              <a:rPr lang="zh-CN" altLang="en-US" dirty="0"/>
              <a:t>模块的文件夹</a:t>
            </a:r>
            <a:endParaRPr lang="en-US" altLang="zh-CN" dirty="0"/>
          </a:p>
          <a:p>
            <a:r>
              <a:rPr lang="en-US" altLang="zh-CN" dirty="0"/>
              <a:t>                            </a:t>
            </a:r>
            <a:r>
              <a:rPr lang="zh-CN" altLang="en-US" dirty="0"/>
              <a:t>常用的包</a:t>
            </a:r>
            <a:r>
              <a:rPr lang="en-US" altLang="zh-CN" dirty="0"/>
              <a:t>/</a:t>
            </a:r>
            <a:r>
              <a:rPr lang="zh-CN" altLang="en-US" dirty="0"/>
              <a:t>模块：</a:t>
            </a:r>
            <a:r>
              <a:rPr lang="en-US" altLang="zh-CN" dirty="0" err="1"/>
              <a:t>os</a:t>
            </a:r>
            <a:r>
              <a:rPr lang="en-US" altLang="zh-CN" dirty="0"/>
              <a:t>, sys, time, pandas, re</a:t>
            </a:r>
          </a:p>
          <a:p>
            <a:endParaRPr lang="en-US" altLang="zh-CN" dirty="0"/>
          </a:p>
          <a:p>
            <a:r>
              <a:rPr lang="zh-CN" altLang="en-US" dirty="0"/>
              <a:t>正则表达式           </a:t>
            </a:r>
            <a:r>
              <a:rPr lang="en-US" altLang="zh-CN" dirty="0" err="1"/>
              <a:t>re.search</a:t>
            </a:r>
            <a:r>
              <a:rPr lang="en-US" altLang="zh-CN" dirty="0"/>
              <a:t>(pattern, string)</a:t>
            </a:r>
          </a:p>
          <a:p>
            <a:r>
              <a:rPr lang="en-US" altLang="zh-CN"/>
              <a:t>                             pattern.findall</a:t>
            </a:r>
            <a:r>
              <a:rPr lang="en-US" altLang="zh-CN" dirty="0"/>
              <a:t>(string[, pos[, </a:t>
            </a:r>
            <a:r>
              <a:rPr lang="en-US" altLang="zh-CN" dirty="0" err="1"/>
              <a:t>endpos</a:t>
            </a:r>
            <a:r>
              <a:rPr lang="en-US" altLang="zh-CN" dirty="0"/>
              <a:t>]])</a:t>
            </a:r>
          </a:p>
          <a:p>
            <a:r>
              <a:rPr lang="en-US" altLang="zh-CN" dirty="0"/>
              <a:t>                             </a:t>
            </a:r>
            <a:r>
              <a:rPr lang="en-US" altLang="zh-CN" dirty="0" err="1"/>
              <a:t>re.sub</a:t>
            </a:r>
            <a:r>
              <a:rPr lang="en-US" altLang="zh-CN" dirty="0"/>
              <a:t>(pattern, </a:t>
            </a:r>
            <a:r>
              <a:rPr lang="en-US" altLang="zh-CN" dirty="0" err="1"/>
              <a:t>repl</a:t>
            </a:r>
            <a:r>
              <a:rPr lang="en-US" altLang="zh-CN" dirty="0"/>
              <a:t>, string, count=0)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626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9373" y="147847"/>
            <a:ext cx="5544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dirty="0"/>
              <a:t>Learning Python with </a:t>
            </a:r>
            <a:r>
              <a:rPr lang="en-US" altLang="zh-CN" sz="2400" dirty="0" err="1"/>
              <a:t>Jupyter</a:t>
            </a:r>
            <a:r>
              <a:rPr lang="en-US" altLang="zh-CN" sz="2400" dirty="0"/>
              <a:t> notebook</a:t>
            </a:r>
            <a:endParaRPr lang="en-US" altLang="zh-CN" sz="2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-29038" y="612654"/>
            <a:ext cx="1098819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948" y="44754"/>
            <a:ext cx="1224923" cy="74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/>
        </p:nvSpPr>
        <p:spPr>
          <a:xfrm>
            <a:off x="545910" y="6649398"/>
            <a:ext cx="11646090" cy="221895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94571"/>
            <a:ext cx="828000" cy="476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177591" y="5980133"/>
            <a:ext cx="497973" cy="376195"/>
            <a:chOff x="177591" y="5895841"/>
            <a:chExt cx="497973" cy="446840"/>
          </a:xfrm>
        </p:grpSpPr>
        <p:sp>
          <p:nvSpPr>
            <p:cNvPr id="19" name="云形标注 18"/>
            <p:cNvSpPr/>
            <p:nvPr/>
          </p:nvSpPr>
          <p:spPr>
            <a:xfrm>
              <a:off x="177591" y="5895841"/>
              <a:ext cx="497973" cy="446840"/>
            </a:xfrm>
            <a:prstGeom prst="cloudCallout">
              <a:avLst/>
            </a:prstGeom>
            <a:solidFill>
              <a:srgbClr val="C1AEE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2"/>
            <p:cNvSpPr txBox="1"/>
            <p:nvPr/>
          </p:nvSpPr>
          <p:spPr>
            <a:xfrm>
              <a:off x="262526" y="5901642"/>
              <a:ext cx="343891" cy="438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ea typeface="华文细黑" panose="02010600040101010101" pitchFamily="2" charset="-122"/>
                </a:rPr>
                <a:t>5</a:t>
              </a:r>
              <a:endParaRPr lang="zh-CN" altLang="en-US" b="1" dirty="0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B87D8826-A2F6-4422-8E8C-B62945447004}"/>
              </a:ext>
            </a:extLst>
          </p:cNvPr>
          <p:cNvSpPr txBox="1"/>
          <p:nvPr/>
        </p:nvSpPr>
        <p:spPr>
          <a:xfrm>
            <a:off x="1136918" y="1166842"/>
            <a:ext cx="963817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文件读写               </a:t>
            </a:r>
            <a:r>
              <a:rPr lang="en-US" altLang="zh-CN" dirty="0"/>
              <a:t>open(‘</a:t>
            </a:r>
            <a:r>
              <a:rPr lang="en-US" altLang="zh-CN" dirty="0" err="1"/>
              <a:t>file’,’mode</a:t>
            </a:r>
            <a:r>
              <a:rPr lang="en-US" altLang="zh-CN" dirty="0"/>
              <a:t>’) </a:t>
            </a:r>
          </a:p>
          <a:p>
            <a:r>
              <a:rPr lang="en-US" altLang="zh-CN" dirty="0"/>
              <a:t>                              read/</a:t>
            </a:r>
            <a:r>
              <a:rPr lang="en-US" altLang="zh-CN" dirty="0" err="1"/>
              <a:t>readline</a:t>
            </a:r>
            <a:r>
              <a:rPr lang="en-US" altLang="zh-CN" dirty="0"/>
              <a:t>/</a:t>
            </a:r>
            <a:r>
              <a:rPr lang="en-US" altLang="zh-CN" dirty="0" err="1"/>
              <a:t>readlines</a:t>
            </a:r>
            <a:r>
              <a:rPr lang="en-US" altLang="zh-CN" dirty="0"/>
              <a:t>/write/close</a:t>
            </a:r>
          </a:p>
          <a:p>
            <a:endParaRPr lang="en-US" altLang="zh-CN" dirty="0"/>
          </a:p>
          <a:p>
            <a:r>
              <a:rPr lang="zh-CN" altLang="en-US" dirty="0"/>
              <a:t>函数                      </a:t>
            </a:r>
            <a:r>
              <a:rPr lang="en-US" altLang="zh-CN" dirty="0"/>
              <a:t>def </a:t>
            </a:r>
            <a:r>
              <a:rPr lang="en-US" altLang="zh-CN" dirty="0" err="1"/>
              <a:t>function_name</a:t>
            </a:r>
            <a:r>
              <a:rPr lang="en-US" altLang="zh-CN" dirty="0"/>
              <a:t>(</a:t>
            </a:r>
            <a:r>
              <a:rPr lang="en-US" altLang="zh-CN" dirty="0" err="1"/>
              <a:t>args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                                code</a:t>
            </a:r>
          </a:p>
          <a:p>
            <a:r>
              <a:rPr lang="en-US" altLang="zh-CN" dirty="0"/>
              <a:t>                                    return result</a:t>
            </a:r>
          </a:p>
          <a:p>
            <a:endParaRPr lang="en-US" altLang="zh-CN" dirty="0"/>
          </a:p>
          <a:p>
            <a:r>
              <a:rPr lang="zh-CN" altLang="en-US" dirty="0"/>
              <a:t>调用包                  </a:t>
            </a:r>
            <a:r>
              <a:rPr lang="en-US" altLang="zh-CN" dirty="0"/>
              <a:t>from module import function as alias</a:t>
            </a:r>
          </a:p>
          <a:p>
            <a:r>
              <a:rPr lang="en-US" altLang="zh-CN" dirty="0"/>
              <a:t>                            </a:t>
            </a:r>
            <a:r>
              <a:rPr lang="zh-CN" altLang="en-US" dirty="0"/>
              <a:t>包是含有</a:t>
            </a:r>
            <a:r>
              <a:rPr lang="en-US" altLang="zh-CN" dirty="0"/>
              <a:t>Python</a:t>
            </a:r>
            <a:r>
              <a:rPr lang="zh-CN" altLang="en-US" dirty="0"/>
              <a:t>模块的文件夹</a:t>
            </a:r>
            <a:endParaRPr lang="en-US" altLang="zh-CN" dirty="0"/>
          </a:p>
          <a:p>
            <a:r>
              <a:rPr lang="en-US" altLang="zh-CN" dirty="0"/>
              <a:t>                            </a:t>
            </a:r>
            <a:r>
              <a:rPr lang="zh-CN" altLang="en-US" dirty="0"/>
              <a:t>常用的包</a:t>
            </a:r>
            <a:r>
              <a:rPr lang="en-US" altLang="zh-CN" dirty="0"/>
              <a:t>/</a:t>
            </a:r>
            <a:r>
              <a:rPr lang="zh-CN" altLang="en-US" dirty="0"/>
              <a:t>模块：</a:t>
            </a:r>
            <a:r>
              <a:rPr lang="en-US" altLang="zh-CN" dirty="0" err="1"/>
              <a:t>os</a:t>
            </a:r>
            <a:r>
              <a:rPr lang="en-US" altLang="zh-CN" dirty="0"/>
              <a:t>, sys, time, pandas, re</a:t>
            </a:r>
          </a:p>
          <a:p>
            <a:endParaRPr lang="en-US" altLang="zh-CN" dirty="0"/>
          </a:p>
          <a:p>
            <a:r>
              <a:rPr lang="zh-CN" altLang="en-US" b="1" dirty="0"/>
              <a:t>正则表达式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0AE7B1-5DA5-4E2B-AE06-C2AC0BDA6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5861" y="691992"/>
            <a:ext cx="6846121" cy="587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5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2526" y="147847"/>
            <a:ext cx="1366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dirty="0"/>
              <a:t>Exercise</a:t>
            </a:r>
            <a:endParaRPr lang="en-US" altLang="zh-CN" sz="2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-29038" y="612654"/>
            <a:ext cx="1098819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948" y="44754"/>
            <a:ext cx="1224923" cy="74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/>
        </p:nvSpPr>
        <p:spPr>
          <a:xfrm>
            <a:off x="545910" y="6649398"/>
            <a:ext cx="11646090" cy="221895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94571"/>
            <a:ext cx="828000" cy="476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177591" y="5980133"/>
            <a:ext cx="549488" cy="376195"/>
            <a:chOff x="177591" y="5895841"/>
            <a:chExt cx="549488" cy="446840"/>
          </a:xfrm>
        </p:grpSpPr>
        <p:sp>
          <p:nvSpPr>
            <p:cNvPr id="19" name="云形标注 18"/>
            <p:cNvSpPr/>
            <p:nvPr/>
          </p:nvSpPr>
          <p:spPr>
            <a:xfrm>
              <a:off x="177591" y="5895841"/>
              <a:ext cx="497973" cy="446840"/>
            </a:xfrm>
            <a:prstGeom prst="cloudCallout">
              <a:avLst/>
            </a:prstGeom>
            <a:solidFill>
              <a:srgbClr val="C1AEE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2"/>
            <p:cNvSpPr txBox="1"/>
            <p:nvPr/>
          </p:nvSpPr>
          <p:spPr>
            <a:xfrm>
              <a:off x="270456" y="5901642"/>
              <a:ext cx="456623" cy="438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ea typeface="华文细黑" panose="02010600040101010101" pitchFamily="2" charset="-122"/>
                </a:rPr>
                <a:t>6</a:t>
              </a:r>
              <a:endParaRPr lang="zh-CN" altLang="en-US" b="1" dirty="0">
                <a:solidFill>
                  <a:schemeClr val="bg1"/>
                </a:solidFill>
                <a:ea typeface="华文细黑" panose="02010600040101010101" pitchFamily="2" charset="-122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18C188BE-3DAF-43F5-B995-CC135C38A08F}"/>
              </a:ext>
            </a:extLst>
          </p:cNvPr>
          <p:cNvSpPr txBox="1"/>
          <p:nvPr/>
        </p:nvSpPr>
        <p:spPr>
          <a:xfrm>
            <a:off x="985981" y="1261925"/>
            <a:ext cx="1087172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计算</a:t>
            </a:r>
            <a:r>
              <a:rPr lang="en-US" altLang="zh-CN" dirty="0"/>
              <a:t>1+3+5+…+49</a:t>
            </a:r>
            <a:r>
              <a:rPr lang="zh-CN" altLang="en-US" dirty="0"/>
              <a:t>，并输出结果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将</a:t>
            </a:r>
            <a:r>
              <a:rPr lang="en-US" altLang="zh-CN" dirty="0"/>
              <a:t>DNA</a:t>
            </a:r>
            <a:r>
              <a:rPr lang="zh-CN" altLang="en-US" dirty="0"/>
              <a:t>序列</a:t>
            </a:r>
            <a:r>
              <a:rPr lang="en-US" altLang="zh-CN" dirty="0"/>
              <a:t>’ATCGGACGT’</a:t>
            </a:r>
            <a:r>
              <a:rPr lang="zh-CN" altLang="en-US" dirty="0"/>
              <a:t> 转化为相应的</a:t>
            </a:r>
            <a:r>
              <a:rPr lang="en-US" altLang="zh-CN" dirty="0"/>
              <a:t>RNA</a:t>
            </a:r>
            <a:r>
              <a:rPr lang="zh-CN" altLang="en-US" dirty="0"/>
              <a:t>序列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对于</a:t>
            </a:r>
            <a:r>
              <a:rPr lang="en-US" altLang="zh-CN" dirty="0"/>
              <a:t>exercise1.fasta</a:t>
            </a:r>
            <a:r>
              <a:rPr lang="zh-CN" altLang="en-US" dirty="0"/>
              <a:t>文件</a:t>
            </a:r>
            <a:r>
              <a:rPr lang="en-US" altLang="zh-CN" dirty="0"/>
              <a:t>(https://github.com/ZhaoyueZhang/Lin-Group-Bioinformatics-seminar)</a:t>
            </a:r>
          </a:p>
          <a:p>
            <a:r>
              <a:rPr lang="zh-CN" altLang="en-US" dirty="0"/>
              <a:t>  ①提取文件中序列</a:t>
            </a:r>
            <a:r>
              <a:rPr lang="en-US" altLang="zh-CN" dirty="0" err="1"/>
              <a:t>Gene_Name</a:t>
            </a:r>
            <a:r>
              <a:rPr lang="zh-CN" altLang="en-US" dirty="0"/>
              <a:t>并输出</a:t>
            </a:r>
            <a:endParaRPr lang="en-US" altLang="zh-CN" dirty="0"/>
          </a:p>
          <a:p>
            <a:r>
              <a:rPr lang="zh-CN" altLang="en-US" dirty="0"/>
              <a:t>  ②计算序列中核酸二联体</a:t>
            </a:r>
            <a:r>
              <a:rPr lang="en-US" altLang="zh-CN" dirty="0"/>
              <a:t>(AA, AG, …,TT)</a:t>
            </a:r>
            <a:r>
              <a:rPr lang="zh-CN" altLang="en-US" dirty="0"/>
              <a:t>的频率并输出到文件中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788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15369</TotalTime>
  <Words>796</Words>
  <Application>Microsoft Office PowerPoint</Application>
  <PresentationFormat>宽屏</PresentationFormat>
  <Paragraphs>127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Calibri-Bold</vt:lpstr>
      <vt:lpstr>Optima-Regular</vt:lpstr>
      <vt:lpstr>微软雅黑</vt:lpstr>
      <vt:lpstr>Arial</vt:lpstr>
      <vt:lpstr>Arial Black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BECHIN北辰</dc:creator>
  <cp:lastModifiedBy>Zhaoyue Zhang</cp:lastModifiedBy>
  <cp:revision>445</cp:revision>
  <dcterms:created xsi:type="dcterms:W3CDTF">2016-02-06T12:27:32Z</dcterms:created>
  <dcterms:modified xsi:type="dcterms:W3CDTF">2021-07-15T06:31:23Z</dcterms:modified>
</cp:coreProperties>
</file>