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1" r:id="rId3"/>
    <p:sldId id="813" r:id="rId4"/>
    <p:sldId id="800" r:id="rId5"/>
    <p:sldId id="315" r:id="rId6"/>
    <p:sldId id="322" r:id="rId7"/>
    <p:sldId id="308" r:id="rId8"/>
    <p:sldId id="309" r:id="rId9"/>
    <p:sldId id="804" r:id="rId10"/>
    <p:sldId id="816" r:id="rId11"/>
    <p:sldId id="805" r:id="rId12"/>
    <p:sldId id="807" r:id="rId13"/>
    <p:sldId id="808" r:id="rId14"/>
    <p:sldId id="809" r:id="rId15"/>
    <p:sldId id="806" r:id="rId16"/>
    <p:sldId id="810" r:id="rId17"/>
    <p:sldId id="801" r:id="rId18"/>
    <p:sldId id="803" r:id="rId19"/>
    <p:sldId id="802" r:id="rId20"/>
    <p:sldId id="811" r:id="rId21"/>
    <p:sldId id="814" r:id="rId22"/>
    <p:sldId id="815" r:id="rId23"/>
    <p:sldId id="81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4" autoAdjust="0"/>
  </p:normalViewPr>
  <p:slideViewPr>
    <p:cSldViewPr snapToGrid="0">
      <p:cViewPr varScale="1">
        <p:scale>
          <a:sx n="77" d="100"/>
          <a:sy n="77" d="100"/>
        </p:scale>
        <p:origin x="6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C4B80-FD37-464C-B346-099B5848FD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B7BB-164C-475C-9396-E1EAC4FDD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4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1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4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9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9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87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24292E"/>
                </a:solidFill>
                <a:effectLst/>
                <a:latin typeface="Helvetica Neue"/>
              </a:rPr>
              <a:t>EXTENSION.control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文件：如同插件的身份证，定义了名称、版本和依赖关系等关键信息。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24292E"/>
                </a:solidFill>
                <a:effectLst/>
                <a:latin typeface="Helvetica Neue"/>
              </a:rPr>
              <a:t>EXTENSION.sql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文件：包含插件的创建脚本，为插件在</a:t>
            </a:r>
            <a:r>
              <a:rPr lang="en-US" altLang="zh-CN" b="0" i="0">
                <a:solidFill>
                  <a:srgbClr val="24292E"/>
                </a:solidFill>
                <a:effectLst/>
                <a:latin typeface="Helvetica Neue"/>
              </a:rPr>
              <a:t>PostgreSQL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中的顺利运行奠定了基础。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自定义函数和操作符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：赋予插件扩展数据库功能的独特能力，如新函数和操作符。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扩展数据类型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：带来数据类型世界的无限扩展，为新数据类型提供支持。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语言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：允许插件引入新语言，为数据库查询和操作赋予全新的语法规则。</a:t>
            </a:r>
            <a:endParaRPr lang="en-US" altLang="zh-CN" b="0" i="0">
              <a:solidFill>
                <a:srgbClr val="24292E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>
              <a:solidFill>
                <a:srgbClr val="24292E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验证合法性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：插件名称符合规范，依赖关系全部满足。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加载控制文件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：提取插件的关键信息，为创建过程做好准备。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创建对象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：根据插件信息，在</a:t>
            </a:r>
            <a:r>
              <a:rPr lang="en-US" altLang="zh-CN" b="0" i="0">
                <a:solidFill>
                  <a:srgbClr val="24292E"/>
                </a:solidFill>
                <a:effectLst/>
                <a:latin typeface="Helvetica Neue"/>
              </a:rPr>
              <a:t>PostgreSQL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系统中创建表格、函数、类型等必要对象。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执行</a:t>
            </a:r>
            <a:r>
              <a:rPr lang="en-US" altLang="zh-CN" b="1" i="0">
                <a:solidFill>
                  <a:srgbClr val="24292E"/>
                </a:solidFill>
                <a:effectLst/>
                <a:latin typeface="Helvetica Neue"/>
              </a:rPr>
              <a:t>SQL</a:t>
            </a:r>
            <a:r>
              <a:rPr lang="zh-CN" altLang="en-US" b="1" i="0">
                <a:solidFill>
                  <a:srgbClr val="24292E"/>
                </a:solidFill>
                <a:effectLst/>
                <a:latin typeface="Helvetica Neue"/>
              </a:rPr>
              <a:t>脚本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 ：完成插件创建的最后冲刺，执行</a:t>
            </a:r>
            <a:r>
              <a:rPr lang="en-US" altLang="zh-CN" b="0" i="0">
                <a:solidFill>
                  <a:srgbClr val="24292E"/>
                </a:solidFill>
                <a:effectLst/>
                <a:latin typeface="Helvetica Neue"/>
              </a:rPr>
              <a:t>EXTENSION.sql</a:t>
            </a:r>
            <a:r>
              <a:rPr lang="zh-CN" altLang="en-US" b="0" i="0">
                <a:solidFill>
                  <a:srgbClr val="24292E"/>
                </a:solidFill>
                <a:effectLst/>
                <a:latin typeface="Helvetica Neue"/>
              </a:rPr>
              <a:t>脚本。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>
              <a:solidFill>
                <a:srgbClr val="24292E"/>
              </a:solidFill>
              <a:effectLst/>
              <a:latin typeface="Helvetica Neue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3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Spi means 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SPI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（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Server Programming Interface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）是 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PostgreSQL 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提供的一种用于在数据库内部编写和执行 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SQL 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命令的编程接口。它允许 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C 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函数在 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PostgreSQL 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内部执行 </a:t>
            </a:r>
            <a:r>
              <a:rPr lang="en-US" altLang="zh-CN" b="0" i="0">
                <a:solidFill>
                  <a:srgbClr val="ECECEC"/>
                </a:solidFill>
                <a:effectLst/>
                <a:latin typeface="ui-sans-serif"/>
              </a:rPr>
              <a:t>SQL </a:t>
            </a:r>
            <a:r>
              <a:rPr lang="zh-CN" altLang="en-US" b="0" i="0">
                <a:solidFill>
                  <a:srgbClr val="ECECEC"/>
                </a:solidFill>
                <a:effectLst/>
                <a:latin typeface="ui-sans-serif"/>
              </a:rPr>
              <a:t>查询，并处理查询结果。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B7BB-164C-475C-9396-E1EAC4FDDB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6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0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6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292052"/>
            <a:ext cx="12191999" cy="2397875"/>
            <a:chOff x="0" y="1292052"/>
            <a:chExt cx="12191999" cy="2397875"/>
          </a:xfrm>
        </p:grpSpPr>
        <p:sp>
          <p:nvSpPr>
            <p:cNvPr id="16" name="任意多边形: 形状 15"/>
            <p:cNvSpPr/>
            <p:nvPr/>
          </p:nvSpPr>
          <p:spPr>
            <a:xfrm>
              <a:off x="0" y="2387599"/>
              <a:ext cx="12191999" cy="1302328"/>
            </a:xfrm>
            <a:custGeom>
              <a:avLst/>
              <a:gdLst>
                <a:gd name="connsiteX0" fmla="*/ 0 w 12191999"/>
                <a:gd name="connsiteY0" fmla="*/ 0 h 1302328"/>
                <a:gd name="connsiteX1" fmla="*/ 1191490 w 12191999"/>
                <a:gd name="connsiteY1" fmla="*/ 0 h 1302328"/>
                <a:gd name="connsiteX2" fmla="*/ 2115127 w 12191999"/>
                <a:gd name="connsiteY2" fmla="*/ 923637 h 1302328"/>
                <a:gd name="connsiteX3" fmla="*/ 3038764 w 12191999"/>
                <a:gd name="connsiteY3" fmla="*/ 0 h 1302328"/>
                <a:gd name="connsiteX4" fmla="*/ 12191999 w 12191999"/>
                <a:gd name="connsiteY4" fmla="*/ 0 h 1302328"/>
                <a:gd name="connsiteX5" fmla="*/ 12191999 w 12191999"/>
                <a:gd name="connsiteY5" fmla="*/ 1302328 h 1302328"/>
                <a:gd name="connsiteX6" fmla="*/ 0 w 12191999"/>
                <a:gd name="connsiteY6" fmla="*/ 1302328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999" h="1302328">
                  <a:moveTo>
                    <a:pt x="0" y="0"/>
                  </a:moveTo>
                  <a:lnTo>
                    <a:pt x="1191490" y="0"/>
                  </a:lnTo>
                  <a:cubicBezTo>
                    <a:pt x="1191490" y="510111"/>
                    <a:pt x="1605016" y="923637"/>
                    <a:pt x="2115127" y="923637"/>
                  </a:cubicBezTo>
                  <a:cubicBezTo>
                    <a:pt x="2625238" y="923637"/>
                    <a:pt x="3038764" y="510111"/>
                    <a:pt x="3038764" y="0"/>
                  </a:cubicBezTo>
                  <a:lnTo>
                    <a:pt x="12191999" y="0"/>
                  </a:lnTo>
                  <a:lnTo>
                    <a:pt x="12191999" y="1302328"/>
                  </a:lnTo>
                  <a:lnTo>
                    <a:pt x="0" y="1302328"/>
                  </a:lnTo>
                  <a:close/>
                </a:path>
              </a:pathLst>
            </a:cu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pic>
          <p:nvPicPr>
            <p:cNvPr id="1030" name="Picture 6" descr="https://timgsa.baidu.com/timg?image&amp;quality=80&amp;size=b9999_10000&amp;sec=1516786462813&amp;di=7a21ec1ca471b9cb415c6eedd489bb8a&amp;imgtype=0&amp;src=http%3A%2F%2Fd.xuexito.com%2Ffileupload%2Fxuexito%2F201109%2F22%2Flogo360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9" r="28489" b="39445"/>
            <a:stretch>
              <a:fillRect/>
            </a:stretch>
          </p:blipFill>
          <p:spPr bwMode="auto">
            <a:xfrm>
              <a:off x="1174447" y="1292052"/>
              <a:ext cx="1851968" cy="195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等腰三角形 8"/>
          <p:cNvSpPr/>
          <p:nvPr/>
        </p:nvSpPr>
        <p:spPr>
          <a:xfrm rot="10800000">
            <a:off x="8663708" y="2770908"/>
            <a:ext cx="2955637" cy="1173018"/>
          </a:xfrm>
          <a:prstGeom prst="triangle">
            <a:avLst>
              <a:gd name="adj" fmla="val 43104"/>
            </a:avLst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0" y="2117529"/>
            <a:ext cx="12192000" cy="143703"/>
          </a:xfrm>
          <a:custGeom>
            <a:avLst/>
            <a:gdLst>
              <a:gd name="connsiteX0" fmla="*/ 2973743 w 12192000"/>
              <a:gd name="connsiteY0" fmla="*/ 0 h 143703"/>
              <a:gd name="connsiteX1" fmla="*/ 12192000 w 12192000"/>
              <a:gd name="connsiteY1" fmla="*/ 0 h 143703"/>
              <a:gd name="connsiteX2" fmla="*/ 12192000 w 12192000"/>
              <a:gd name="connsiteY2" fmla="*/ 143703 h 143703"/>
              <a:gd name="connsiteX3" fmla="*/ 3006202 w 12192000"/>
              <a:gd name="connsiteY3" fmla="*/ 143703 h 143703"/>
              <a:gd name="connsiteX4" fmla="*/ 3000359 w 12192000"/>
              <a:gd name="connsiteY4" fmla="*/ 85742 h 143703"/>
              <a:gd name="connsiteX5" fmla="*/ 0 w 12192000"/>
              <a:gd name="connsiteY5" fmla="*/ 0 h 143703"/>
              <a:gd name="connsiteX6" fmla="*/ 1224109 w 12192000"/>
              <a:gd name="connsiteY6" fmla="*/ 0 h 143703"/>
              <a:gd name="connsiteX7" fmla="*/ 1197494 w 12192000"/>
              <a:gd name="connsiteY7" fmla="*/ 85742 h 143703"/>
              <a:gd name="connsiteX8" fmla="*/ 1191651 w 12192000"/>
              <a:gd name="connsiteY8" fmla="*/ 143703 h 143703"/>
              <a:gd name="connsiteX9" fmla="*/ 0 w 12192000"/>
              <a:gd name="connsiteY9" fmla="*/ 143703 h 1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43703">
                <a:moveTo>
                  <a:pt x="2973743" y="0"/>
                </a:moveTo>
                <a:lnTo>
                  <a:pt x="12192000" y="0"/>
                </a:lnTo>
                <a:lnTo>
                  <a:pt x="12192000" y="143703"/>
                </a:lnTo>
                <a:lnTo>
                  <a:pt x="3006202" y="143703"/>
                </a:lnTo>
                <a:lnTo>
                  <a:pt x="3000359" y="85742"/>
                </a:lnTo>
                <a:close/>
                <a:moveTo>
                  <a:pt x="0" y="0"/>
                </a:moveTo>
                <a:lnTo>
                  <a:pt x="1224109" y="0"/>
                </a:lnTo>
                <a:lnTo>
                  <a:pt x="1197494" y="85742"/>
                </a:lnTo>
                <a:lnTo>
                  <a:pt x="1191651" y="143703"/>
                </a:lnTo>
                <a:lnTo>
                  <a:pt x="0" y="143703"/>
                </a:lnTo>
                <a:close/>
              </a:path>
            </a:pathLst>
          </a:cu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3949" y="1384345"/>
            <a:ext cx="1933287" cy="2006507"/>
          </a:xfrm>
          <a:prstGeom prst="ellipse">
            <a:avLst/>
          </a:prstGeom>
          <a:noFill/>
          <a:ln w="152400"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2204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40219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07735" y="2450423"/>
            <a:ext cx="893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worker processes in Postgres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32915" y="4330641"/>
            <a:ext cx="26117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latin typeface="Arial Bold" panose="020B0604020202020204" charset="0"/>
                <a:cs typeface="Arial Bold" panose="020B0604020202020204" charset="0"/>
                <a:sym typeface="+mn-ea"/>
              </a:rPr>
              <a:t>张朝阳 </a:t>
            </a:r>
            <a:r>
              <a:rPr lang="en-US" altLang="zh-CN" sz="2400">
                <a:latin typeface="Arial Bold" panose="020B0604020202020204" charset="0"/>
                <a:cs typeface="Arial Bold" panose="020B0604020202020204" charset="0"/>
                <a:sym typeface="+mn-ea"/>
              </a:rPr>
              <a:t>2024.5.30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A3CB6-7831-4FA5-B60F-344C2A9752E6}"/>
              </a:ext>
            </a:extLst>
          </p:cNvPr>
          <p:cNvSpPr txBox="1"/>
          <p:nvPr/>
        </p:nvSpPr>
        <p:spPr>
          <a:xfrm>
            <a:off x="8775560" y="3952617"/>
            <a:ext cx="352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src/backend/postmaster/bgworker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.c</a:t>
            </a:r>
            <a:endParaRPr lang="en-US" altLang="zh-CN" sz="180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9137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动态注册和插件加载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E16E4-09CE-4EAC-A8CF-CB76CCDC61DF}"/>
              </a:ext>
            </a:extLst>
          </p:cNvPr>
          <p:cNvSpPr txBox="1"/>
          <p:nvPr/>
        </p:nvSpPr>
        <p:spPr>
          <a:xfrm>
            <a:off x="1048189" y="898128"/>
            <a:ext cx="10579401" cy="18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动态注册过程实际是通过</a:t>
            </a:r>
            <a:r>
              <a:rPr lang="en-US" altLang="zh-CN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PostgreSQL</a:t>
            </a: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插件加载的方式来完成注册的。</a:t>
            </a:r>
            <a:endParaRPr lang="en-US" altLang="zh-CN" sz="2000" b="1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latin typeface="Arial Bold" panose="020B0604020202020204" charset="0"/>
                <a:cs typeface="Arial Bold" panose="020B0604020202020204" charset="0"/>
              </a:rPr>
              <a:t>插件要素：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EXTENSION.control,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EXTENSION.sql,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自定义函数和操作符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扩展数据类型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语言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CREATE EXTENSION</a:t>
            </a: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验证合法性、加载控制文件、创建对象、执行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脚本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orker_spi.control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中定义基本信息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E9449-CFA9-4C33-A3E5-47C51FB37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250" y="2267483"/>
            <a:ext cx="3414056" cy="1173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CCE889-2EEA-4848-A05D-5B13DBEA3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423" y="2267483"/>
            <a:ext cx="3935709" cy="321001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9EDC7B5-D191-4BD6-B780-A594B3205C76}"/>
              </a:ext>
            </a:extLst>
          </p:cNvPr>
          <p:cNvSpPr txBox="1"/>
          <p:nvPr/>
        </p:nvSpPr>
        <p:spPr>
          <a:xfrm>
            <a:off x="1046694" y="2674390"/>
            <a:ext cx="609958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worker_spi.sql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插件的创建脚本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CCC8C7-18D5-411B-8A62-C576210F20F4}"/>
              </a:ext>
            </a:extLst>
          </p:cNvPr>
          <p:cNvSpPr txBox="1"/>
          <p:nvPr/>
        </p:nvSpPr>
        <p:spPr>
          <a:xfrm>
            <a:off x="1046694" y="3069922"/>
            <a:ext cx="609958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worker_spi_launch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48F693-B408-4C2D-872E-600746AC6611}"/>
              </a:ext>
            </a:extLst>
          </p:cNvPr>
          <p:cNvSpPr txBox="1"/>
          <p:nvPr/>
        </p:nvSpPr>
        <p:spPr>
          <a:xfrm>
            <a:off x="1046694" y="3625043"/>
            <a:ext cx="7765822" cy="95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604020202020204" charset="0"/>
                <a:ea typeface="宋体" panose="02010600030101010101" pitchFamily="2" charset="-122"/>
                <a:cs typeface="Arial Bold" panose="020B0604020202020204" charset="0"/>
              </a:rPr>
              <a:t>PG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604020202020204" charset="0"/>
                <a:ea typeface="宋体" panose="02010600030101010101" pitchFamily="2" charset="-122"/>
                <a:cs typeface="Arial Bold" panose="020B0604020202020204" charset="0"/>
              </a:rPr>
              <a:t>插件的本质是动态链接库，包含可由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604020202020204" charset="0"/>
                <a:ea typeface="宋体" panose="02010600030101010101" pitchFamily="2" charset="-122"/>
                <a:cs typeface="Arial Bold" panose="020B0604020202020204" charset="0"/>
              </a:rPr>
              <a:t>PostgreSQL</a:t>
            </a:r>
            <a:b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604020202020204" charset="0"/>
                <a:ea typeface="宋体" panose="02010600030101010101" pitchFamily="2" charset="-122"/>
                <a:cs typeface="Arial Bold" panose="020B0604020202020204" charset="0"/>
              </a:rPr>
            </a:b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604020202020204" charset="0"/>
                <a:ea typeface="宋体" panose="02010600030101010101" pitchFamily="2" charset="-122"/>
                <a:cs typeface="Arial Bold" panose="020B0604020202020204" charset="0"/>
              </a:rPr>
              <a:t>加载和执行的代码。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old" panose="020B0604020202020204" charset="0"/>
              <a:ea typeface="宋体" panose="02010600030101010101" pitchFamily="2" charset="-122"/>
              <a:cs typeface="Arial Bold" panose="020B06040202020202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372FD-F7FC-4251-A60A-A7380BA41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435" y="2271337"/>
            <a:ext cx="4539084" cy="143777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72391E-A761-4E5E-9399-ED2F036D6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677" y="2223889"/>
            <a:ext cx="5073583" cy="37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5288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启动和停止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B724-9B43-4FD7-BF36-31227AA99574}"/>
              </a:ext>
            </a:extLst>
          </p:cNvPr>
          <p:cNvSpPr txBox="1"/>
          <p:nvPr/>
        </p:nvSpPr>
        <p:spPr>
          <a:xfrm>
            <a:off x="1048189" y="848260"/>
            <a:ext cx="9740313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StartBackgroundWorker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启动一个后台工作进程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初始化进程环境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E16E4-09CE-4EAC-A8CF-CB76CCDC61DF}"/>
              </a:ext>
            </a:extLst>
          </p:cNvPr>
          <p:cNvSpPr txBox="1"/>
          <p:nvPr/>
        </p:nvSpPr>
        <p:spPr>
          <a:xfrm>
            <a:off x="1048189" y="2867586"/>
            <a:ext cx="974031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TerminateBackgroundWorker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结构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D3113-598A-49C4-9837-D1D503C7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1" y="993730"/>
            <a:ext cx="4770533" cy="424470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2751E7E-318D-407D-8B90-82B34AFB78A6}"/>
              </a:ext>
            </a:extLst>
          </p:cNvPr>
          <p:cNvSpPr/>
          <p:nvPr/>
        </p:nvSpPr>
        <p:spPr>
          <a:xfrm>
            <a:off x="3578813" y="1534422"/>
            <a:ext cx="3184263" cy="118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4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0182941-CF8A-49D4-94B3-411E39D8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68" y="898128"/>
            <a:ext cx="5285525" cy="565395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5288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启动和停止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B724-9B43-4FD7-BF36-31227AA99574}"/>
              </a:ext>
            </a:extLst>
          </p:cNvPr>
          <p:cNvSpPr txBox="1"/>
          <p:nvPr/>
        </p:nvSpPr>
        <p:spPr>
          <a:xfrm>
            <a:off x="1048189" y="848260"/>
            <a:ext cx="9740313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StartBackgroundWorker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启动一个后台工作进程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初始化进程环境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设置信号处理程序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E16E4-09CE-4EAC-A8CF-CB76CCDC61DF}"/>
              </a:ext>
            </a:extLst>
          </p:cNvPr>
          <p:cNvSpPr txBox="1"/>
          <p:nvPr/>
        </p:nvSpPr>
        <p:spPr>
          <a:xfrm>
            <a:off x="1048189" y="2867586"/>
            <a:ext cx="974031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TerminateBackgroundWorker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结构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2751E7E-318D-407D-8B90-82B34AFB78A6}"/>
              </a:ext>
            </a:extLst>
          </p:cNvPr>
          <p:cNvSpPr/>
          <p:nvPr/>
        </p:nvSpPr>
        <p:spPr>
          <a:xfrm>
            <a:off x="3568055" y="1997001"/>
            <a:ext cx="3184263" cy="118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7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5288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启动和停止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B724-9B43-4FD7-BF36-31227AA99574}"/>
              </a:ext>
            </a:extLst>
          </p:cNvPr>
          <p:cNvSpPr txBox="1"/>
          <p:nvPr/>
        </p:nvSpPr>
        <p:spPr>
          <a:xfrm>
            <a:off x="1048189" y="848260"/>
            <a:ext cx="974031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StartBackgroundWorker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启动一个后台工作进程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初始化进程环境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设置信号处理程序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查找并调用用户定义的入口函数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E16E4-09CE-4EAC-A8CF-CB76CCDC61DF}"/>
              </a:ext>
            </a:extLst>
          </p:cNvPr>
          <p:cNvSpPr txBox="1"/>
          <p:nvPr/>
        </p:nvSpPr>
        <p:spPr>
          <a:xfrm>
            <a:off x="1048189" y="2867586"/>
            <a:ext cx="974031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TerminateBackgroundWorker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结构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2751E7E-318D-407D-8B90-82B34AFB78A6}"/>
              </a:ext>
            </a:extLst>
          </p:cNvPr>
          <p:cNvSpPr/>
          <p:nvPr/>
        </p:nvSpPr>
        <p:spPr>
          <a:xfrm>
            <a:off x="5088367" y="2458411"/>
            <a:ext cx="1670301" cy="11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A21D85-B92E-49A6-B3DE-32C9AEBB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8" y="959986"/>
            <a:ext cx="5354592" cy="48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5288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启动和停止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B724-9B43-4FD7-BF36-31227AA99574}"/>
              </a:ext>
            </a:extLst>
          </p:cNvPr>
          <p:cNvSpPr txBox="1"/>
          <p:nvPr/>
        </p:nvSpPr>
        <p:spPr>
          <a:xfrm>
            <a:off x="1048189" y="848260"/>
            <a:ext cx="974031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StartBackgroundWorker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启动一个后台工作进程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初始化进程环境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设置信号处理程序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查找并调用用户定义的入口函数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E16E4-09CE-4EAC-A8CF-CB76CCDC61DF}"/>
              </a:ext>
            </a:extLst>
          </p:cNvPr>
          <p:cNvSpPr txBox="1"/>
          <p:nvPr/>
        </p:nvSpPr>
        <p:spPr>
          <a:xfrm>
            <a:off x="1048189" y="2867586"/>
            <a:ext cx="9740313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TerminateBackgroundWorker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函数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检查并获取</a:t>
            </a:r>
            <a:r>
              <a:rPr lang="en-US" altLang="zh-CN" sz="2000" err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BackgroundWorkerSlot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设置终止标志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通知 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postmaster</a:t>
            </a: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2751E7E-318D-407D-8B90-82B34AFB78A6}"/>
              </a:ext>
            </a:extLst>
          </p:cNvPr>
          <p:cNvSpPr/>
          <p:nvPr/>
        </p:nvSpPr>
        <p:spPr>
          <a:xfrm>
            <a:off x="5400339" y="3137251"/>
            <a:ext cx="1183341" cy="100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B4693-F59E-45E1-B8B6-9F5F090A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42" y="974866"/>
            <a:ext cx="5354318" cy="54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1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4056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管理</a:t>
            </a:r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的信号量机制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B724-9B43-4FD7-BF36-31227AA99574}"/>
              </a:ext>
            </a:extLst>
          </p:cNvPr>
          <p:cNvSpPr txBox="1"/>
          <p:nvPr/>
        </p:nvSpPr>
        <p:spPr>
          <a:xfrm>
            <a:off x="6517172" y="806824"/>
            <a:ext cx="51457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静态注册后</a:t>
            </a:r>
            <a:r>
              <a:rPr lang="en-US" altLang="zh-CN" sz="2000" b="1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bgworker</a:t>
            </a:r>
            <a:r>
              <a:rPr lang="zh-CN" altLang="en-US" sz="2000" b="1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启动的调用栈：</a:t>
            </a:r>
          </a:p>
          <a:p>
            <a:pPr fontAlgn="auto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PostmasterMain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maybe_start_bgworkers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|--&gt; do_start_bgworker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|--&gt; StartBackgroundWorker();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D41470-DBCC-4640-9BC3-F3762694C980}"/>
              </a:ext>
            </a:extLst>
          </p:cNvPr>
          <p:cNvSpPr txBox="1"/>
          <p:nvPr/>
        </p:nvSpPr>
        <p:spPr>
          <a:xfrm>
            <a:off x="1048190" y="839829"/>
            <a:ext cx="548428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动态注册后</a:t>
            </a:r>
            <a:r>
              <a:rPr lang="en-US" altLang="zh-CN" sz="2000" b="1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bgworker</a:t>
            </a:r>
            <a:r>
              <a:rPr lang="zh-CN" altLang="en-US" sz="2000" b="1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启动的调用栈</a:t>
            </a:r>
            <a:r>
              <a:rPr lang="zh-CN" altLang="en-US" sz="2000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：</a:t>
            </a:r>
            <a:endParaRPr lang="en-US" altLang="zh-CN" sz="2000">
              <a:solidFill>
                <a:schemeClr val="accent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fontAlgn="auto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RegisterDynamicBackgroundWorker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SendPostmasterSignal(PMSIGNAL_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BACKGROUND_WORKER_CHANGE);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|--&gt; PMSignalReason[reason] = true;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|--&gt; kill(PostmasterPid,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SIGUSR1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auto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Postmaster (main process)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pqsignal(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SIGUSR1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handle_pm_pmsignal_signal);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handle_pm_pmsignal_signal(SIGNAL_ARGS)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|--&gt;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pending_pm_pmsignal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true;</a:t>
            </a:r>
          </a:p>
          <a:p>
            <a:pPr fontAlgn="auto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ServerLoop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if (pending_pm_pmsignal)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process_pm_pmsignal();</a:t>
            </a:r>
          </a:p>
          <a:p>
            <a:pPr fontAlgn="auto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process_pm_pmsignal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if (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CheckPostmasterSignal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(PMSIGNAL_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BACKGROUND_WORKER_CHANGE))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|--&gt;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StartWorkerNeeded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fontAlgn="auto"/>
            <a:r>
              <a:rPr lang="en-US" altLang="zh-C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maybe_start_bgworkers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|--&gt; if (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StartWorkerNeeded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HaveCrashedWorker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|--&gt;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do_start_bgworker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|--&gt; StartBackgroundWorker();</a:t>
            </a:r>
          </a:p>
        </p:txBody>
      </p:sp>
    </p:spTree>
    <p:extLst>
      <p:ext uri="{BB962C8B-B14F-4D97-AF65-F5344CB8AC3E}">
        <p14:creationId xmlns:p14="http://schemas.microsoft.com/office/powerpoint/2010/main" val="309843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4056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管理</a:t>
            </a:r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的信号量机制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18166E-5FD6-46BD-91BF-691E79816A50}"/>
              </a:ext>
            </a:extLst>
          </p:cNvPr>
          <p:cNvSpPr txBox="1"/>
          <p:nvPr/>
        </p:nvSpPr>
        <p:spPr>
          <a:xfrm>
            <a:off x="1126828" y="848260"/>
            <a:ext cx="10600352" cy="603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SIGUSR1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：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触发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: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SendPostmasterSignal(PMSIGNAL_BACKGROUND_WORKER_CHANGE);</a:t>
            </a:r>
            <a:b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</a:b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通知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bgworker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状态发生了变化，用于动态注册和终止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bgworker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处理：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pqsignal(SIGUSR1, procsignal_sigusr1_handler);</a:t>
            </a: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SIGINT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：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触发：用户进程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主动终止使用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处理：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StatementCancelHandler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取消当前查询操作，终止事务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SIGTERM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：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触发：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kill bgworker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处理：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bgworker_die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，正常清理退出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SIGQUIT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：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触发：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内核出错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处理：立即关闭，强制终止所有进程，不进行清理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6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5740995" cy="105413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200">
                <a:solidFill>
                  <a:srgbClr val="8F000B"/>
                </a:solidFill>
                <a:latin typeface="Segoe Print" panose="02000600000000000000" pitchFamily="2" charset="0"/>
              </a:rPr>
              <a:t>示例</a:t>
            </a: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- PG bgworker process</a:t>
            </a:r>
          </a:p>
          <a:p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using </a:t>
            </a:r>
            <a:r>
              <a:rPr lang="en-US" altLang="zh-CN" sz="3200" err="1">
                <a:solidFill>
                  <a:srgbClr val="8F000B"/>
                </a:solidFill>
                <a:latin typeface="Segoe Print" panose="02000600000000000000" pitchFamily="2" charset="0"/>
              </a:rPr>
              <a:t>worker_spi</a:t>
            </a:r>
            <a:endParaRPr lang="zh-CN" altLang="en-US" sz="3200">
              <a:solidFill>
                <a:srgbClr val="8F000B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</a:p>
          <a:p>
            <a:endParaRPr lang="en-US" altLang="zh-CN" sz="2700" b="1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9" name="矩形 18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9418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Worker_spi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讲解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134D82-13F6-4127-AE5A-CA75A3262E0F}"/>
              </a:ext>
            </a:extLst>
          </p:cNvPr>
          <p:cNvSpPr txBox="1"/>
          <p:nvPr/>
        </p:nvSpPr>
        <p:spPr>
          <a:xfrm>
            <a:off x="1048189" y="898128"/>
            <a:ext cx="1106507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Worker_spi: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功能：</a:t>
            </a:r>
            <a:endParaRPr lang="en-US" altLang="zh-CN" sz="2000" b="1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连接数据库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如果不存在，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worker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则创建一个对应的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schema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和表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counted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定期汇总表中的数据，将 </a:t>
            </a:r>
            <a:r>
              <a:rPr lang="en-US" altLang="zh-CN" sz="2000">
                <a:solidFill>
                  <a:schemeClr val="accent2"/>
                </a:solidFill>
                <a:latin typeface="Arial Bold" panose="020B0604020202020204" charset="0"/>
                <a:cs typeface="Arial Bold" panose="020B0604020202020204" charset="0"/>
              </a:rPr>
              <a:t>delta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类型的数据值聚合到 </a:t>
            </a:r>
            <a:r>
              <a:rPr lang="en-US" altLang="zh-CN" sz="2000">
                <a:solidFill>
                  <a:schemeClr val="accent2"/>
                </a:solidFill>
                <a:latin typeface="Arial Bold" panose="020B0604020202020204" charset="0"/>
                <a:cs typeface="Arial Bold" panose="020B0604020202020204" charset="0"/>
              </a:rPr>
              <a:t>total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类型的数据中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buFontTx/>
              <a:buChar char="-"/>
            </a:pP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注册和启动过程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：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postgresql.conf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文件中添加配置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shared_preload_libraries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‘worker_spi’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或者可以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‘/postgresql-16.2/src/test/modules/worker_spi/dynamic.conf’ </a:t>
            </a: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启动时，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PostmasterMain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中会通过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process_shared_preload_libraries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来加载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bgworker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每个被加载的库会执行其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_PG_init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_PG_init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函数中，会调用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RegisterBackgroundWorker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b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将后台工作进程注册到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BackgroundWorkerList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PostmasterMain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serverloop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定期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maybe_start_bgworkers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函数来启动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bgworker</a:t>
            </a:r>
          </a:p>
          <a:p>
            <a:pPr marL="800100" lvl="1" indent="-342900">
              <a:buFontTx/>
              <a:buChar char="-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F06A4-5A72-4EF9-9D3D-C1DFDF69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09" y="4553409"/>
            <a:ext cx="3485248" cy="14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9418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err="1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Worker_</a:t>
            </a:r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spi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演示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C391A2-A009-4E9C-B177-EAC78D3A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4" y="1157098"/>
            <a:ext cx="7859691" cy="16601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15A840-F9E9-480E-BD1B-AA95594F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44" y="3546382"/>
            <a:ext cx="5916540" cy="16927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A585C1-C6A9-4209-8B30-ED71B846D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419" y="3008500"/>
            <a:ext cx="5195225" cy="3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4"/>
            <a:ext cx="4359008" cy="2415999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078100" y="2357756"/>
            <a:ext cx="5571077" cy="25006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1.	PG</a:t>
            </a:r>
            <a:r>
              <a:rPr lang="zh-CN" altLang="en-US" sz="3200">
                <a:solidFill>
                  <a:srgbClr val="8F000B"/>
                </a:solidFill>
                <a:latin typeface="Segoe Print" panose="02000600000000000000" pitchFamily="2" charset="0"/>
              </a:rPr>
              <a:t>进程架构</a:t>
            </a:r>
            <a:endParaRPr lang="en-US" altLang="zh-CN" sz="3200">
              <a:solidFill>
                <a:srgbClr val="8F000B"/>
              </a:solidFill>
              <a:latin typeface="Segoe Print" panose="020006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2.	PG bgworker Process</a:t>
            </a:r>
          </a:p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3.	</a:t>
            </a:r>
            <a:r>
              <a:rPr lang="zh-CN" altLang="en-US" sz="3200">
                <a:solidFill>
                  <a:srgbClr val="8F000B"/>
                </a:solidFill>
                <a:latin typeface="Segoe Print" panose="02000600000000000000" pitchFamily="2" charset="0"/>
              </a:rPr>
              <a:t>示例</a:t>
            </a: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---Worker_spi</a:t>
            </a:r>
          </a:p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4. 	OpenGauss bg worker</a:t>
            </a:r>
            <a:endParaRPr lang="zh-CN" altLang="en-US" sz="3200">
              <a:solidFill>
                <a:srgbClr val="8F000B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881424" y="3328070"/>
            <a:ext cx="2070735" cy="9771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汇报大纲</a:t>
            </a:r>
          </a:p>
          <a:p>
            <a:endParaRPr lang="en-US" altLang="zh-CN" sz="2700" b="1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18480" cy="2415999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9" name="矩形 18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464774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OpenGauss bgworker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</a:p>
          <a:p>
            <a:endParaRPr lang="en-US" altLang="zh-CN" sz="2700" b="1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9" name="矩形 18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3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4278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vs. OG Similarities</a:t>
            </a:r>
            <a:endParaRPr lang="zh-CN" altLang="en-US" sz="2400" b="1" spc="30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2012FF-2B79-43FD-A043-BAC0F1C42C86}"/>
              </a:ext>
            </a:extLst>
          </p:cNvPr>
          <p:cNvSpPr txBox="1"/>
          <p:nvPr/>
        </p:nvSpPr>
        <p:spPr>
          <a:xfrm>
            <a:off x="1126828" y="998868"/>
            <a:ext cx="9740313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bgworker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注册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：两个系统都支持静态注册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通过 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shared_preload_libraries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在系统启动时加载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和动态注册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在运行时注册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zh-CN" altLang="en-US" sz="2000" b="1">
                <a:latin typeface="Arial Bold" panose="020B0604020202020204" charset="0"/>
                <a:cs typeface="Arial Bold" panose="020B0604020202020204" charset="0"/>
              </a:rPr>
              <a:t>信号处理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：两个系统都使用信号处理来管理 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background worker 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的生命周期。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Tx/>
              <a:buChar char="-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bgworker 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上下文和初始化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: 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两个系统使用相似的 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worker 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结构来存储 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background worker 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的信息，也具有相似的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init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过程。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1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35728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vs. OG Differences</a:t>
            </a:r>
            <a:endParaRPr lang="zh-CN" altLang="en-US" sz="2400" b="1" spc="30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65BBF7-0338-410A-8F2A-11A5130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88417"/>
              </p:ext>
            </p:extLst>
          </p:nvPr>
        </p:nvGraphicFramePr>
        <p:xfrm>
          <a:off x="1222188" y="1107230"/>
          <a:ext cx="9747624" cy="372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617">
                  <a:extLst>
                    <a:ext uri="{9D8B030D-6E8A-4147-A177-3AD203B41FA5}">
                      <a16:colId xmlns:a16="http://schemas.microsoft.com/office/drawing/2014/main" val="2912406596"/>
                    </a:ext>
                  </a:extLst>
                </a:gridCol>
                <a:gridCol w="5181799">
                  <a:extLst>
                    <a:ext uri="{9D8B030D-6E8A-4147-A177-3AD203B41FA5}">
                      <a16:colId xmlns:a16="http://schemas.microsoft.com/office/drawing/2014/main" val="273709278"/>
                    </a:ext>
                  </a:extLst>
                </a:gridCol>
                <a:gridCol w="3249208">
                  <a:extLst>
                    <a:ext uri="{9D8B030D-6E8A-4147-A177-3AD203B41FA5}">
                      <a16:colId xmlns:a16="http://schemas.microsoft.com/office/drawing/2014/main" val="2841077568"/>
                    </a:ext>
                  </a:extLst>
                </a:gridCol>
              </a:tblGrid>
              <a:tr h="741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diffs</a:t>
                      </a:r>
                      <a:endParaRPr lang="zh-CN" altLang="en-US" sz="20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openGauss</a:t>
                      </a:r>
                      <a:endParaRPr lang="zh-CN" altLang="en-US" sz="20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Postgres</a:t>
                      </a:r>
                      <a:endParaRPr lang="zh-CN" altLang="en-US" sz="20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795423"/>
                  </a:ext>
                </a:extLst>
              </a:tr>
              <a:tr h="971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</a:t>
                      </a:r>
                      <a:endParaRPr lang="zh-CN" altLang="en-US" b="1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定义了 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BgWorkerContext 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结构体，用于管理更多的上下文信息，如事务上下文、共享内存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只定义 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BackgroundWorker 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189"/>
                  </a:ext>
                </a:extLst>
              </a:tr>
              <a:tr h="1038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事务部分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增加了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bgworker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SetUpBgWorkerTxnEnvironment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，设置事务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和快照，确保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bgworker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在重启的时候能恢复到正确的事务状态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依靠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bgworker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自身进行事务管理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10968"/>
                  </a:ext>
                </a:extLst>
              </a:tr>
              <a:tr h="9713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错误处理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增加了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BgWorkerErrorData 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结构体，用于记录和处理后台工作进程中的错误信息。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通过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ereport 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elog 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进行错误报告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6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9688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Summary</a:t>
            </a:r>
            <a:endParaRPr lang="zh-CN" altLang="en-US" sz="2400" b="1" spc="30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0A10AB-FBA3-44BB-9362-9125937B0B5F}"/>
              </a:ext>
            </a:extLst>
          </p:cNvPr>
          <p:cNvSpPr txBox="1"/>
          <p:nvPr/>
        </p:nvSpPr>
        <p:spPr>
          <a:xfrm>
            <a:off x="1126828" y="998868"/>
            <a:ext cx="9740313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Postgres</a:t>
            </a:r>
            <a:r>
              <a:rPr lang="zh-CN" altLang="en-US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的进程架构</a:t>
            </a:r>
            <a:endParaRPr lang="en-US" altLang="zh-CN" sz="24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Bgworker</a:t>
            </a:r>
            <a:r>
              <a:rPr lang="zh-CN" altLang="en-US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的结构、注册和管理</a:t>
            </a:r>
            <a:endParaRPr lang="en-US" altLang="zh-CN" sz="24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Worker_spi </a:t>
            </a:r>
            <a:r>
              <a:rPr lang="zh-CN" altLang="en-US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示例</a:t>
            </a:r>
            <a:endParaRPr lang="en-US" altLang="zh-CN" sz="24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Bgworker openGauss vs Postgres </a:t>
            </a:r>
          </a:p>
        </p:txBody>
      </p:sp>
    </p:spTree>
    <p:extLst>
      <p:ext uri="{BB962C8B-B14F-4D97-AF65-F5344CB8AC3E}">
        <p14:creationId xmlns:p14="http://schemas.microsoft.com/office/powerpoint/2010/main" val="31167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2389116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PG</a:t>
            </a:r>
            <a:r>
              <a:rPr lang="zh-CN" altLang="en-US" sz="3200">
                <a:solidFill>
                  <a:srgbClr val="8F000B"/>
                </a:solidFill>
                <a:latin typeface="Segoe Print" panose="02000600000000000000" pitchFamily="2" charset="0"/>
              </a:rPr>
              <a:t>进程架构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</a:p>
          <a:p>
            <a:endParaRPr lang="en-US" altLang="zh-CN" sz="2700" b="1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9" name="矩形 18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8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9068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PostgreSQL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进程架构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D9-BE5D-4882-9117-3A71241C6A95}"/>
              </a:ext>
            </a:extLst>
          </p:cNvPr>
          <p:cNvSpPr txBox="1"/>
          <p:nvPr/>
        </p:nvSpPr>
        <p:spPr>
          <a:xfrm>
            <a:off x="750476" y="895578"/>
            <a:ext cx="11065072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PostgreSQL server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 是指 协同管理数据库集群的多个进程的集合，包括以下类型进程：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Postgres server process 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是与数据库集群管理相关的所有进程的父进程，即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postmaster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Backend process 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是处理连接的客户端发出的所有查询和语句的后端进程。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Arial Bold" panose="020B0604020202020204" charset="0"/>
                <a:cs typeface="Arial Bold" panose="020B0604020202020204" charset="0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ackground processes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是</a:t>
            </a:r>
            <a:r>
              <a:rPr lang="en-US" altLang="zh-CN" sz="2000" err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pg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内置的后台进程，如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VACUUM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和 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CHECKPOINT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进程。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Replication-associated processes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复制相关的进程。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Background worker processes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用户可以自定义的后台任务进程。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DA0DF0-477A-4B4D-9214-BC64FF3D8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294" y="3716346"/>
            <a:ext cx="6928305" cy="31028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D8A1E0-3211-4D0F-B50C-D9DC9106C421}"/>
              </a:ext>
            </a:extLst>
          </p:cNvPr>
          <p:cNvSpPr txBox="1"/>
          <p:nvPr/>
        </p:nvSpPr>
        <p:spPr>
          <a:xfrm>
            <a:off x="8416339" y="3807979"/>
            <a:ext cx="3476575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个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postgre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 server process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个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backend process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7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个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background process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个 客户端进程</a:t>
            </a:r>
          </a:p>
        </p:txBody>
      </p:sp>
    </p:spTree>
    <p:extLst>
      <p:ext uri="{BB962C8B-B14F-4D97-AF65-F5344CB8AC3E}">
        <p14:creationId xmlns:p14="http://schemas.microsoft.com/office/powerpoint/2010/main" val="3350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2F55B7F-2D2C-4C1A-B73A-AF9305D3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76" y="1406962"/>
            <a:ext cx="5743635" cy="25723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2A1473-319E-4F69-A389-D798A5763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4" y="3925854"/>
            <a:ext cx="6547562" cy="293214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9068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PostgreSQL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进程架构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2145" y="898128"/>
            <a:ext cx="5877892" cy="317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Arial Bold" panose="020B0604020202020204" charset="0"/>
                <a:cs typeface="Arial Bold" panose="020B0604020202020204" charset="0"/>
              </a:rPr>
              <a:t>Postgre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 Server Process(Postmaster)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是所有进程的父进程，</a:t>
            </a:r>
            <a:r>
              <a:rPr lang="en-US" altLang="zh-CN" sz="2000" err="1">
                <a:latin typeface="Arial Bold" panose="020B0604020202020204" charset="0"/>
                <a:cs typeface="Arial Bold" panose="020B0604020202020204" charset="0"/>
              </a:rPr>
              <a:t>pg_ctl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 start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时会启动该进程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分配一块</a:t>
            </a:r>
            <a:r>
              <a:rPr lang="en-US" altLang="zh-CN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shared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启动各种后台进程</a:t>
            </a:r>
            <a:endParaRPr lang="en-US" altLang="zh-CN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侦听端口，管理连接，启动</a:t>
            </a:r>
            <a:r>
              <a:rPr lang="en-US" altLang="zh-CN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backend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Backend Process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由</a:t>
            </a:r>
            <a:r>
              <a:rPr lang="en-US" altLang="zh-CN" sz="2000">
                <a:latin typeface="Arial Bold" panose="020B0604020202020204" charset="0"/>
                <a:cs typeface="Arial Bold" panose="020B0604020202020204" charset="0"/>
              </a:rPr>
              <a:t>postmaster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启动和管理，处理一个连接的客户端发出的所有查询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Background Processes</a:t>
            </a:r>
            <a:endParaRPr lang="zh-CN" altLang="en-US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469878-A8A2-454B-9F4C-3638B7139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822" y="4172515"/>
            <a:ext cx="7711178" cy="211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234323" y="2760944"/>
            <a:ext cx="6722033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PG</a:t>
            </a:r>
            <a:r>
              <a:rPr lang="zh-CN" altLang="en-US" sz="3200">
                <a:solidFill>
                  <a:srgbClr val="8F000B"/>
                </a:solidFill>
                <a:latin typeface="Segoe Print" panose="02000600000000000000" pitchFamily="2" charset="0"/>
              </a:rPr>
              <a:t> </a:t>
            </a:r>
            <a:r>
              <a:rPr lang="en-US" altLang="zh-CN" sz="3200">
                <a:solidFill>
                  <a:srgbClr val="8F000B"/>
                </a:solidFill>
                <a:latin typeface="Segoe Print" panose="02000600000000000000" pitchFamily="2" charset="0"/>
              </a:rPr>
              <a:t>Background Worker Process</a:t>
            </a:r>
            <a:endParaRPr lang="zh-CN" altLang="en-US" sz="3200">
              <a:solidFill>
                <a:srgbClr val="8F000B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004703" y="2661763"/>
            <a:ext cx="2070735" cy="975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</a:p>
          <a:p>
            <a:endParaRPr lang="en-US" altLang="zh-CN" sz="2700" b="1">
              <a:solidFill>
                <a:srgbClr val="679E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9" name="矩形 18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" y="241639"/>
            <a:ext cx="3273335" cy="7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8558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Background of bgworker</a:t>
            </a:r>
            <a:endParaRPr lang="zh-CN" altLang="en-US" sz="2400" b="1" spc="30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5AF35-9918-48E3-B714-C5A7270DB22F}"/>
              </a:ext>
            </a:extLst>
          </p:cNvPr>
          <p:cNvSpPr txBox="1"/>
          <p:nvPr/>
        </p:nvSpPr>
        <p:spPr>
          <a:xfrm>
            <a:off x="1048188" y="1162980"/>
            <a:ext cx="9740313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Background Worker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是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PostgreSQL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中的一种特殊进程，允许开发者在</a:t>
            </a:r>
            <a:r>
              <a:rPr lang="en-US" altLang="zh-CN" sz="2000" err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pg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中运行自定义的后台任务。与普通的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SQL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查询不同，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Background Worker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可以持续运行，不受单个会话的限制。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 Bold" panose="020B0604020202020204" charset="0"/>
                <a:cs typeface="Arial Bold" panose="020B0604020202020204" charset="0"/>
              </a:rPr>
              <a:t>适用场景</a:t>
            </a: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：定时任务、监控管理、数据统计、扩展其他功能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430FA8-1A50-420D-82F5-7B78B68DBF9F}"/>
              </a:ext>
            </a:extLst>
          </p:cNvPr>
          <p:cNvSpPr txBox="1"/>
          <p:nvPr/>
        </p:nvSpPr>
        <p:spPr>
          <a:xfrm>
            <a:off x="1048188" y="3429000"/>
            <a:ext cx="9740313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Arial Bold" panose="020B0604020202020204" charset="0"/>
                <a:cs typeface="Arial Bold" panose="020B0604020202020204" charset="0"/>
              </a:rPr>
              <a:t>主要组件和数据结构</a:t>
            </a:r>
            <a:endParaRPr lang="en-US" altLang="zh-CN" sz="2000">
              <a:latin typeface="Arial Bold" panose="020B0604020202020204" charset="0"/>
              <a:cs typeface="Arial Bold" panose="020B0604020202020204" charset="0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注册和管理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bgworker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启动和停止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bgworker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4900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组件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80BBBC-1F64-4AB6-92A4-7F877F13FD61}"/>
              </a:ext>
            </a:extLst>
          </p:cNvPr>
          <p:cNvGrpSpPr/>
          <p:nvPr/>
        </p:nvGrpSpPr>
        <p:grpSpPr>
          <a:xfrm>
            <a:off x="424301" y="886454"/>
            <a:ext cx="9740313" cy="2602561"/>
            <a:chOff x="1048189" y="848260"/>
            <a:chExt cx="9740313" cy="26025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A60D929-8CEE-459E-AB73-1056FB04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189" y="1271100"/>
              <a:ext cx="6159436" cy="217972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F4B724-9B43-4FD7-BF36-31227AA99574}"/>
                </a:ext>
              </a:extLst>
            </p:cNvPr>
            <p:cNvSpPr txBox="1"/>
            <p:nvPr/>
          </p:nvSpPr>
          <p:spPr>
            <a:xfrm>
              <a:off x="1048189" y="848260"/>
              <a:ext cx="9740313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BackgroundWorker </a:t>
              </a:r>
              <a:r>
                <a:rPr lang="zh-CN" altLang="en-US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结构</a:t>
              </a:r>
              <a:endPara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6D65EB-462D-40CF-8CAA-0CBA05300007}"/>
              </a:ext>
            </a:extLst>
          </p:cNvPr>
          <p:cNvGrpSpPr/>
          <p:nvPr/>
        </p:nvGrpSpPr>
        <p:grpSpPr>
          <a:xfrm>
            <a:off x="424299" y="3453893"/>
            <a:ext cx="9740313" cy="1879020"/>
            <a:chOff x="1048187" y="3341489"/>
            <a:chExt cx="9740313" cy="18790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EE16E4-09CE-4EAC-A8CF-CB76CCDC61DF}"/>
                </a:ext>
              </a:extLst>
            </p:cNvPr>
            <p:cNvSpPr txBox="1"/>
            <p:nvPr/>
          </p:nvSpPr>
          <p:spPr>
            <a:xfrm>
              <a:off x="1048187" y="3341489"/>
              <a:ext cx="9740313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BackgroundWorkerSlot </a:t>
              </a:r>
              <a:r>
                <a:rPr lang="zh-CN" altLang="en-US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结构</a:t>
              </a:r>
              <a:endPara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5AAA2BB-42CE-4E2D-962C-B5785AB6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746" y="3801764"/>
              <a:ext cx="4969172" cy="1418745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1210E7-7A7E-4F6D-9614-F36F5F23B0FE}"/>
              </a:ext>
            </a:extLst>
          </p:cNvPr>
          <p:cNvGrpSpPr/>
          <p:nvPr/>
        </p:nvGrpSpPr>
        <p:grpSpPr>
          <a:xfrm>
            <a:off x="5688896" y="3414391"/>
            <a:ext cx="6525588" cy="1814262"/>
            <a:chOff x="1069270" y="4859588"/>
            <a:chExt cx="6525588" cy="181426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51B428-64A3-4748-8482-F71511553B71}"/>
                </a:ext>
              </a:extLst>
            </p:cNvPr>
            <p:cNvSpPr txBox="1"/>
            <p:nvPr/>
          </p:nvSpPr>
          <p:spPr>
            <a:xfrm>
              <a:off x="1069270" y="4859588"/>
              <a:ext cx="4792092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BackgroundWorkerArray </a:t>
              </a:r>
              <a:r>
                <a:rPr lang="zh-CN" altLang="en-US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结构</a:t>
              </a:r>
              <a:endPara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72397FC-6B26-432D-9B6E-5215859BD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7779" y="5355476"/>
              <a:ext cx="6447079" cy="131837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0BBE4F-647F-452C-961F-F80E8DCADD44}"/>
              </a:ext>
            </a:extLst>
          </p:cNvPr>
          <p:cNvGrpSpPr/>
          <p:nvPr/>
        </p:nvGrpSpPr>
        <p:grpSpPr>
          <a:xfrm>
            <a:off x="424299" y="5360919"/>
            <a:ext cx="9740313" cy="1297642"/>
            <a:chOff x="1048189" y="4900549"/>
            <a:chExt cx="9740313" cy="129764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7ABB9AA-F528-49E6-93FB-AEB73E4A8380}"/>
                </a:ext>
              </a:extLst>
            </p:cNvPr>
            <p:cNvSpPr txBox="1"/>
            <p:nvPr/>
          </p:nvSpPr>
          <p:spPr>
            <a:xfrm>
              <a:off x="1048189" y="4900549"/>
              <a:ext cx="9740313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BackgroundWorkerlist </a:t>
              </a:r>
              <a:r>
                <a:rPr lang="zh-CN" altLang="en-US" sz="2000">
                  <a:solidFill>
                    <a:schemeClr val="tx1"/>
                  </a:solidFill>
                  <a:latin typeface="Arial Bold" panose="020B0604020202020204" charset="0"/>
                  <a:cs typeface="Arial Bold" panose="020B0604020202020204" charset="0"/>
                </a:rPr>
                <a:t>链表</a:t>
              </a:r>
              <a:endPara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8F66C2C-85F4-46AB-AF02-F5BECE56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6828" y="5359918"/>
              <a:ext cx="5799323" cy="838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5288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PG bgworker </a:t>
            </a:r>
            <a:r>
              <a:rPr lang="zh-CN" altLang="en-US" sz="2400" b="1" spc="30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注册和管理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727180" y="6477635"/>
            <a:ext cx="46482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B724-9B43-4FD7-BF36-31227AA99574}"/>
              </a:ext>
            </a:extLst>
          </p:cNvPr>
          <p:cNvSpPr txBox="1"/>
          <p:nvPr/>
        </p:nvSpPr>
        <p:spPr>
          <a:xfrm>
            <a:off x="1048189" y="848260"/>
            <a:ext cx="113015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静态注册</a:t>
            </a:r>
            <a:r>
              <a:rPr lang="en-US" altLang="zh-CN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bgworker:</a:t>
            </a:r>
          </a:p>
          <a:p>
            <a:pPr marL="342900" indent="-342900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在启动时通过配置文件在</a:t>
            </a:r>
            <a:r>
              <a:rPr lang="en-US" altLang="zh-CN" sz="2000" err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shared_preload_libraries</a:t>
            </a: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选项中加载 </a:t>
            </a:r>
            <a:r>
              <a:rPr lang="en-US" altLang="zh-CN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.</a:t>
            </a:r>
          </a:p>
          <a:p>
            <a:pPr marL="342900" indent="-342900" fontAlgn="auto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过程：</a:t>
            </a:r>
            <a:endParaRPr lang="en-US" altLang="zh-CN" sz="200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800100" lvl="1" indent="-342900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postgresql.conf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文件中添加配置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shared_preload_libraries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‘xxx’</a:t>
            </a:r>
          </a:p>
          <a:p>
            <a:pPr marL="800100" lvl="1" indent="-342900">
              <a:buFontTx/>
              <a:buChar char="-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启动时会加载这些库，并调用库中的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_PG_init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PG_init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函数中调用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RegisterBackgroundWorker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注册后台工作进程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RegisterBackgroundWorker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会将该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bgworker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添加到全局链表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BackgroundWorkerList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E16E4-09CE-4EAC-A8CF-CB76CCDC61DF}"/>
              </a:ext>
            </a:extLst>
          </p:cNvPr>
          <p:cNvSpPr txBox="1"/>
          <p:nvPr/>
        </p:nvSpPr>
        <p:spPr>
          <a:xfrm>
            <a:off x="1035469" y="3418939"/>
            <a:ext cx="9740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动态注册</a:t>
            </a:r>
            <a:r>
              <a:rPr lang="en-US" altLang="zh-CN" sz="2000" b="1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bgworker:</a:t>
            </a:r>
          </a:p>
          <a:p>
            <a:pPr marL="342900" indent="-342900" fontAlgn="auto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过程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worker_spi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创建包含动态注册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bgworker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function</a:t>
            </a:r>
          </a:p>
          <a:p>
            <a:pPr marL="800100" lvl="1" indent="-342900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函数来调用该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800100" lvl="1" indent="-342900">
              <a:buFontTx/>
              <a:buChar char="-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并完成调用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RegisterDynamicBackgroundWorker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将后台工作进程注册到全局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BackgroundWorkerList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通知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Postmaster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，并调用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WaitForBackgroundWorkerStartup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函数等待后台工作进程启动，检查其状态。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Postmaster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处理请求，启动后台工作进程。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1577</Words>
  <Application>Microsoft Office PowerPoint</Application>
  <PresentationFormat>宽屏</PresentationFormat>
  <Paragraphs>209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Helvetica Neue</vt:lpstr>
      <vt:lpstr>ui-sans-serif</vt:lpstr>
      <vt:lpstr>等线</vt:lpstr>
      <vt:lpstr>微软雅黑</vt:lpstr>
      <vt:lpstr>Arial</vt:lpstr>
      <vt:lpstr>Arial Bold</vt:lpstr>
      <vt:lpstr>Calibri</vt:lpstr>
      <vt:lpstr>Calibri Light</vt:lpstr>
      <vt:lpstr>Segoe Print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cwh</dc:creator>
  <cp:lastModifiedBy>朝阳 张</cp:lastModifiedBy>
  <cp:revision>563</cp:revision>
  <dcterms:created xsi:type="dcterms:W3CDTF">2024-03-18T05:56:20Z</dcterms:created>
  <dcterms:modified xsi:type="dcterms:W3CDTF">2024-06-01T06:39:40Z</dcterms:modified>
</cp:coreProperties>
</file>