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0" y="2438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Berlin Sans FB" pitchFamily="34" charset="0"/>
              </a:rPr>
              <a:t>TEAM MEMBERS</a:t>
            </a:r>
            <a:endParaRPr lang="en-IN" sz="2800" dirty="0">
              <a:solidFill>
                <a:schemeClr val="accent1"/>
              </a:solidFill>
              <a:latin typeface="Berlin Sans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lgerian" pitchFamily="82" charset="0"/>
              </a:rPr>
              <a:t>DISASTER RECOVERY WITH IBM	CLOUD VIRTUAL SERVERS</a:t>
            </a:r>
            <a:r>
              <a:rPr lang="en-US" dirty="0"/>
              <a:t>		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 err="1"/>
              <a:t>A.Devika</a:t>
            </a:r>
            <a:r>
              <a:rPr lang="en-US" sz="2400" dirty="0"/>
              <a:t>-      731221205005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S.Nandhini</a:t>
            </a:r>
            <a:r>
              <a:rPr lang="en-US" sz="2400" dirty="0"/>
              <a:t>-  731221205028</a:t>
            </a:r>
          </a:p>
          <a:p>
            <a:r>
              <a:rPr lang="en-US" sz="2400" dirty="0"/>
              <a:t>	D. Mavuriya-731221205022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M.Megala</a:t>
            </a:r>
            <a:r>
              <a:rPr lang="en-US" sz="2400" dirty="0"/>
              <a:t>-    731221205023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G.Kowsalya</a:t>
            </a:r>
            <a:r>
              <a:rPr lang="en-US" sz="2400" dirty="0"/>
              <a:t>- 731221205013</a:t>
            </a:r>
          </a:p>
          <a:p>
            <a:r>
              <a:rPr lang="en-US" sz="2400" dirty="0"/>
              <a:t>	G.Mounasakthi-731221205027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91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IBM Power Virtual Server (</a:t>
            </a:r>
            <a:r>
              <a:rPr lang="en-US" sz="2400" dirty="0" err="1"/>
              <a:t>PowerVS</a:t>
            </a:r>
            <a:r>
              <a:rPr lang="en-US" sz="2400" dirty="0"/>
              <a:t>) meets that requirement by enabling clients to leverage DR solutions between two IBM i Virtual Server Instances (VSIs) in separate IBM Cloud datacenters. </a:t>
            </a:r>
          </a:p>
          <a:p>
            <a:r>
              <a:rPr lang="en-US" sz="2400" dirty="0"/>
              <a:t>An important characteristic of DR solutions for </a:t>
            </a:r>
            <a:r>
              <a:rPr lang="en-US" sz="2400" dirty="0" err="1"/>
              <a:t>PowerVS</a:t>
            </a:r>
            <a:r>
              <a:rPr lang="en-US" sz="2400" dirty="0"/>
              <a:t> is that they are based on logical or operating system-level replication. Many Power Systems clients today use storage-based replication for DR, which is not an option with P</a:t>
            </a:r>
          </a:p>
          <a:p>
            <a:r>
              <a:rPr lang="en-US" sz="2400" dirty="0"/>
              <a:t>This also applies to DR with </a:t>
            </a:r>
            <a:r>
              <a:rPr lang="en-US" sz="2400" dirty="0" err="1"/>
              <a:t>PowerVS</a:t>
            </a:r>
            <a:r>
              <a:rPr lang="en-US" sz="2400" dirty="0"/>
              <a:t>, which requires specific networking steps in IBM Cloud before implementing the replication software </a:t>
            </a:r>
            <a:r>
              <a:rPr lang="en-US" sz="2400" dirty="0" err="1"/>
              <a:t>itself.owerVS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03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This tutorial will provide step-by-step instructions to accomplish both</a:t>
            </a:r>
          </a:p>
          <a:p>
            <a:r>
              <a:rPr lang="en-US" sz="2400" dirty="0"/>
              <a:t>phases of configuring DR for IBM i workloads in </a:t>
            </a:r>
            <a:r>
              <a:rPr lang="en-US" sz="2400" dirty="0" err="1"/>
              <a:t>PowerVS</a:t>
            </a:r>
            <a:r>
              <a:rPr lang="en-US" sz="2400" dirty="0"/>
              <a:t>:</a:t>
            </a:r>
          </a:p>
          <a:p>
            <a:r>
              <a:rPr lang="en-US" sz="2400" dirty="0"/>
              <a:t>1. Performing the required network configuration.</a:t>
            </a:r>
          </a:p>
          <a:p>
            <a:r>
              <a:rPr lang="en-US" sz="2400" dirty="0"/>
              <a:t>2. Implementing the DR solution itself.</a:t>
            </a:r>
            <a:r>
              <a:rPr lang="en-IN" sz="2400" dirty="0"/>
              <a:t> 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erlin Sans FB" pitchFamily="34" charset="0"/>
              </a:rPr>
              <a:t>USE CASES</a:t>
            </a:r>
          </a:p>
          <a:p>
            <a:r>
              <a:rPr lang="en-US" sz="2600" b="1" dirty="0"/>
              <a:t>Hardware Failures</a:t>
            </a:r>
            <a:r>
              <a:rPr lang="en-US" sz="4000" b="1" dirty="0"/>
              <a:t>:</a:t>
            </a:r>
            <a:endParaRPr lang="en-US" sz="4000" dirty="0"/>
          </a:p>
          <a:p>
            <a:r>
              <a:rPr lang="en-US" sz="1900" dirty="0"/>
              <a:t>When the physical servers hosting your virtual machines (VMs) experience hardware failures, it can lead to downtime and data loss.</a:t>
            </a:r>
          </a:p>
          <a:p>
            <a:r>
              <a:rPr lang="en-US" sz="2600" b="1" dirty="0"/>
              <a:t>Data Center Outages</a:t>
            </a:r>
            <a:r>
              <a:rPr lang="en-US" sz="3100" b="1" dirty="0"/>
              <a:t>:</a:t>
            </a:r>
            <a:endParaRPr lang="en-US" sz="3100" dirty="0"/>
          </a:p>
          <a:p>
            <a:r>
              <a:rPr lang="en-US" sz="2200" dirty="0"/>
              <a:t>If your primary data center faces a power outage, network issues, or other infrastructure problems, you can use IBM Cloud's disaster recovery solutions to switch to a secondary data center or region to maintain service availability.</a:t>
            </a:r>
          </a:p>
          <a:p>
            <a:pPr marL="0" indent="0">
              <a:buNone/>
            </a:pP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66217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202363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Cyberattacks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Ransomware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  <a:r>
              <a:rPr lang="en-US" sz="2000" dirty="0" err="1"/>
              <a:t>Cybersecurity</a:t>
            </a:r>
            <a:r>
              <a:rPr lang="en-US" sz="2000" dirty="0"/>
              <a:t> threats like </a:t>
            </a:r>
            <a:r>
              <a:rPr lang="en-US" sz="2000" dirty="0" err="1"/>
              <a:t>ransomware</a:t>
            </a:r>
            <a:r>
              <a:rPr lang="en-US" sz="2000" dirty="0"/>
              <a:t> attacks can compromise your virtual servers. A disaster recovery plan allows you to restore your systems from clean backups and minimize data loss.</a:t>
            </a:r>
          </a:p>
          <a:p>
            <a:r>
              <a:rPr lang="en-US" sz="2400" dirty="0"/>
              <a:t>Natural Disasters:</a:t>
            </a:r>
          </a:p>
          <a:p>
            <a:pPr marL="0" indent="0">
              <a:buNone/>
            </a:pPr>
            <a:r>
              <a:rPr lang="en-US" sz="2000" dirty="0"/>
              <a:t>             Events like hurricanes, earthquakes, floods, or fires can disrupt your primary data center. Disaster recovery solutions enable you to switch to a geographically distant backup location to ensure business continuity.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Software or Application Failures</a:t>
            </a:r>
            <a:r>
              <a:rPr lang="en-US" sz="2000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/>
              <a:t>         If critical applications or software within your virtual servers fail or become corrupted, a disaster recovery plan can help you recover to a known good state.</a:t>
            </a:r>
          </a:p>
          <a:p>
            <a:r>
              <a:rPr lang="en-US" sz="2200" b="1" dirty="0"/>
              <a:t>Data Corruption or Data Loss:</a:t>
            </a:r>
            <a:endParaRPr lang="en-US" sz="2200" dirty="0"/>
          </a:p>
          <a:p>
            <a:pPr lvl="1"/>
            <a:r>
              <a:rPr lang="en-US" sz="2300" dirty="0"/>
              <a:t>In cases where data is accidentally deleted or corrupted, you can rely on data backups and replication to restore your virtual server environment to a previous, consistent state.</a:t>
            </a:r>
          </a:p>
          <a:p>
            <a:r>
              <a:rPr lang="en-US" sz="2600" b="1" dirty="0"/>
              <a:t>Security Breaches:</a:t>
            </a:r>
            <a:endParaRPr lang="en-US" sz="2600" dirty="0"/>
          </a:p>
          <a:p>
            <a:pPr lvl="1"/>
            <a:r>
              <a:rPr lang="en-US" sz="2100" dirty="0"/>
              <a:t>If your virtual servers are compromised due to a security breach, you can use a disaster recovery plan to isolate and contain the affected systems, restore from clean backups, and implement security improvements.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48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b="1" dirty="0"/>
              <a:t>Human Error:</a:t>
            </a:r>
            <a:endParaRPr lang="en-US" sz="2400" dirty="0"/>
          </a:p>
          <a:p>
            <a:pPr lvl="1"/>
            <a:r>
              <a:rPr lang="en-US" sz="2000" dirty="0"/>
              <a:t>Mistakes made by administrators or users, such as accidental data deletion or misconfigurations, can be mitigated with backups and a disaster recovery strategy.</a:t>
            </a:r>
          </a:p>
          <a:p>
            <a:r>
              <a:rPr lang="en-US" sz="2400" b="1" dirty="0"/>
              <a:t>Supplier or Service Provider Outages:</a:t>
            </a:r>
            <a:endParaRPr lang="en-US" sz="2400" dirty="0"/>
          </a:p>
          <a:p>
            <a:pPr lvl="1"/>
            <a:r>
              <a:rPr lang="en-US" sz="2000" dirty="0"/>
              <a:t>If your cloud service provider experiences an outage, you can use IBM Cloud's disaster recovery capabilities to failover to a different provider or region to maintain service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69214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DOMAIN</a:t>
            </a:r>
            <a:endParaRPr lang="en-IN" sz="32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Risk Assessment and Business Impact Analysis:</a:t>
            </a:r>
            <a:endParaRPr lang="en-US" dirty="0"/>
          </a:p>
          <a:p>
            <a:pPr lvl="1"/>
            <a:r>
              <a:rPr lang="en-US" dirty="0"/>
              <a:t>Identify potential threats and vulnerabilities that could disrupt your virtual server environment.</a:t>
            </a:r>
          </a:p>
          <a:p>
            <a:pPr lvl="1"/>
            <a:r>
              <a:rPr lang="en-US" dirty="0"/>
              <a:t>Conduct a business impact analysis to determine the criticality of different systems and applications.</a:t>
            </a:r>
          </a:p>
          <a:p>
            <a:r>
              <a:rPr lang="en-US" b="1" dirty="0"/>
              <a:t>Recovery Objectives:</a:t>
            </a:r>
            <a:endParaRPr lang="en-US" dirty="0"/>
          </a:p>
          <a:p>
            <a:pPr lvl="1"/>
            <a:r>
              <a:rPr lang="en-US" dirty="0"/>
              <a:t>Define Recovery Time Objectives (RTO) and Recovery Point Objectives (RPO) to establish the maximum allowable downtime and data loss for each application or service.</a:t>
            </a:r>
          </a:p>
          <a:p>
            <a:r>
              <a:rPr lang="en-US" b="1" dirty="0"/>
              <a:t>Disaster Recovery Planning:</a:t>
            </a:r>
            <a:endParaRPr lang="en-US" dirty="0"/>
          </a:p>
          <a:p>
            <a:pPr lvl="1"/>
            <a:r>
              <a:rPr lang="en-US" dirty="0"/>
              <a:t>Develop a comprehensive disaster recovery plan that outlines procedures, roles, responsibilities, and resources for responding to disasters.</a:t>
            </a:r>
          </a:p>
          <a:p>
            <a:pPr lvl="1"/>
            <a:r>
              <a:rPr lang="en-US" dirty="0"/>
              <a:t>Create a communication plan to notify stakeholders during a disaster.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70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927"/>
            <a:ext cx="88392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Data Backup and Replication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Implement data backup and replication strategies to ensure that critical data is protected and available in the event of data loss or corruption.</a:t>
            </a:r>
          </a:p>
          <a:p>
            <a:r>
              <a:rPr lang="en-US" sz="2600" b="1" dirty="0"/>
              <a:t>Failover and Failback Procedures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Define clear processes for initiating failover (switching to backup resources) and failback (restoring operations to the primary environment) during a disaster.</a:t>
            </a:r>
          </a:p>
          <a:p>
            <a:r>
              <a:rPr lang="en-US" sz="2600" b="1" dirty="0"/>
              <a:t>Infrastructure Redundancy:</a:t>
            </a:r>
            <a:endParaRPr lang="en-US" sz="2600" dirty="0"/>
          </a:p>
          <a:p>
            <a:pPr lvl="1"/>
            <a:r>
              <a:rPr lang="en-US" dirty="0"/>
              <a:t>Utilize IBM Cloud services to set up redundancy across data centers or regions to ensure high availability.</a:t>
            </a:r>
          </a:p>
          <a:p>
            <a:r>
              <a:rPr lang="en-US" sz="2600" b="1" dirty="0"/>
              <a:t>Data Retention and Archiving:</a:t>
            </a:r>
            <a:endParaRPr lang="en-US" sz="2600" dirty="0"/>
          </a:p>
          <a:p>
            <a:pPr lvl="1"/>
            <a:r>
              <a:rPr lang="en-US" dirty="0"/>
              <a:t>Establish data retention policies to comply with regulatory requirements and efficiently manage data backups and archives.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1000" y="3718679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Cloud Resources and Services:</a:t>
            </a:r>
            <a:endParaRPr lang="en-US" dirty="0"/>
          </a:p>
          <a:p>
            <a:pPr lvl="1"/>
            <a:r>
              <a:rPr lang="en-US" dirty="0"/>
              <a:t>Leverage IBM Cloud services and virtual servers to host backup and disaster recovery environments.</a:t>
            </a:r>
          </a:p>
          <a:p>
            <a:r>
              <a:rPr lang="en-US" b="1" dirty="0"/>
              <a:t>Network Connectivity:</a:t>
            </a:r>
            <a:endParaRPr lang="en-US" dirty="0"/>
          </a:p>
          <a:p>
            <a:pPr lvl="1"/>
            <a:r>
              <a:rPr lang="en-US" dirty="0"/>
              <a:t>Configure networking solutions, such as Virtual Private Networks (VPNs) or Direct Link connections, to ensure seamless communication between primary and secondary sites.</a:t>
            </a:r>
          </a:p>
          <a:p>
            <a:r>
              <a:rPr lang="en-US" b="1" dirty="0"/>
              <a:t>Testing and Validation:</a:t>
            </a:r>
            <a:endParaRPr lang="en-US" dirty="0"/>
          </a:p>
          <a:p>
            <a:pPr lvl="1"/>
            <a:r>
              <a:rPr lang="en-US" dirty="0"/>
              <a:t>Regularly test your disaster recovery plan to identify and address any shortcomings.</a:t>
            </a:r>
          </a:p>
          <a:p>
            <a:pPr lvl="1"/>
            <a:r>
              <a:rPr lang="en-US" dirty="0"/>
              <a:t>Conduct drills and exercises to train staff and improve response times.</a:t>
            </a:r>
          </a:p>
        </p:txBody>
      </p:sp>
    </p:spTree>
    <p:extLst>
      <p:ext uri="{BB962C8B-B14F-4D97-AF65-F5344CB8AC3E}">
        <p14:creationId xmlns:p14="http://schemas.microsoft.com/office/powerpoint/2010/main" val="384928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304800"/>
            <a:ext cx="88392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REQUIREMENTS:</a:t>
            </a:r>
            <a:endParaRPr lang="en-IN" sz="2800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/>
              <a:t>Understanding of Your Environment:</a:t>
            </a:r>
          </a:p>
          <a:p>
            <a:pPr marL="0" indent="0">
              <a:buNone/>
            </a:pPr>
            <a:r>
              <a:rPr lang="en-US" sz="3800" dirty="0"/>
              <a:t>               Thoroughly assess your existing virtual server environment, including the types of virtual machines, applications, and data you need to protect.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5100" dirty="0"/>
              <a:t>Business Impact Analysis (BIA):</a:t>
            </a:r>
          </a:p>
          <a:p>
            <a:pPr marL="0" indent="0">
              <a:buNone/>
            </a:pPr>
            <a:r>
              <a:rPr lang="en-US" sz="3800" dirty="0"/>
              <a:t>              Conduct a BIA to identify critical applications, services, and data, along with their dependencies and the impact of downtime on your organization.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/>
              <a:t>Recovery Objectives:</a:t>
            </a:r>
          </a:p>
          <a:p>
            <a:pPr marL="0" indent="0">
              <a:buNone/>
            </a:pPr>
            <a:r>
              <a:rPr lang="en-US" sz="3800" dirty="0"/>
              <a:t>           Define clear Recovery Time Objectives (RTO) and Recovery Point Objectives (RPO) for each application and service. These objectives will guide your disaster recovery planning.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/>
              <a:t>IBM Cloud Account:</a:t>
            </a:r>
          </a:p>
          <a:p>
            <a:pPr marL="0" indent="0">
              <a:buNone/>
            </a:pPr>
            <a:r>
              <a:rPr lang="en-US" sz="3800" dirty="0"/>
              <a:t>            Have an active IBM Cloud account and access to the IBM Cloud Dashboard to set up and manage virtual servers and related resources.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/>
              <a:t>Network Configuration: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sz="3800" dirty="0"/>
              <a:t>Establish network connectivity between your primary and secondary (disaster recovery) environments, ensuring proper IP addressing, routing, and firewall configurations.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26058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0800" y="25908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Blackadder ITC" pitchFamily="82" charset="0"/>
              </a:rPr>
              <a:t>THANKYOU…</a:t>
            </a:r>
            <a:endParaRPr lang="en-IN" sz="4800" dirty="0">
              <a:solidFill>
                <a:schemeClr val="tx2">
                  <a:lumMod val="50000"/>
                </a:schemeClr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75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102</TotalTime>
  <Words>907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DISASTER RECOVERY WITH IBM CLOUD VIRTUAL SERVERS  </vt:lpstr>
      <vt:lpstr>Introduction</vt:lpstr>
      <vt:lpstr>PowerPoint Presentation</vt:lpstr>
      <vt:lpstr>PowerPoint Presentation</vt:lpstr>
      <vt:lpstr>PowerPoint Presentation</vt:lpstr>
      <vt:lpstr>DOMAIN</vt:lpstr>
      <vt:lpstr>PowerPoint Presentation</vt:lpstr>
      <vt:lpstr>REQUIREMENTS: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WITH IBM CLOUD VIRTUAL SERVERS</dc:title>
  <dc:creator>ADMIN</dc:creator>
  <cp:lastModifiedBy>Mavuriya D</cp:lastModifiedBy>
  <cp:revision>12</cp:revision>
  <dcterms:created xsi:type="dcterms:W3CDTF">2006-08-16T00:00:00Z</dcterms:created>
  <dcterms:modified xsi:type="dcterms:W3CDTF">2023-09-27T16:43:38Z</dcterms:modified>
</cp:coreProperties>
</file>