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6"/>
  </p:notesMasterIdLst>
  <p:sldIdLst>
    <p:sldId id="256" r:id="rId2"/>
    <p:sldId id="269" r:id="rId3"/>
    <p:sldId id="270" r:id="rId4"/>
    <p:sldId id="271" r:id="rId5"/>
    <p:sldId id="272" r:id="rId6"/>
    <p:sldId id="273" r:id="rId7"/>
    <p:sldId id="274" r:id="rId8"/>
    <p:sldId id="263" r:id="rId9"/>
    <p:sldId id="264" r:id="rId10"/>
    <p:sldId id="265" r:id="rId11"/>
    <p:sldId id="266" r:id="rId12"/>
    <p:sldId id="267" r:id="rId13"/>
    <p:sldId id="275"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p:cViewPr varScale="1">
        <p:scale>
          <a:sx n="81" d="100"/>
          <a:sy n="81" d="100"/>
        </p:scale>
        <p:origin x="-106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3446F-502B-4C94-ADCB-5C2A6D045D8C}" type="datetimeFigureOut">
              <a:rPr lang="en-US" smtClean="0"/>
              <a:pPr/>
              <a:t>10/11/2023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A57E1E-998E-486E-9560-6A82C3B07C3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7A57E1E-998E-486E-9560-6A82C3B07C38}" type="slidenum">
              <a:rPr lang="en-GB" smtClean="0"/>
              <a:pPr/>
              <a:t>8</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7A57E1E-998E-486E-9560-6A82C3B07C38}"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6F6449DD-B026-4DD3-A107-9386A5EF09A1}" type="datetimeFigureOut">
              <a:rPr lang="en-US" smtClean="0"/>
              <a:pPr/>
              <a:t>10/11/2023</a:t>
            </a:fld>
            <a:endParaRPr lang="en-GB"/>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GB"/>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014704D-12FA-462F-91F0-05BB3259136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6449DD-B026-4DD3-A107-9386A5EF09A1}" type="datetimeFigureOut">
              <a:rPr lang="en-US" smtClean="0"/>
              <a:pPr/>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14704D-12FA-462F-91F0-05BB3259136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6449DD-B026-4DD3-A107-9386A5EF09A1}" type="datetimeFigureOut">
              <a:rPr lang="en-US" smtClean="0"/>
              <a:pPr/>
              <a:t>10/11/2023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14704D-12FA-462F-91F0-05BB3259136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6F6449DD-B026-4DD3-A107-9386A5EF09A1}" type="datetimeFigureOut">
              <a:rPr lang="en-US" smtClean="0"/>
              <a:pPr/>
              <a:t>10/11/2023</a:t>
            </a:fld>
            <a:endParaRPr lang="en-GB"/>
          </a:p>
        </p:txBody>
      </p:sp>
      <p:sp>
        <p:nvSpPr>
          <p:cNvPr id="5" name="Footer Placeholder 4"/>
          <p:cNvSpPr>
            <a:spLocks noGrp="1"/>
          </p:cNvSpPr>
          <p:nvPr>
            <p:ph type="ftr" sz="quarter" idx="11"/>
          </p:nvPr>
        </p:nvSpPr>
        <p:spPr>
          <a:xfrm>
            <a:off x="457200" y="6480969"/>
            <a:ext cx="4260056" cy="300831"/>
          </a:xfrm>
        </p:spPr>
        <p:txBody>
          <a:bodyPr/>
          <a:lstStyle/>
          <a:p>
            <a:endParaRPr lang="en-GB"/>
          </a:p>
        </p:txBody>
      </p:sp>
      <p:sp>
        <p:nvSpPr>
          <p:cNvPr id="6" name="Slide Number Placeholder 5"/>
          <p:cNvSpPr>
            <a:spLocks noGrp="1"/>
          </p:cNvSpPr>
          <p:nvPr>
            <p:ph type="sldNum" sz="quarter" idx="12"/>
          </p:nvPr>
        </p:nvSpPr>
        <p:spPr/>
        <p:txBody>
          <a:bodyPr/>
          <a:lstStyle/>
          <a:p>
            <a:fld id="{A014704D-12FA-462F-91F0-05BB3259136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6F6449DD-B026-4DD3-A107-9386A5EF09A1}" type="datetimeFigureOut">
              <a:rPr lang="en-US" smtClean="0"/>
              <a:pPr/>
              <a:t>10/11/2023</a:t>
            </a:fld>
            <a:endParaRPr lang="en-GB"/>
          </a:p>
        </p:txBody>
      </p:sp>
      <p:sp>
        <p:nvSpPr>
          <p:cNvPr id="5" name="Footer Placeholder 4"/>
          <p:cNvSpPr>
            <a:spLocks noGrp="1"/>
          </p:cNvSpPr>
          <p:nvPr>
            <p:ph type="ftr" sz="quarter" idx="11"/>
          </p:nvPr>
        </p:nvSpPr>
        <p:spPr>
          <a:xfrm>
            <a:off x="2619376" y="6480969"/>
            <a:ext cx="4260056" cy="300831"/>
          </a:xfrm>
        </p:spPr>
        <p:txBody>
          <a:bodyPr/>
          <a:lstStyle/>
          <a:p>
            <a:endParaRPr lang="en-GB"/>
          </a:p>
        </p:txBody>
      </p:sp>
      <p:sp>
        <p:nvSpPr>
          <p:cNvPr id="6" name="Slide Number Placeholder 5"/>
          <p:cNvSpPr>
            <a:spLocks noGrp="1"/>
          </p:cNvSpPr>
          <p:nvPr>
            <p:ph type="sldNum" sz="quarter" idx="12"/>
          </p:nvPr>
        </p:nvSpPr>
        <p:spPr>
          <a:xfrm>
            <a:off x="8451056" y="809624"/>
            <a:ext cx="502920" cy="300831"/>
          </a:xfrm>
        </p:spPr>
        <p:txBody>
          <a:bodyPr/>
          <a:lstStyle/>
          <a:p>
            <a:fld id="{A014704D-12FA-462F-91F0-05BB3259136C}" type="slidenum">
              <a:rPr lang="en-GB" smtClean="0"/>
              <a:pPr/>
              <a:t>‹#›</a:t>
            </a:fld>
            <a:endParaRPr lang="en-GB"/>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6F6449DD-B026-4DD3-A107-9386A5EF09A1}" type="datetimeFigureOut">
              <a:rPr lang="en-US" smtClean="0"/>
              <a:pPr/>
              <a:t>10/11/2023</a:t>
            </a:fld>
            <a:endParaRPr lang="en-GB"/>
          </a:p>
        </p:txBody>
      </p:sp>
      <p:sp>
        <p:nvSpPr>
          <p:cNvPr id="6" name="Footer Placeholder 5"/>
          <p:cNvSpPr>
            <a:spLocks noGrp="1"/>
          </p:cNvSpPr>
          <p:nvPr>
            <p:ph type="ftr" sz="quarter" idx="11"/>
          </p:nvPr>
        </p:nvSpPr>
        <p:spPr>
          <a:xfrm>
            <a:off x="457200" y="6480969"/>
            <a:ext cx="4260056" cy="301752"/>
          </a:xfrm>
        </p:spPr>
        <p:txBody>
          <a:bodyPr/>
          <a:lstStyle/>
          <a:p>
            <a:endParaRPr lang="en-GB"/>
          </a:p>
        </p:txBody>
      </p:sp>
      <p:sp>
        <p:nvSpPr>
          <p:cNvPr id="7" name="Slide Number Placeholder 6"/>
          <p:cNvSpPr>
            <a:spLocks noGrp="1"/>
          </p:cNvSpPr>
          <p:nvPr>
            <p:ph type="sldNum" sz="quarter" idx="12"/>
          </p:nvPr>
        </p:nvSpPr>
        <p:spPr>
          <a:xfrm>
            <a:off x="7589520" y="6480969"/>
            <a:ext cx="502920" cy="301752"/>
          </a:xfrm>
        </p:spPr>
        <p:txBody>
          <a:bodyPr/>
          <a:lstStyle/>
          <a:p>
            <a:fld id="{A014704D-12FA-462F-91F0-05BB3259136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6F6449DD-B026-4DD3-A107-9386A5EF09A1}" type="datetimeFigureOut">
              <a:rPr lang="en-US" smtClean="0"/>
              <a:pPr/>
              <a:t>10/11/2023</a:t>
            </a:fld>
            <a:endParaRPr lang="en-GB"/>
          </a:p>
        </p:txBody>
      </p:sp>
      <p:sp>
        <p:nvSpPr>
          <p:cNvPr id="8" name="Footer Placeholder 7"/>
          <p:cNvSpPr>
            <a:spLocks noGrp="1"/>
          </p:cNvSpPr>
          <p:nvPr>
            <p:ph type="ftr" sz="quarter" idx="11"/>
          </p:nvPr>
        </p:nvSpPr>
        <p:spPr>
          <a:xfrm>
            <a:off x="457200" y="6480969"/>
            <a:ext cx="4261104" cy="301752"/>
          </a:xfrm>
        </p:spPr>
        <p:txBody>
          <a:bodyPr/>
          <a:lstStyle/>
          <a:p>
            <a:endParaRPr lang="en-GB"/>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014704D-12FA-462F-91F0-05BB3259136C}"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6449DD-B026-4DD3-A107-9386A5EF09A1}" type="datetimeFigureOut">
              <a:rPr lang="en-US" smtClean="0"/>
              <a:pPr/>
              <a:t>10/11/2023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14704D-12FA-462F-91F0-05BB3259136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6F6449DD-B026-4DD3-A107-9386A5EF09A1}" type="datetimeFigureOut">
              <a:rPr lang="en-US" smtClean="0"/>
              <a:pPr/>
              <a:t>10/11/2023</a:t>
            </a:fld>
            <a:endParaRPr lang="en-GB"/>
          </a:p>
        </p:txBody>
      </p:sp>
      <p:sp>
        <p:nvSpPr>
          <p:cNvPr id="3" name="Footer Placeholder 2"/>
          <p:cNvSpPr>
            <a:spLocks noGrp="1"/>
          </p:cNvSpPr>
          <p:nvPr>
            <p:ph type="ftr" sz="quarter" idx="11"/>
          </p:nvPr>
        </p:nvSpPr>
        <p:spPr>
          <a:xfrm>
            <a:off x="457200" y="6481890"/>
            <a:ext cx="4260056" cy="300831"/>
          </a:xfrm>
        </p:spPr>
        <p:txBody>
          <a:bodyPr/>
          <a:lstStyle/>
          <a:p>
            <a:endParaRPr lang="en-GB"/>
          </a:p>
        </p:txBody>
      </p:sp>
      <p:sp>
        <p:nvSpPr>
          <p:cNvPr id="4" name="Slide Number Placeholder 3"/>
          <p:cNvSpPr>
            <a:spLocks noGrp="1"/>
          </p:cNvSpPr>
          <p:nvPr>
            <p:ph type="sldNum" sz="quarter" idx="12"/>
          </p:nvPr>
        </p:nvSpPr>
        <p:spPr>
          <a:xfrm>
            <a:off x="7589520" y="6480969"/>
            <a:ext cx="502920" cy="301752"/>
          </a:xfrm>
        </p:spPr>
        <p:txBody>
          <a:bodyPr/>
          <a:lstStyle/>
          <a:p>
            <a:fld id="{A014704D-12FA-462F-91F0-05BB3259136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F6449DD-B026-4DD3-A107-9386A5EF09A1}" type="datetimeFigureOut">
              <a:rPr lang="en-US" smtClean="0"/>
              <a:pPr/>
              <a:t>10/11/2023</a:t>
            </a:fld>
            <a:endParaRPr lang="en-GB"/>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014704D-12FA-462F-91F0-05BB3259136C}"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6F6449DD-B026-4DD3-A107-9386A5EF09A1}" type="datetimeFigureOut">
              <a:rPr lang="en-US" smtClean="0"/>
              <a:pPr/>
              <a:t>10/11/2023</a:t>
            </a:fld>
            <a:endParaRPr lang="en-GB"/>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014704D-12FA-462F-91F0-05BB3259136C}"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F6449DD-B026-4DD3-A107-9386A5EF09A1}" type="datetimeFigureOut">
              <a:rPr lang="en-US" smtClean="0"/>
              <a:pPr/>
              <a:t>10/11/2023</a:t>
            </a:fld>
            <a:endParaRPr lang="en-GB"/>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GB"/>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014704D-12FA-462F-91F0-05BB3259136C}"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428604"/>
            <a:ext cx="8429684" cy="1214446"/>
          </a:xfrm>
        </p:spPr>
        <p:txBody>
          <a:bodyPr>
            <a:noAutofit/>
          </a:bodyPr>
          <a:lstStyle/>
          <a:p>
            <a:r>
              <a:rPr lang="en-GB" sz="3600" dirty="0" smtClean="0">
                <a:solidFill>
                  <a:schemeClr val="tx2">
                    <a:lumMod val="60000"/>
                    <a:lumOff val="40000"/>
                  </a:schemeClr>
                </a:solidFill>
                <a:latin typeface="Algerian" pitchFamily="82" charset="0"/>
              </a:rPr>
              <a:t>DISASTER RECOVERY WITH </a:t>
            </a:r>
            <a:r>
              <a:rPr lang="en-GB" sz="3600" dirty="0" err="1" smtClean="0">
                <a:solidFill>
                  <a:schemeClr val="tx2">
                    <a:lumMod val="60000"/>
                    <a:lumOff val="40000"/>
                  </a:schemeClr>
                </a:solidFill>
                <a:latin typeface="Algerian" pitchFamily="82" charset="0"/>
              </a:rPr>
              <a:t>Ibm</a:t>
            </a:r>
            <a:r>
              <a:rPr lang="en-GB" sz="3600" dirty="0" smtClean="0">
                <a:solidFill>
                  <a:schemeClr val="tx2">
                    <a:lumMod val="60000"/>
                    <a:lumOff val="40000"/>
                  </a:schemeClr>
                </a:solidFill>
                <a:latin typeface="Algerian" pitchFamily="82" charset="0"/>
              </a:rPr>
              <a:t/>
            </a:r>
            <a:br>
              <a:rPr lang="en-GB" sz="3600" dirty="0" smtClean="0">
                <a:solidFill>
                  <a:schemeClr val="tx2">
                    <a:lumMod val="60000"/>
                    <a:lumOff val="40000"/>
                  </a:schemeClr>
                </a:solidFill>
                <a:latin typeface="Algerian" pitchFamily="82" charset="0"/>
              </a:rPr>
            </a:br>
            <a:r>
              <a:rPr lang="en-GB" sz="3600" dirty="0" smtClean="0">
                <a:solidFill>
                  <a:schemeClr val="tx2">
                    <a:lumMod val="60000"/>
                    <a:lumOff val="40000"/>
                  </a:schemeClr>
                </a:solidFill>
                <a:latin typeface="Algerian" pitchFamily="82" charset="0"/>
              </a:rPr>
              <a:t>CLOUD VIRTUAL SERVERS</a:t>
            </a:r>
            <a:endParaRPr lang="en-GB" sz="3600" dirty="0">
              <a:solidFill>
                <a:schemeClr val="tx2">
                  <a:lumMod val="60000"/>
                  <a:lumOff val="40000"/>
                </a:schemeClr>
              </a:solidFill>
              <a:latin typeface="Algerian" pitchFamily="82" charset="0"/>
            </a:endParaRPr>
          </a:p>
        </p:txBody>
      </p:sp>
      <p:sp>
        <p:nvSpPr>
          <p:cNvPr id="3" name="Subtitle 2"/>
          <p:cNvSpPr>
            <a:spLocks noGrp="1"/>
          </p:cNvSpPr>
          <p:nvPr>
            <p:ph type="subTitle" idx="1"/>
          </p:nvPr>
        </p:nvSpPr>
        <p:spPr>
          <a:xfrm>
            <a:off x="-2428924" y="2357430"/>
            <a:ext cx="6400800" cy="1752600"/>
          </a:xfrm>
        </p:spPr>
        <p:txBody>
          <a:bodyPr/>
          <a:lstStyle/>
          <a:p>
            <a:r>
              <a:rPr lang="en-GB" dirty="0" smtClean="0">
                <a:solidFill>
                  <a:schemeClr val="accent1">
                    <a:lumMod val="40000"/>
                    <a:lumOff val="60000"/>
                  </a:schemeClr>
                </a:solidFill>
                <a:latin typeface="Algerian" pitchFamily="82" charset="0"/>
              </a:rPr>
              <a:t>TEAM MEMBERS</a:t>
            </a:r>
            <a:r>
              <a:rPr lang="en-GB" dirty="0" smtClean="0">
                <a:solidFill>
                  <a:schemeClr val="accent1">
                    <a:lumMod val="40000"/>
                    <a:lumOff val="60000"/>
                  </a:schemeClr>
                </a:solidFill>
                <a:latin typeface="Arial Rounded MT Bold" pitchFamily="34" charset="0"/>
              </a:rPr>
              <a:t>:</a:t>
            </a:r>
            <a:endParaRPr lang="en-GB" dirty="0">
              <a:solidFill>
                <a:schemeClr val="accent1">
                  <a:lumMod val="40000"/>
                  <a:lumOff val="60000"/>
                </a:schemeClr>
              </a:solidFill>
              <a:latin typeface="Arial Rounded MT Bold" pitchFamily="34" charset="0"/>
            </a:endParaRPr>
          </a:p>
        </p:txBody>
      </p:sp>
      <p:sp>
        <p:nvSpPr>
          <p:cNvPr id="4" name="TextBox 3"/>
          <p:cNvSpPr txBox="1"/>
          <p:nvPr/>
        </p:nvSpPr>
        <p:spPr>
          <a:xfrm>
            <a:off x="1571572" y="3286124"/>
            <a:ext cx="7572428" cy="2677656"/>
          </a:xfrm>
          <a:prstGeom prst="rect">
            <a:avLst/>
          </a:prstGeom>
          <a:noFill/>
        </p:spPr>
        <p:txBody>
          <a:bodyPr wrap="square" rtlCol="0">
            <a:spAutoFit/>
          </a:bodyPr>
          <a:lstStyle/>
          <a:p>
            <a:pPr marL="342900" indent="-342900">
              <a:buAutoNum type="arabicPeriod"/>
            </a:pPr>
            <a:r>
              <a:rPr lang="en-GB" sz="2800" dirty="0" smtClean="0">
                <a:latin typeface="Bahnschrift SemiBold Condensed" pitchFamily="34" charset="0"/>
              </a:rPr>
              <a:t>S.NANDHINI</a:t>
            </a:r>
          </a:p>
          <a:p>
            <a:pPr marL="342900" indent="-342900">
              <a:buAutoNum type="arabicPeriod"/>
            </a:pPr>
            <a:r>
              <a:rPr lang="en-GB" sz="2800" dirty="0" smtClean="0">
                <a:latin typeface="Bahnschrift SemiBold Condensed" pitchFamily="34" charset="0"/>
              </a:rPr>
              <a:t>M.MEGALATHANGAMANI</a:t>
            </a:r>
          </a:p>
          <a:p>
            <a:pPr marL="342900" indent="-342900">
              <a:buAutoNum type="arabicPeriod"/>
            </a:pPr>
            <a:r>
              <a:rPr lang="en-GB" sz="2800" dirty="0" smtClean="0">
                <a:latin typeface="Bahnschrift SemiBold Condensed" pitchFamily="34" charset="0"/>
              </a:rPr>
              <a:t>G.KOWSALYA</a:t>
            </a:r>
          </a:p>
          <a:p>
            <a:pPr marL="342900" indent="-342900">
              <a:buAutoNum type="arabicPeriod"/>
            </a:pPr>
            <a:r>
              <a:rPr lang="en-GB" sz="2800" dirty="0" smtClean="0">
                <a:latin typeface="Bahnschrift SemiBold Condensed" pitchFamily="34" charset="0"/>
              </a:rPr>
              <a:t>D.MAVURIYA</a:t>
            </a:r>
          </a:p>
          <a:p>
            <a:pPr marL="342900" indent="-342900">
              <a:buAutoNum type="arabicPeriod"/>
            </a:pPr>
            <a:r>
              <a:rPr lang="en-GB" sz="2800" dirty="0" smtClean="0">
                <a:latin typeface="Bahnschrift SemiBold Condensed" pitchFamily="34" charset="0"/>
              </a:rPr>
              <a:t>G.MOUNASAKTHI</a:t>
            </a:r>
          </a:p>
          <a:p>
            <a:pPr marL="342900" indent="-342900">
              <a:buAutoNum type="arabicPeriod"/>
            </a:pPr>
            <a:r>
              <a:rPr lang="en-GB" sz="2800" dirty="0" smtClean="0">
                <a:latin typeface="Bahnschrift SemiBold Condensed" pitchFamily="34" charset="0"/>
              </a:rPr>
              <a:t>A. DEVIKA</a:t>
            </a:r>
            <a:endParaRPr lang="en-GB" sz="2800" dirty="0">
              <a:latin typeface="Bahnschrift SemiBold Condense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60" y="-214338"/>
            <a:ext cx="8229600" cy="1143000"/>
          </a:xfrm>
        </p:spPr>
        <p:txBody>
          <a:bodyPr>
            <a:normAutofit/>
          </a:bodyPr>
          <a:lstStyle/>
          <a:p>
            <a:r>
              <a:rPr lang="en-GB" sz="2000" b="1" dirty="0">
                <a:latin typeface="Arial Rounded MT Bold" pitchFamily="34" charset="0"/>
              </a:rPr>
              <a:t>Disaster</a:t>
            </a:r>
            <a:r>
              <a:rPr lang="en-GB" sz="2400" b="1" dirty="0">
                <a:latin typeface="Arial Rounded MT Bold" pitchFamily="34" charset="0"/>
              </a:rPr>
              <a:t> </a:t>
            </a:r>
            <a:r>
              <a:rPr lang="en-GB" sz="2000" b="1" dirty="0">
                <a:latin typeface="Arial Rounded MT Bold" pitchFamily="34" charset="0"/>
              </a:rPr>
              <a:t>Recovery Testing:</a:t>
            </a:r>
            <a:endParaRPr lang="en-GB" sz="2000" dirty="0">
              <a:latin typeface="Arial Rounded MT Bold" pitchFamily="34" charset="0"/>
            </a:endParaRPr>
          </a:p>
        </p:txBody>
      </p:sp>
      <p:sp>
        <p:nvSpPr>
          <p:cNvPr id="3" name="Content Placeholder 2"/>
          <p:cNvSpPr>
            <a:spLocks noGrp="1"/>
          </p:cNvSpPr>
          <p:nvPr>
            <p:ph idx="1"/>
          </p:nvPr>
        </p:nvSpPr>
        <p:spPr>
          <a:xfrm>
            <a:off x="214282" y="714356"/>
            <a:ext cx="8515352" cy="4525963"/>
          </a:xfrm>
        </p:spPr>
        <p:txBody>
          <a:bodyPr/>
          <a:lstStyle/>
          <a:p>
            <a:r>
              <a:rPr lang="en-GB" sz="2000" dirty="0"/>
              <a:t>Regularly test your disaster recovery plan to ensure it works as expected.</a:t>
            </a:r>
          </a:p>
          <a:p>
            <a:r>
              <a:rPr lang="en-GB" sz="2000" dirty="0"/>
              <a:t>Test both planned (controlled) failovers and unplanned disaster recovery </a:t>
            </a:r>
            <a:r>
              <a:rPr lang="en-GB" sz="2000" dirty="0" smtClean="0"/>
              <a:t>scenarios</a:t>
            </a:r>
            <a:endParaRPr lang="en-GB" sz="2000" dirty="0"/>
          </a:p>
        </p:txBody>
      </p:sp>
      <p:sp>
        <p:nvSpPr>
          <p:cNvPr id="4" name="Rectangle 3"/>
          <p:cNvSpPr/>
          <p:nvPr/>
        </p:nvSpPr>
        <p:spPr>
          <a:xfrm>
            <a:off x="214282" y="2285992"/>
            <a:ext cx="1696298" cy="400110"/>
          </a:xfrm>
          <a:prstGeom prst="rect">
            <a:avLst/>
          </a:prstGeom>
        </p:spPr>
        <p:txBody>
          <a:bodyPr wrap="none">
            <a:spAutoFit/>
          </a:bodyPr>
          <a:lstStyle/>
          <a:p>
            <a:r>
              <a:rPr lang="en-GB" sz="2000" b="1" dirty="0">
                <a:latin typeface="Arial Rounded MT Bold" pitchFamily="34" charset="0"/>
              </a:rPr>
              <a:t>Automation:</a:t>
            </a:r>
            <a:endParaRPr lang="en-GB" sz="2000" dirty="0">
              <a:latin typeface="Arial Rounded MT Bold" pitchFamily="34" charset="0"/>
            </a:endParaRPr>
          </a:p>
        </p:txBody>
      </p:sp>
      <p:sp>
        <p:nvSpPr>
          <p:cNvPr id="5" name="Rectangle 4"/>
          <p:cNvSpPr/>
          <p:nvPr/>
        </p:nvSpPr>
        <p:spPr>
          <a:xfrm>
            <a:off x="428596" y="2857496"/>
            <a:ext cx="7858180" cy="707886"/>
          </a:xfrm>
          <a:prstGeom prst="rect">
            <a:avLst/>
          </a:prstGeom>
        </p:spPr>
        <p:txBody>
          <a:bodyPr wrap="square">
            <a:spAutoFit/>
          </a:bodyPr>
          <a:lstStyle/>
          <a:p>
            <a:r>
              <a:rPr lang="en-GB" sz="2000" dirty="0"/>
              <a:t>Automate failover processes wherever possible to reduce manual intervention and minimize downtime.</a:t>
            </a:r>
          </a:p>
        </p:txBody>
      </p:sp>
      <p:sp>
        <p:nvSpPr>
          <p:cNvPr id="6" name="Rectangle 5"/>
          <p:cNvSpPr/>
          <p:nvPr/>
        </p:nvSpPr>
        <p:spPr>
          <a:xfrm>
            <a:off x="214282" y="3786190"/>
            <a:ext cx="3179012" cy="400110"/>
          </a:xfrm>
          <a:prstGeom prst="rect">
            <a:avLst/>
          </a:prstGeom>
        </p:spPr>
        <p:txBody>
          <a:bodyPr wrap="none">
            <a:spAutoFit/>
          </a:bodyPr>
          <a:lstStyle/>
          <a:p>
            <a:r>
              <a:rPr lang="en-GB" sz="2000" b="1" dirty="0">
                <a:latin typeface="Arial Rounded MT Bold" pitchFamily="34" charset="0"/>
              </a:rPr>
              <a:t>Monitoring and Alerting</a:t>
            </a:r>
            <a:r>
              <a:rPr lang="en-GB" b="1" dirty="0"/>
              <a:t>:</a:t>
            </a:r>
            <a:endParaRPr lang="en-GB" dirty="0"/>
          </a:p>
        </p:txBody>
      </p:sp>
      <p:sp>
        <p:nvSpPr>
          <p:cNvPr id="7" name="Rectangle 6"/>
          <p:cNvSpPr/>
          <p:nvPr/>
        </p:nvSpPr>
        <p:spPr>
          <a:xfrm>
            <a:off x="357158" y="4357694"/>
            <a:ext cx="7929618" cy="1323439"/>
          </a:xfrm>
          <a:prstGeom prst="rect">
            <a:avLst/>
          </a:prstGeom>
        </p:spPr>
        <p:txBody>
          <a:bodyPr wrap="square">
            <a:spAutoFit/>
          </a:bodyPr>
          <a:lstStyle/>
          <a:p>
            <a:pPr>
              <a:buFont typeface="Arial" pitchFamily="34" charset="0"/>
              <a:buChar char="•"/>
            </a:pPr>
            <a:r>
              <a:rPr lang="en-GB" sz="2000" dirty="0" smtClean="0"/>
              <a:t>   Implement </a:t>
            </a:r>
            <a:r>
              <a:rPr lang="en-GB" sz="2000" dirty="0"/>
              <a:t>monitoring and alerting using IBM Cloud Monitoring and Logging services.</a:t>
            </a:r>
          </a:p>
          <a:p>
            <a:pPr>
              <a:buFont typeface="Arial" pitchFamily="34" charset="0"/>
              <a:buChar char="•"/>
            </a:pPr>
            <a:r>
              <a:rPr lang="en-GB" sz="2000" dirty="0" smtClean="0"/>
              <a:t>  Configure </a:t>
            </a:r>
            <a:r>
              <a:rPr lang="en-GB" sz="2000" dirty="0"/>
              <a:t>alerts to notify you of any unusual activities or potential issues.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60" y="-428652"/>
            <a:ext cx="8229600" cy="1143000"/>
          </a:xfrm>
        </p:spPr>
        <p:txBody>
          <a:bodyPr>
            <a:normAutofit/>
          </a:bodyPr>
          <a:lstStyle/>
          <a:p>
            <a:r>
              <a:rPr lang="en-GB" sz="2200" b="1" dirty="0">
                <a:latin typeface="Arial Rounded MT Bold" pitchFamily="34" charset="0"/>
              </a:rPr>
              <a:t>Documentation and </a:t>
            </a:r>
            <a:r>
              <a:rPr lang="en-GB" sz="2200" b="1" dirty="0" err="1">
                <a:latin typeface="Arial Rounded MT Bold" pitchFamily="34" charset="0"/>
              </a:rPr>
              <a:t>Runbooks</a:t>
            </a:r>
            <a:r>
              <a:rPr lang="en-GB" b="1" dirty="0"/>
              <a:t>:</a:t>
            </a:r>
            <a:endParaRPr lang="en-GB" dirty="0"/>
          </a:p>
        </p:txBody>
      </p:sp>
      <p:sp>
        <p:nvSpPr>
          <p:cNvPr id="4" name="Rectangle 3"/>
          <p:cNvSpPr/>
          <p:nvPr/>
        </p:nvSpPr>
        <p:spPr>
          <a:xfrm>
            <a:off x="214282" y="571480"/>
            <a:ext cx="8572560" cy="1015663"/>
          </a:xfrm>
          <a:prstGeom prst="rect">
            <a:avLst/>
          </a:prstGeom>
        </p:spPr>
        <p:txBody>
          <a:bodyPr wrap="square">
            <a:spAutoFit/>
          </a:bodyPr>
          <a:lstStyle/>
          <a:p>
            <a:r>
              <a:rPr lang="en-GB" sz="2000" dirty="0" smtClean="0"/>
              <a:t>          </a:t>
            </a:r>
            <a:r>
              <a:rPr lang="en-GB" sz="2000" dirty="0" smtClean="0"/>
              <a:t>D</a:t>
            </a:r>
            <a:r>
              <a:rPr lang="en-GB" sz="2000" dirty="0" smtClean="0"/>
              <a:t>etailed </a:t>
            </a:r>
            <a:r>
              <a:rPr lang="en-GB" sz="2000" dirty="0"/>
              <a:t>documentation and </a:t>
            </a:r>
            <a:r>
              <a:rPr lang="en-GB" sz="2000" dirty="0" err="1"/>
              <a:t>runbooks</a:t>
            </a:r>
            <a:r>
              <a:rPr lang="en-GB" sz="2000" dirty="0"/>
              <a:t> that outline </a:t>
            </a:r>
            <a:r>
              <a:rPr lang="en-GB" sz="2000" dirty="0" smtClean="0"/>
              <a:t>our </a:t>
            </a:r>
            <a:r>
              <a:rPr lang="en-GB" sz="2000" dirty="0"/>
              <a:t>disaster recovery plan, including step-by-step procedures and contact information for team members involved in recovery efforts.</a:t>
            </a:r>
          </a:p>
        </p:txBody>
      </p:sp>
      <p:sp>
        <p:nvSpPr>
          <p:cNvPr id="5" name="Rectangle 4"/>
          <p:cNvSpPr/>
          <p:nvPr/>
        </p:nvSpPr>
        <p:spPr>
          <a:xfrm>
            <a:off x="0" y="2071678"/>
            <a:ext cx="3257623" cy="400110"/>
          </a:xfrm>
          <a:prstGeom prst="rect">
            <a:avLst/>
          </a:prstGeom>
        </p:spPr>
        <p:txBody>
          <a:bodyPr wrap="none">
            <a:spAutoFit/>
          </a:bodyPr>
          <a:lstStyle/>
          <a:p>
            <a:r>
              <a:rPr lang="en-GB" sz="2000" b="1" dirty="0">
                <a:latin typeface="Arial Rounded MT Bold" pitchFamily="34" charset="0"/>
              </a:rPr>
              <a:t>Security Considerations:</a:t>
            </a:r>
            <a:endParaRPr lang="en-GB" sz="2000" dirty="0">
              <a:latin typeface="Arial Rounded MT Bold" pitchFamily="34" charset="0"/>
            </a:endParaRPr>
          </a:p>
        </p:txBody>
      </p:sp>
      <p:sp>
        <p:nvSpPr>
          <p:cNvPr id="6" name="Rectangle 5"/>
          <p:cNvSpPr/>
          <p:nvPr/>
        </p:nvSpPr>
        <p:spPr>
          <a:xfrm>
            <a:off x="0" y="2571744"/>
            <a:ext cx="7572428" cy="1015663"/>
          </a:xfrm>
          <a:prstGeom prst="rect">
            <a:avLst/>
          </a:prstGeom>
        </p:spPr>
        <p:txBody>
          <a:bodyPr wrap="square">
            <a:spAutoFit/>
          </a:bodyPr>
          <a:lstStyle/>
          <a:p>
            <a:r>
              <a:rPr lang="en-GB" sz="2000" dirty="0" smtClean="0"/>
              <a:t>        </a:t>
            </a:r>
            <a:r>
              <a:rPr lang="en-GB" sz="2000" dirty="0" smtClean="0"/>
              <a:t> </a:t>
            </a:r>
            <a:r>
              <a:rPr lang="en-GB" sz="2000" dirty="0" smtClean="0"/>
              <a:t> T</a:t>
            </a:r>
            <a:r>
              <a:rPr lang="en-GB" sz="2000" dirty="0" smtClean="0"/>
              <a:t>hat </a:t>
            </a:r>
            <a:r>
              <a:rPr lang="en-GB" sz="2000" dirty="0"/>
              <a:t>security measures are in place for both primary and backup environments, including access controls, encryption, and intrusion detection</a:t>
            </a:r>
            <a:r>
              <a:rPr lang="en-GB" dirty="0"/>
              <a:t>.</a:t>
            </a:r>
          </a:p>
        </p:txBody>
      </p:sp>
      <p:sp>
        <p:nvSpPr>
          <p:cNvPr id="7" name="Rectangle 6"/>
          <p:cNvSpPr/>
          <p:nvPr/>
        </p:nvSpPr>
        <p:spPr>
          <a:xfrm>
            <a:off x="0" y="3643314"/>
            <a:ext cx="3813673" cy="400110"/>
          </a:xfrm>
          <a:prstGeom prst="rect">
            <a:avLst/>
          </a:prstGeom>
        </p:spPr>
        <p:txBody>
          <a:bodyPr wrap="none">
            <a:spAutoFit/>
          </a:bodyPr>
          <a:lstStyle/>
          <a:p>
            <a:r>
              <a:rPr lang="en-GB" sz="2000" b="1" dirty="0">
                <a:latin typeface="Arial Rounded MT Bold" pitchFamily="34" charset="0"/>
              </a:rPr>
              <a:t>Compliance and Regulations:</a:t>
            </a:r>
            <a:endParaRPr lang="en-GB" sz="2000" dirty="0">
              <a:latin typeface="Arial Rounded MT Bold" pitchFamily="34" charset="0"/>
            </a:endParaRPr>
          </a:p>
        </p:txBody>
      </p:sp>
      <p:sp>
        <p:nvSpPr>
          <p:cNvPr id="8" name="Rectangle 7"/>
          <p:cNvSpPr/>
          <p:nvPr/>
        </p:nvSpPr>
        <p:spPr>
          <a:xfrm>
            <a:off x="0" y="4143380"/>
            <a:ext cx="8643966" cy="707886"/>
          </a:xfrm>
          <a:prstGeom prst="rect">
            <a:avLst/>
          </a:prstGeom>
        </p:spPr>
        <p:txBody>
          <a:bodyPr wrap="square">
            <a:spAutoFit/>
          </a:bodyPr>
          <a:lstStyle/>
          <a:p>
            <a:r>
              <a:rPr lang="en-GB" sz="2000" dirty="0" smtClean="0"/>
              <a:t>        </a:t>
            </a:r>
            <a:r>
              <a:rPr lang="en-GB" sz="2000" dirty="0" smtClean="0"/>
              <a:t> D</a:t>
            </a:r>
            <a:r>
              <a:rPr lang="en-GB" sz="2000" dirty="0" smtClean="0"/>
              <a:t>isaster </a:t>
            </a:r>
            <a:r>
              <a:rPr lang="en-GB" sz="2000" dirty="0"/>
              <a:t>recovery plan complies with any industry-specific compliance regulations relevant to your project</a:t>
            </a:r>
            <a:r>
              <a:rPr lang="en-GB" sz="2000" dirty="0" smtClean="0"/>
              <a:t>.   </a:t>
            </a:r>
            <a:endParaRPr lang="en-GB" sz="2000" dirty="0"/>
          </a:p>
        </p:txBody>
      </p:sp>
      <p:sp>
        <p:nvSpPr>
          <p:cNvPr id="9" name="Rectangle 8"/>
          <p:cNvSpPr/>
          <p:nvPr/>
        </p:nvSpPr>
        <p:spPr>
          <a:xfrm>
            <a:off x="0" y="5143512"/>
            <a:ext cx="1282595" cy="400110"/>
          </a:xfrm>
          <a:prstGeom prst="rect">
            <a:avLst/>
          </a:prstGeom>
        </p:spPr>
        <p:txBody>
          <a:bodyPr wrap="none">
            <a:spAutoFit/>
          </a:bodyPr>
          <a:lstStyle/>
          <a:p>
            <a:r>
              <a:rPr lang="en-GB" sz="2000" b="1" dirty="0">
                <a:latin typeface="Arial Rounded MT Bold" pitchFamily="34" charset="0"/>
              </a:rPr>
              <a:t>Training:</a:t>
            </a:r>
            <a:endParaRPr lang="en-GB" sz="2000" dirty="0">
              <a:latin typeface="Arial Rounded MT Bold" pitchFamily="34" charset="0"/>
            </a:endParaRPr>
          </a:p>
        </p:txBody>
      </p:sp>
      <p:sp>
        <p:nvSpPr>
          <p:cNvPr id="10" name="Rectangle 9"/>
          <p:cNvSpPr/>
          <p:nvPr/>
        </p:nvSpPr>
        <p:spPr>
          <a:xfrm>
            <a:off x="142844" y="5572140"/>
            <a:ext cx="9001156" cy="707886"/>
          </a:xfrm>
          <a:prstGeom prst="rect">
            <a:avLst/>
          </a:prstGeom>
        </p:spPr>
        <p:txBody>
          <a:bodyPr wrap="square">
            <a:spAutoFit/>
          </a:bodyPr>
          <a:lstStyle/>
          <a:p>
            <a:r>
              <a:rPr lang="en-GB" sz="2000" dirty="0" smtClean="0"/>
              <a:t>    Train </a:t>
            </a:r>
            <a:r>
              <a:rPr lang="en-GB" sz="2000" dirty="0" smtClean="0"/>
              <a:t> </a:t>
            </a:r>
            <a:r>
              <a:rPr lang="en-GB" sz="2000" dirty="0"/>
              <a:t>team members on the disaster recovery plan and their roles during recovery efforts.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60" y="-285776"/>
            <a:ext cx="8229600" cy="1143000"/>
          </a:xfrm>
        </p:spPr>
        <p:txBody>
          <a:bodyPr>
            <a:normAutofit/>
          </a:bodyPr>
          <a:lstStyle/>
          <a:p>
            <a:r>
              <a:rPr lang="en-GB" sz="2400" b="1" dirty="0">
                <a:latin typeface="Arial Rounded MT Bold" pitchFamily="34" charset="0"/>
              </a:rPr>
              <a:t>Communication:</a:t>
            </a:r>
            <a:endParaRPr lang="en-GB" sz="2400" dirty="0">
              <a:latin typeface="Arial Rounded MT Bold" pitchFamily="34" charset="0"/>
            </a:endParaRPr>
          </a:p>
        </p:txBody>
      </p:sp>
      <p:sp>
        <p:nvSpPr>
          <p:cNvPr id="4" name="Rectangle 3"/>
          <p:cNvSpPr/>
          <p:nvPr/>
        </p:nvSpPr>
        <p:spPr>
          <a:xfrm>
            <a:off x="285720" y="571480"/>
            <a:ext cx="8358246" cy="707886"/>
          </a:xfrm>
          <a:prstGeom prst="rect">
            <a:avLst/>
          </a:prstGeom>
        </p:spPr>
        <p:txBody>
          <a:bodyPr wrap="square">
            <a:spAutoFit/>
          </a:bodyPr>
          <a:lstStyle/>
          <a:p>
            <a:r>
              <a:rPr lang="en-GB" sz="2000" dirty="0" smtClean="0"/>
              <a:t>      </a:t>
            </a:r>
            <a:r>
              <a:rPr lang="en-GB" sz="2000" dirty="0" smtClean="0"/>
              <a:t> </a:t>
            </a:r>
            <a:r>
              <a:rPr lang="en-GB" sz="2000" dirty="0" smtClean="0"/>
              <a:t> </a:t>
            </a:r>
            <a:r>
              <a:rPr lang="en-GB" sz="2000" dirty="0"/>
              <a:t>C</a:t>
            </a:r>
            <a:r>
              <a:rPr lang="en-GB" sz="2000" dirty="0" smtClean="0"/>
              <a:t>ommunication </a:t>
            </a:r>
            <a:r>
              <a:rPr lang="en-GB" sz="2000" dirty="0"/>
              <a:t>channels and protocols for notifying team members and stakeholders during a disaster recovery event.</a:t>
            </a:r>
          </a:p>
        </p:txBody>
      </p:sp>
      <p:sp>
        <p:nvSpPr>
          <p:cNvPr id="5" name="Rectangle 4"/>
          <p:cNvSpPr/>
          <p:nvPr/>
        </p:nvSpPr>
        <p:spPr>
          <a:xfrm>
            <a:off x="0" y="1714488"/>
            <a:ext cx="2967479" cy="400110"/>
          </a:xfrm>
          <a:prstGeom prst="rect">
            <a:avLst/>
          </a:prstGeom>
        </p:spPr>
        <p:txBody>
          <a:bodyPr wrap="none">
            <a:spAutoFit/>
          </a:bodyPr>
          <a:lstStyle/>
          <a:p>
            <a:r>
              <a:rPr lang="en-GB" sz="2000" b="1" dirty="0">
                <a:latin typeface="Arial Rounded MT Bold" pitchFamily="34" charset="0"/>
              </a:rPr>
              <a:t>Ongoing Maintenance</a:t>
            </a:r>
            <a:r>
              <a:rPr lang="en-GB" b="1" dirty="0"/>
              <a:t>:</a:t>
            </a:r>
            <a:endParaRPr lang="en-GB" dirty="0"/>
          </a:p>
        </p:txBody>
      </p:sp>
      <p:sp>
        <p:nvSpPr>
          <p:cNvPr id="6" name="Rectangle 5"/>
          <p:cNvSpPr/>
          <p:nvPr/>
        </p:nvSpPr>
        <p:spPr>
          <a:xfrm>
            <a:off x="214282" y="2071678"/>
            <a:ext cx="7786742" cy="1631216"/>
          </a:xfrm>
          <a:prstGeom prst="rect">
            <a:avLst/>
          </a:prstGeom>
        </p:spPr>
        <p:txBody>
          <a:bodyPr wrap="square">
            <a:spAutoFit/>
          </a:bodyPr>
          <a:lstStyle/>
          <a:p>
            <a:r>
              <a:rPr lang="en-GB" sz="2000" dirty="0" smtClean="0"/>
              <a:t>     Regularly </a:t>
            </a:r>
            <a:r>
              <a:rPr lang="en-GB" sz="2000" dirty="0"/>
              <a:t>review and update your disaster recovery plan to account for changes in your project, infrastructure, and technology. </a:t>
            </a:r>
            <a:r>
              <a:rPr lang="en-GB" sz="2000" dirty="0" smtClean="0"/>
              <a:t> </a:t>
            </a:r>
            <a:r>
              <a:rPr lang="en-GB" sz="2000" dirty="0"/>
              <a:t>Stay informed about IBM Cloud updates and new features that can enhance your disaster recovery capabilities.</a:t>
            </a:r>
          </a:p>
        </p:txBody>
      </p:sp>
      <p:sp>
        <p:nvSpPr>
          <p:cNvPr id="7" name="Rectangle 6"/>
          <p:cNvSpPr/>
          <p:nvPr/>
        </p:nvSpPr>
        <p:spPr>
          <a:xfrm>
            <a:off x="0" y="3786190"/>
            <a:ext cx="3462486" cy="400110"/>
          </a:xfrm>
          <a:prstGeom prst="rect">
            <a:avLst/>
          </a:prstGeom>
        </p:spPr>
        <p:txBody>
          <a:bodyPr wrap="none">
            <a:spAutoFit/>
          </a:bodyPr>
          <a:lstStyle/>
          <a:p>
            <a:r>
              <a:rPr lang="en-GB" sz="2000" b="1" dirty="0" smtClean="0">
                <a:latin typeface="Arial Rounded MT Bold" pitchFamily="34" charset="0"/>
              </a:rPr>
              <a:t>Regular </a:t>
            </a:r>
            <a:r>
              <a:rPr lang="en-GB" sz="2000" b="1" dirty="0">
                <a:latin typeface="Arial Rounded MT Bold" pitchFamily="34" charset="0"/>
              </a:rPr>
              <a:t>Testing and Drills:</a:t>
            </a:r>
            <a:endParaRPr lang="en-GB" sz="2000" dirty="0">
              <a:latin typeface="Arial Rounded MT Bold" pitchFamily="34" charset="0"/>
            </a:endParaRPr>
          </a:p>
        </p:txBody>
      </p:sp>
      <p:sp>
        <p:nvSpPr>
          <p:cNvPr id="8" name="Rectangle 7"/>
          <p:cNvSpPr/>
          <p:nvPr/>
        </p:nvSpPr>
        <p:spPr>
          <a:xfrm>
            <a:off x="357158" y="4214818"/>
            <a:ext cx="8215370" cy="707886"/>
          </a:xfrm>
          <a:prstGeom prst="rect">
            <a:avLst/>
          </a:prstGeom>
        </p:spPr>
        <p:txBody>
          <a:bodyPr wrap="square">
            <a:spAutoFit/>
          </a:bodyPr>
          <a:lstStyle/>
          <a:p>
            <a:r>
              <a:rPr lang="en-GB" sz="2000" dirty="0" smtClean="0"/>
              <a:t>     </a:t>
            </a:r>
            <a:r>
              <a:rPr lang="en-GB" sz="2000" dirty="0" smtClean="0"/>
              <a:t>D</a:t>
            </a:r>
            <a:r>
              <a:rPr lang="en-GB" sz="2000" dirty="0" smtClean="0"/>
              <a:t>isaster </a:t>
            </a:r>
            <a:r>
              <a:rPr lang="en-GB" sz="2000" dirty="0"/>
              <a:t>recovery drills at least annually to ensure your team is prepared and that your plan remains effective.</a:t>
            </a:r>
          </a:p>
        </p:txBody>
      </p:sp>
      <p:sp>
        <p:nvSpPr>
          <p:cNvPr id="9" name="Rectangle 8"/>
          <p:cNvSpPr/>
          <p:nvPr/>
        </p:nvSpPr>
        <p:spPr>
          <a:xfrm>
            <a:off x="0" y="5000636"/>
            <a:ext cx="3372333" cy="400110"/>
          </a:xfrm>
          <a:prstGeom prst="rect">
            <a:avLst/>
          </a:prstGeom>
        </p:spPr>
        <p:txBody>
          <a:bodyPr wrap="none">
            <a:spAutoFit/>
          </a:bodyPr>
          <a:lstStyle/>
          <a:p>
            <a:r>
              <a:rPr lang="en-GB" sz="2000" b="1" dirty="0">
                <a:latin typeface="Arial Rounded MT Bold" pitchFamily="34" charset="0"/>
              </a:rPr>
              <a:t>Review and Improvement</a:t>
            </a:r>
            <a:r>
              <a:rPr lang="en-GB" b="1" dirty="0"/>
              <a:t>:</a:t>
            </a:r>
            <a:endParaRPr lang="en-GB" dirty="0"/>
          </a:p>
        </p:txBody>
      </p:sp>
      <p:sp>
        <p:nvSpPr>
          <p:cNvPr id="10" name="Rectangle 9"/>
          <p:cNvSpPr/>
          <p:nvPr/>
        </p:nvSpPr>
        <p:spPr>
          <a:xfrm>
            <a:off x="214282" y="5500702"/>
            <a:ext cx="8143932" cy="707886"/>
          </a:xfrm>
          <a:prstGeom prst="rect">
            <a:avLst/>
          </a:prstGeom>
        </p:spPr>
        <p:txBody>
          <a:bodyPr wrap="square">
            <a:spAutoFit/>
          </a:bodyPr>
          <a:lstStyle/>
          <a:p>
            <a:r>
              <a:rPr lang="en-GB" sz="2000" dirty="0" smtClean="0"/>
              <a:t>     After </a:t>
            </a:r>
            <a:r>
              <a:rPr lang="en-GB" sz="2000" dirty="0"/>
              <a:t>each test or actual disaster recovery event, conduct a thorough review to identify areas for improvement and update your plan accordingly.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546" y="571480"/>
            <a:ext cx="8229600" cy="1399032"/>
          </a:xfrm>
        </p:spPr>
        <p:txBody>
          <a:bodyPr>
            <a:normAutofit/>
          </a:bodyPr>
          <a:lstStyle/>
          <a:p>
            <a:r>
              <a:rPr lang="en-GB" sz="3200" dirty="0" smtClean="0"/>
              <a:t>Conclusion</a:t>
            </a:r>
            <a:endParaRPr lang="en-GB" sz="3200" dirty="0"/>
          </a:p>
        </p:txBody>
      </p:sp>
      <p:sp>
        <p:nvSpPr>
          <p:cNvPr id="3" name="Content Placeholder 2"/>
          <p:cNvSpPr>
            <a:spLocks noGrp="1"/>
          </p:cNvSpPr>
          <p:nvPr>
            <p:ph idx="1"/>
          </p:nvPr>
        </p:nvSpPr>
        <p:spPr>
          <a:xfrm>
            <a:off x="1357290" y="2286000"/>
            <a:ext cx="8229600" cy="4572000"/>
          </a:xfrm>
        </p:spPr>
        <p:txBody>
          <a:bodyPr>
            <a:normAutofit/>
          </a:bodyPr>
          <a:lstStyle/>
          <a:p>
            <a:r>
              <a:rPr lang="en-GB" sz="2400" dirty="0" smtClean="0"/>
              <a:t>High availability</a:t>
            </a:r>
          </a:p>
          <a:p>
            <a:r>
              <a:rPr lang="en-GB" sz="2400" dirty="0" smtClean="0"/>
              <a:t>Scalability</a:t>
            </a:r>
          </a:p>
          <a:p>
            <a:r>
              <a:rPr lang="en-GB" sz="2400" dirty="0" smtClean="0"/>
              <a:t>Data resilience</a:t>
            </a:r>
          </a:p>
          <a:p>
            <a:r>
              <a:rPr lang="en-GB" sz="2400" dirty="0" smtClean="0"/>
              <a:t>Automation and orchestration</a:t>
            </a:r>
          </a:p>
          <a:p>
            <a:r>
              <a:rPr lang="en-GB" sz="2400" dirty="0" smtClean="0"/>
              <a:t>Cost effective</a:t>
            </a:r>
            <a:endParaRPr lang="en-GB"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32" y="2714620"/>
            <a:ext cx="8229600" cy="1143000"/>
          </a:xfrm>
        </p:spPr>
        <p:txBody>
          <a:bodyPr>
            <a:normAutofit/>
          </a:bodyPr>
          <a:lstStyle/>
          <a:p>
            <a:r>
              <a:rPr lang="en-GB" sz="3600" dirty="0" smtClean="0">
                <a:latin typeface="Bodoni MT Black" pitchFamily="18" charset="0"/>
              </a:rPr>
              <a:t>THANK YOU…..</a:t>
            </a:r>
            <a:endParaRPr lang="en-GB" sz="3600" dirty="0">
              <a:latin typeface="Bodoni MT Black"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2643182"/>
            <a:ext cx="8229600" cy="4572000"/>
          </a:xfrm>
        </p:spPr>
        <p:txBody>
          <a:bodyPr/>
          <a:lstStyle/>
          <a:p>
            <a:pPr>
              <a:buNone/>
            </a:pPr>
            <a:r>
              <a:rPr lang="en-GB" b="1" dirty="0" smtClean="0"/>
              <a:t>      Revolutionize </a:t>
            </a:r>
            <a:r>
              <a:rPr lang="en-GB" b="1" dirty="0" smtClean="0"/>
              <a:t>Disaster Recovery: </a:t>
            </a:r>
            <a:endParaRPr lang="en-GB" b="1" dirty="0" smtClean="0"/>
          </a:p>
          <a:p>
            <a:pPr>
              <a:buNone/>
            </a:pPr>
            <a:r>
              <a:rPr lang="en-GB" b="1" dirty="0" smtClean="0"/>
              <a:t>Embrace </a:t>
            </a:r>
            <a:r>
              <a:rPr lang="en-GB" b="1" dirty="0" smtClean="0"/>
              <a:t>IBM Cloud's Virtual Servers and </a:t>
            </a:r>
            <a:r>
              <a:rPr lang="en-GB" b="1" dirty="0" smtClean="0"/>
              <a:t>       Innovative </a:t>
            </a:r>
            <a:r>
              <a:rPr lang="en-GB" b="1" dirty="0" smtClean="0"/>
              <a:t>Design Concepts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6" y="357166"/>
            <a:ext cx="8229600" cy="1399032"/>
          </a:xfrm>
        </p:spPr>
        <p:txBody>
          <a:bodyPr>
            <a:normAutofit/>
          </a:bodyPr>
          <a:lstStyle/>
          <a:p>
            <a:r>
              <a:rPr lang="en-GB" sz="3600" dirty="0" smtClean="0"/>
              <a:t>Outline</a:t>
            </a:r>
            <a:endParaRPr lang="en-GB" sz="3600" dirty="0"/>
          </a:p>
        </p:txBody>
      </p:sp>
      <p:sp>
        <p:nvSpPr>
          <p:cNvPr id="3" name="Content Placeholder 2"/>
          <p:cNvSpPr>
            <a:spLocks noGrp="1"/>
          </p:cNvSpPr>
          <p:nvPr>
            <p:ph idx="1"/>
          </p:nvPr>
        </p:nvSpPr>
        <p:spPr/>
        <p:txBody>
          <a:bodyPr/>
          <a:lstStyle/>
          <a:p>
            <a:r>
              <a:rPr lang="en-GB" sz="2800" dirty="0" smtClean="0"/>
              <a:t>Introduction</a:t>
            </a:r>
          </a:p>
          <a:p>
            <a:r>
              <a:rPr lang="en-GB" sz="2800" dirty="0" smtClean="0"/>
              <a:t>Understanding Disaster Recovery</a:t>
            </a:r>
          </a:p>
          <a:p>
            <a:r>
              <a:rPr lang="en-GB" sz="2800" dirty="0" smtClean="0"/>
              <a:t>Leveraging IBM Cloud's Virtual Servers</a:t>
            </a:r>
          </a:p>
          <a:p>
            <a:r>
              <a:rPr lang="en-GB" sz="2800" dirty="0" smtClean="0"/>
              <a:t>Innovative Design Concepts for Disaster Recovery</a:t>
            </a:r>
          </a:p>
          <a:p>
            <a:r>
              <a:rPr lang="en-GB" sz="2800" dirty="0" smtClean="0"/>
              <a:t>Conclusion</a:t>
            </a:r>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0"/>
            <a:ext cx="8229600" cy="1399032"/>
          </a:xfrm>
        </p:spPr>
        <p:txBody>
          <a:bodyPr>
            <a:normAutofit/>
          </a:bodyPr>
          <a:lstStyle/>
          <a:p>
            <a:r>
              <a:rPr lang="en-GB" sz="3200" dirty="0" smtClean="0"/>
              <a:t>Introduction</a:t>
            </a:r>
            <a:endParaRPr lang="en-GB" sz="3200" dirty="0"/>
          </a:p>
        </p:txBody>
      </p:sp>
      <p:sp>
        <p:nvSpPr>
          <p:cNvPr id="3" name="Content Placeholder 2"/>
          <p:cNvSpPr>
            <a:spLocks noGrp="1"/>
          </p:cNvSpPr>
          <p:nvPr>
            <p:ph idx="1"/>
          </p:nvPr>
        </p:nvSpPr>
        <p:spPr>
          <a:xfrm>
            <a:off x="571472" y="1643050"/>
            <a:ext cx="8229600" cy="4572000"/>
          </a:xfrm>
        </p:spPr>
        <p:txBody>
          <a:bodyPr>
            <a:normAutofit/>
          </a:bodyPr>
          <a:lstStyle/>
          <a:p>
            <a:r>
              <a:rPr lang="en-GB" sz="2000" dirty="0" smtClean="0"/>
              <a:t>Disaster recovery is the plan and processes for using the copies to quickly </a:t>
            </a:r>
            <a:r>
              <a:rPr lang="en-GB" sz="2000" dirty="0" err="1" smtClean="0"/>
              <a:t>restablish</a:t>
            </a:r>
            <a:r>
              <a:rPr lang="en-GB" sz="2000" dirty="0" smtClean="0"/>
              <a:t> </a:t>
            </a:r>
            <a:r>
              <a:rPr lang="en-GB" sz="2000" dirty="0" smtClean="0"/>
              <a:t>access to applications, data, and IT resources after an outage. That plan might involve switching over to a redundant set of servers and storage systems until your </a:t>
            </a:r>
            <a:r>
              <a:rPr lang="en-GB" sz="2000" smtClean="0"/>
              <a:t>primary data center</a:t>
            </a:r>
            <a:r>
              <a:rPr lang="en-GB" sz="2000" dirty="0" smtClean="0"/>
              <a:t> is functional again</a:t>
            </a:r>
          </a:p>
          <a:p>
            <a:endParaRPr lang="en-GB" sz="2000" dirty="0" smtClean="0"/>
          </a:p>
          <a:p>
            <a:endParaRPr lang="en-GB" sz="2000" dirty="0" smtClean="0"/>
          </a:p>
          <a:p>
            <a:r>
              <a:rPr lang="en-GB" sz="2000" dirty="0" smtClean="0"/>
              <a:t>Disaster </a:t>
            </a:r>
            <a:r>
              <a:rPr lang="en-GB" sz="2000" dirty="0" smtClean="0"/>
              <a:t>recovery planning involves strategizing, planning, deploying appropriate technology, and continuous testing. Maintaining backups of your data is a critical component of disaster recovery </a:t>
            </a:r>
            <a:r>
              <a:rPr lang="en-GB" sz="2000" dirty="0" smtClean="0"/>
              <a:t> data </a:t>
            </a:r>
            <a:r>
              <a:rPr lang="en-GB" sz="2000" dirty="0" err="1" smtClean="0"/>
              <a:t>center</a:t>
            </a:r>
            <a:r>
              <a:rPr lang="en-GB" sz="2000" dirty="0" smtClean="0"/>
              <a:t> </a:t>
            </a:r>
            <a:r>
              <a:rPr lang="en-GB" sz="2000" dirty="0" smtClean="0"/>
              <a:t>is functional again.</a:t>
            </a:r>
            <a:endParaRPr lang="en-GB"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7214"/>
            <a:ext cx="8229600" cy="1399032"/>
          </a:xfrm>
        </p:spPr>
        <p:txBody>
          <a:bodyPr>
            <a:normAutofit/>
          </a:bodyPr>
          <a:lstStyle/>
          <a:p>
            <a:r>
              <a:rPr lang="en-GB" sz="2800" dirty="0" smtClean="0"/>
              <a:t>Understanding Disaster Recovery</a:t>
            </a:r>
            <a:endParaRPr lang="en-GB" sz="2800" dirty="0"/>
          </a:p>
        </p:txBody>
      </p:sp>
      <p:sp>
        <p:nvSpPr>
          <p:cNvPr id="3" name="Content Placeholder 2"/>
          <p:cNvSpPr>
            <a:spLocks noGrp="1"/>
          </p:cNvSpPr>
          <p:nvPr>
            <p:ph idx="1"/>
          </p:nvPr>
        </p:nvSpPr>
        <p:spPr>
          <a:xfrm>
            <a:off x="285720" y="1285860"/>
            <a:ext cx="8858280" cy="6072230"/>
          </a:xfrm>
        </p:spPr>
        <p:txBody>
          <a:bodyPr>
            <a:normAutofit/>
          </a:bodyPr>
          <a:lstStyle/>
          <a:p>
            <a:r>
              <a:rPr lang="en-GB" sz="2400" dirty="0" smtClean="0"/>
              <a:t> </a:t>
            </a:r>
            <a:r>
              <a:rPr lang="en-GB" sz="2000" dirty="0" smtClean="0"/>
              <a:t>Key concept </a:t>
            </a:r>
          </a:p>
          <a:p>
            <a:pPr>
              <a:buNone/>
            </a:pPr>
            <a:r>
              <a:rPr lang="en-GB" sz="1900" dirty="0" smtClean="0"/>
              <a:t>                A </a:t>
            </a:r>
            <a:r>
              <a:rPr lang="en-GB" sz="1900" dirty="0" smtClean="0"/>
              <a:t>disaster recovery (DR) solution enables you to recover quickly from natural or human-made disasters and continue to provide services to your users. In addition, you can use the DR set up for planned migrations and switch between different regions periodically</a:t>
            </a:r>
            <a:r>
              <a:rPr lang="en-GB" sz="1900" dirty="0" smtClean="0"/>
              <a:t>.</a:t>
            </a:r>
          </a:p>
          <a:p>
            <a:pPr>
              <a:buNone/>
            </a:pPr>
            <a:endParaRPr lang="en-GB" sz="1900" dirty="0" smtClean="0"/>
          </a:p>
          <a:p>
            <a:pPr>
              <a:buNone/>
            </a:pPr>
            <a:endParaRPr lang="en-GB" sz="1900" dirty="0" smtClean="0"/>
          </a:p>
          <a:p>
            <a:r>
              <a:rPr lang="en-GB" sz="2000" dirty="0" smtClean="0"/>
              <a:t>Challenge</a:t>
            </a:r>
          </a:p>
          <a:p>
            <a:pPr>
              <a:buNone/>
            </a:pPr>
            <a:r>
              <a:rPr lang="en-GB" sz="2000" dirty="0" smtClean="0"/>
              <a:t>          </a:t>
            </a:r>
            <a:r>
              <a:rPr lang="en-GB" sz="1800" dirty="0" smtClean="0"/>
              <a:t>One </a:t>
            </a:r>
            <a:r>
              <a:rPr lang="en-GB" sz="1800" dirty="0" smtClean="0"/>
              <a:t>of the most serious backup and recovery challenges for remote workers is data loss and corruption. Data loss can occur due to accidental deletion, hardware failure, malware infection, theft, or natural disasters. Data corruption can happen due to software bugs, power surges, network issues, or user errors.</a:t>
            </a:r>
          </a:p>
          <a:p>
            <a:pPr>
              <a:buNone/>
            </a:pPr>
            <a:endParaRPr lang="en-GB" sz="2400" dirty="0" smtClean="0"/>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46" y="-357214"/>
            <a:ext cx="8229600" cy="1399032"/>
          </a:xfrm>
        </p:spPr>
        <p:txBody>
          <a:bodyPr>
            <a:normAutofit/>
          </a:bodyPr>
          <a:lstStyle/>
          <a:p>
            <a:r>
              <a:rPr lang="en-GB" sz="2400" dirty="0" smtClean="0"/>
              <a:t>Server Leveraging  </a:t>
            </a:r>
            <a:r>
              <a:rPr lang="en-GB" sz="2400" dirty="0" smtClean="0"/>
              <a:t>IBM Cloud's Virtual </a:t>
            </a:r>
            <a:endParaRPr lang="en-GB" sz="2400" dirty="0"/>
          </a:p>
        </p:txBody>
      </p:sp>
      <p:sp>
        <p:nvSpPr>
          <p:cNvPr id="3" name="Content Placeholder 2"/>
          <p:cNvSpPr>
            <a:spLocks noGrp="1"/>
          </p:cNvSpPr>
          <p:nvPr>
            <p:ph idx="1"/>
          </p:nvPr>
        </p:nvSpPr>
        <p:spPr>
          <a:xfrm>
            <a:off x="214282" y="1071546"/>
            <a:ext cx="8786874" cy="5643602"/>
          </a:xfrm>
        </p:spPr>
        <p:txBody>
          <a:bodyPr>
            <a:normAutofit/>
          </a:bodyPr>
          <a:lstStyle/>
          <a:p>
            <a:r>
              <a:rPr lang="en-GB" sz="2000" dirty="0" smtClean="0"/>
              <a:t>Benefit</a:t>
            </a:r>
          </a:p>
          <a:p>
            <a:pPr>
              <a:buNone/>
            </a:pPr>
            <a:r>
              <a:rPr lang="en-GB" sz="2000" dirty="0" smtClean="0"/>
              <a:t> </a:t>
            </a:r>
            <a:r>
              <a:rPr lang="en-GB" sz="2000" dirty="0" smtClean="0"/>
              <a:t>          </a:t>
            </a:r>
            <a:r>
              <a:rPr lang="en-GB" sz="1800" dirty="0" smtClean="0"/>
              <a:t>The </a:t>
            </a:r>
            <a:r>
              <a:rPr lang="en-GB" sz="1800" dirty="0" smtClean="0"/>
              <a:t>IBM Cloud Backup for VPC offers you the </a:t>
            </a:r>
            <a:r>
              <a:rPr lang="en-GB" sz="1800" dirty="0" smtClean="0"/>
              <a:t>following</a:t>
            </a:r>
          </a:p>
          <a:p>
            <a:pPr>
              <a:buNone/>
            </a:pPr>
            <a:r>
              <a:rPr lang="en-GB" sz="1800" dirty="0" smtClean="0"/>
              <a:t>benefits</a:t>
            </a:r>
            <a:r>
              <a:rPr lang="en-GB" sz="1800" dirty="0" smtClean="0"/>
              <a:t>. Prevent data loss - Protect your critical data by </a:t>
            </a:r>
            <a:r>
              <a:rPr lang="en-GB" sz="1800" dirty="0" smtClean="0"/>
              <a:t>scheduling</a:t>
            </a:r>
          </a:p>
          <a:p>
            <a:pPr>
              <a:buNone/>
            </a:pPr>
            <a:r>
              <a:rPr lang="en-GB" sz="1800" dirty="0" smtClean="0"/>
              <a:t>regular </a:t>
            </a:r>
            <a:r>
              <a:rPr lang="en-GB" sz="1800" dirty="0" smtClean="0"/>
              <a:t>backups. Establish a data restoration plan to quickly restore </a:t>
            </a:r>
            <a:r>
              <a:rPr lang="en-GB" sz="1800" dirty="0" smtClean="0"/>
              <a:t>your</a:t>
            </a:r>
          </a:p>
          <a:p>
            <a:pPr>
              <a:buNone/>
            </a:pPr>
            <a:r>
              <a:rPr lang="en-GB" sz="1800" dirty="0" smtClean="0"/>
              <a:t>compromised </a:t>
            </a:r>
            <a:r>
              <a:rPr lang="en-GB" sz="1800" dirty="0" smtClean="0"/>
              <a:t>volumes. Reduce technical and financial impacts </a:t>
            </a:r>
            <a:r>
              <a:rPr lang="en-GB" sz="1800" dirty="0" smtClean="0"/>
              <a:t>from</a:t>
            </a:r>
          </a:p>
          <a:p>
            <a:pPr>
              <a:buNone/>
            </a:pPr>
            <a:r>
              <a:rPr lang="en-GB" sz="1800" dirty="0" smtClean="0"/>
              <a:t>unplanned </a:t>
            </a:r>
            <a:r>
              <a:rPr lang="en-GB" sz="1800" dirty="0" smtClean="0"/>
              <a:t>outages</a:t>
            </a:r>
            <a:r>
              <a:rPr lang="en-GB" sz="2400" dirty="0" smtClean="0"/>
              <a:t>.</a:t>
            </a:r>
          </a:p>
          <a:p>
            <a:pPr>
              <a:buNone/>
            </a:pPr>
            <a:endParaRPr lang="en-GB" sz="2400" dirty="0" smtClean="0"/>
          </a:p>
          <a:p>
            <a:r>
              <a:rPr lang="en-GB" sz="2000" dirty="0" smtClean="0"/>
              <a:t>Case </a:t>
            </a:r>
            <a:r>
              <a:rPr lang="en-GB" sz="2000" dirty="0" smtClean="0"/>
              <a:t>studies</a:t>
            </a:r>
          </a:p>
          <a:p>
            <a:pPr>
              <a:buNone/>
            </a:pPr>
            <a:r>
              <a:rPr lang="en-GB" sz="2000" dirty="0" smtClean="0"/>
              <a:t>            </a:t>
            </a:r>
            <a:r>
              <a:rPr lang="en-GB" sz="1800" dirty="0" smtClean="0"/>
              <a:t>Planning</a:t>
            </a:r>
            <a:r>
              <a:rPr lang="en-GB" sz="1800" dirty="0" smtClean="0"/>
              <a:t>, building, implementing, and operating generative AI systems that incorporate various models on various clouds from industry experts is done in a transparent and cooperative manner by IBM Consulting.</a:t>
            </a:r>
            <a:endParaRPr lang="en-GB"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338"/>
            <a:ext cx="8229600" cy="1399032"/>
          </a:xfrm>
        </p:spPr>
        <p:txBody>
          <a:bodyPr>
            <a:normAutofit/>
          </a:bodyPr>
          <a:lstStyle/>
          <a:p>
            <a:r>
              <a:rPr lang="en-GB" sz="2400" dirty="0" smtClean="0"/>
              <a:t>Innovative Design Concepts for Disaster Recovery</a:t>
            </a:r>
            <a:endParaRPr lang="en-GB" sz="2400" dirty="0"/>
          </a:p>
        </p:txBody>
      </p:sp>
      <p:sp>
        <p:nvSpPr>
          <p:cNvPr id="3" name="Content Placeholder 2"/>
          <p:cNvSpPr>
            <a:spLocks noGrp="1"/>
          </p:cNvSpPr>
          <p:nvPr>
            <p:ph idx="1"/>
          </p:nvPr>
        </p:nvSpPr>
        <p:spPr>
          <a:xfrm>
            <a:off x="0" y="1285860"/>
            <a:ext cx="8229600" cy="4572000"/>
          </a:xfrm>
        </p:spPr>
        <p:txBody>
          <a:bodyPr>
            <a:normAutofit/>
          </a:bodyPr>
          <a:lstStyle/>
          <a:p>
            <a:r>
              <a:rPr lang="en-GB" sz="2000" dirty="0" smtClean="0"/>
              <a:t> </a:t>
            </a:r>
            <a:r>
              <a:rPr lang="en-GB" sz="2000" dirty="0" smtClean="0"/>
              <a:t> Importance</a:t>
            </a:r>
          </a:p>
          <a:p>
            <a:pPr>
              <a:buNone/>
            </a:pPr>
            <a:r>
              <a:rPr lang="en-GB" sz="2400" dirty="0" smtClean="0"/>
              <a:t> </a:t>
            </a:r>
            <a:r>
              <a:rPr lang="en-GB" sz="2400" dirty="0" smtClean="0"/>
              <a:t>       </a:t>
            </a:r>
            <a:r>
              <a:rPr lang="en-GB" sz="1900" dirty="0" smtClean="0"/>
              <a:t>Self-healing </a:t>
            </a:r>
            <a:r>
              <a:rPr lang="en-GB" sz="1900" dirty="0" smtClean="0"/>
              <a:t>networks also aim to optimize, predict and automatically intervene when network service degradation is detected or even anticipated</a:t>
            </a:r>
            <a:r>
              <a:rPr lang="en-GB" sz="1900" dirty="0" smtClean="0"/>
              <a:t>.</a:t>
            </a:r>
          </a:p>
          <a:p>
            <a:pPr>
              <a:buNone/>
            </a:pPr>
            <a:endParaRPr lang="en-GB" sz="1900" dirty="0" smtClean="0"/>
          </a:p>
          <a:p>
            <a:endParaRPr lang="en-GB" sz="2000" dirty="0" smtClean="0"/>
          </a:p>
          <a:p>
            <a:r>
              <a:rPr lang="en-GB" sz="2000" dirty="0" smtClean="0"/>
              <a:t>Implementing </a:t>
            </a:r>
            <a:r>
              <a:rPr lang="en-GB" sz="2000" dirty="0" smtClean="0"/>
              <a:t>disaster recovery as code for scalability and flexibility</a:t>
            </a:r>
          </a:p>
          <a:p>
            <a:endParaRPr lang="en-GB" dirty="0"/>
          </a:p>
        </p:txBody>
      </p:sp>
      <p:sp>
        <p:nvSpPr>
          <p:cNvPr id="4" name="Rectangle 3"/>
          <p:cNvSpPr/>
          <p:nvPr/>
        </p:nvSpPr>
        <p:spPr>
          <a:xfrm>
            <a:off x="571472" y="4214818"/>
            <a:ext cx="7643866" cy="1200329"/>
          </a:xfrm>
          <a:prstGeom prst="rect">
            <a:avLst/>
          </a:prstGeom>
        </p:spPr>
        <p:txBody>
          <a:bodyPr wrap="square">
            <a:spAutoFit/>
          </a:bodyPr>
          <a:lstStyle/>
          <a:p>
            <a:r>
              <a:rPr lang="en-GB" dirty="0" smtClean="0"/>
              <a:t> </a:t>
            </a:r>
            <a:r>
              <a:rPr lang="en-GB" dirty="0" smtClean="0"/>
              <a:t>        It </a:t>
            </a:r>
            <a:r>
              <a:rPr lang="en-GB" dirty="0" smtClean="0"/>
              <a:t>uses block level replication to continuously replicate data from source to target. It helps reduce the infrastructure costs and total cost of ownership. It provides sub-second recovery point objective and recovery time objective of minutes.</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670" y="-214338"/>
            <a:ext cx="8229600" cy="1143000"/>
          </a:xfrm>
        </p:spPr>
        <p:txBody>
          <a:bodyPr/>
          <a:lstStyle/>
          <a:p>
            <a:r>
              <a:rPr lang="en-GB" sz="2800" dirty="0" smtClean="0">
                <a:latin typeface="Algerian" pitchFamily="82" charset="0"/>
              </a:rPr>
              <a:t>Complete Steps</a:t>
            </a:r>
            <a:endParaRPr lang="en-GB" dirty="0">
              <a:latin typeface="Algerian" pitchFamily="82" charset="0"/>
            </a:endParaRPr>
          </a:p>
        </p:txBody>
      </p:sp>
      <p:sp>
        <p:nvSpPr>
          <p:cNvPr id="6" name="Rectangle 5"/>
          <p:cNvSpPr/>
          <p:nvPr/>
        </p:nvSpPr>
        <p:spPr>
          <a:xfrm>
            <a:off x="142844" y="785794"/>
            <a:ext cx="5059142" cy="400110"/>
          </a:xfrm>
          <a:prstGeom prst="rect">
            <a:avLst/>
          </a:prstGeom>
        </p:spPr>
        <p:txBody>
          <a:bodyPr wrap="none">
            <a:spAutoFit/>
          </a:bodyPr>
          <a:lstStyle/>
          <a:p>
            <a:r>
              <a:rPr lang="en-GB" b="1" dirty="0"/>
              <a:t>1</a:t>
            </a:r>
            <a:r>
              <a:rPr lang="en-GB" sz="2000" b="1" dirty="0">
                <a:latin typeface="Arial Rounded MT Bold" pitchFamily="34" charset="0"/>
              </a:rPr>
              <a:t>. Define Objectives and Requirements:</a:t>
            </a:r>
            <a:endParaRPr lang="en-GB" sz="2000" dirty="0">
              <a:latin typeface="Arial Rounded MT Bold" pitchFamily="34" charset="0"/>
            </a:endParaRPr>
          </a:p>
        </p:txBody>
      </p:sp>
      <p:sp>
        <p:nvSpPr>
          <p:cNvPr id="7" name="Rectangle 6"/>
          <p:cNvSpPr/>
          <p:nvPr/>
        </p:nvSpPr>
        <p:spPr>
          <a:xfrm>
            <a:off x="285720" y="1285860"/>
            <a:ext cx="8215370" cy="1015663"/>
          </a:xfrm>
          <a:prstGeom prst="rect">
            <a:avLst/>
          </a:prstGeom>
        </p:spPr>
        <p:txBody>
          <a:bodyPr wrap="square">
            <a:spAutoFit/>
          </a:bodyPr>
          <a:lstStyle/>
          <a:p>
            <a:r>
              <a:rPr lang="en-GB" sz="2000" dirty="0" smtClean="0"/>
              <a:t>     </a:t>
            </a:r>
            <a:r>
              <a:rPr lang="en-GB" sz="2000" dirty="0" smtClean="0"/>
              <a:t> </a:t>
            </a:r>
            <a:r>
              <a:rPr lang="en-GB" sz="2000" dirty="0" smtClean="0"/>
              <a:t>T</a:t>
            </a:r>
            <a:r>
              <a:rPr lang="en-GB" sz="2000" dirty="0" smtClean="0"/>
              <a:t>he </a:t>
            </a:r>
            <a:r>
              <a:rPr lang="en-GB" sz="2000" dirty="0"/>
              <a:t>specific objectives and requirements of your project's disaster recovery plan, including Recovery Time Objectives (RTO) and Recovery Point Objectives (RPO).</a:t>
            </a:r>
          </a:p>
        </p:txBody>
      </p:sp>
      <p:sp>
        <p:nvSpPr>
          <p:cNvPr id="8" name="Rectangle 7"/>
          <p:cNvSpPr/>
          <p:nvPr/>
        </p:nvSpPr>
        <p:spPr>
          <a:xfrm>
            <a:off x="0" y="2428868"/>
            <a:ext cx="3789435" cy="400110"/>
          </a:xfrm>
          <a:prstGeom prst="rect">
            <a:avLst/>
          </a:prstGeom>
        </p:spPr>
        <p:txBody>
          <a:bodyPr wrap="none">
            <a:spAutoFit/>
          </a:bodyPr>
          <a:lstStyle/>
          <a:p>
            <a:r>
              <a:rPr lang="en-GB" sz="2000" b="1" dirty="0" smtClean="0">
                <a:latin typeface="Arial Rounded MT Bold" pitchFamily="34" charset="0"/>
              </a:rPr>
              <a:t>2.Inventory </a:t>
            </a:r>
            <a:r>
              <a:rPr lang="en-GB" sz="2000" b="1" dirty="0">
                <a:latin typeface="Arial Rounded MT Bold" pitchFamily="34" charset="0"/>
              </a:rPr>
              <a:t>and Assessment:</a:t>
            </a:r>
            <a:endParaRPr lang="en-GB" sz="2000" dirty="0">
              <a:latin typeface="Arial Rounded MT Bold" pitchFamily="34" charset="0"/>
            </a:endParaRPr>
          </a:p>
        </p:txBody>
      </p:sp>
      <p:sp>
        <p:nvSpPr>
          <p:cNvPr id="9" name="Rectangle 8"/>
          <p:cNvSpPr/>
          <p:nvPr/>
        </p:nvSpPr>
        <p:spPr>
          <a:xfrm>
            <a:off x="285720" y="2857496"/>
            <a:ext cx="8572560" cy="1323439"/>
          </a:xfrm>
          <a:prstGeom prst="rect">
            <a:avLst/>
          </a:prstGeom>
        </p:spPr>
        <p:txBody>
          <a:bodyPr wrap="square">
            <a:spAutoFit/>
          </a:bodyPr>
          <a:lstStyle/>
          <a:p>
            <a:r>
              <a:rPr lang="en-GB" sz="2000" dirty="0" smtClean="0"/>
              <a:t>      All </a:t>
            </a:r>
            <a:r>
              <a:rPr lang="en-GB" sz="2000" dirty="0"/>
              <a:t>the virtual servers, data, applications, and dependencies that are critical to your </a:t>
            </a:r>
            <a:r>
              <a:rPr lang="en-GB" sz="2000" dirty="0" err="1" smtClean="0"/>
              <a:t>project.Assess</a:t>
            </a:r>
            <a:r>
              <a:rPr lang="en-GB" sz="2000" dirty="0" smtClean="0"/>
              <a:t> </a:t>
            </a:r>
            <a:r>
              <a:rPr lang="en-GB" sz="2000" dirty="0"/>
              <a:t>the potential risks and threats that could impact </a:t>
            </a:r>
            <a:r>
              <a:rPr lang="en-GB" sz="2000" dirty="0" smtClean="0"/>
              <a:t>your project</a:t>
            </a:r>
            <a:r>
              <a:rPr lang="en-GB" sz="2000" dirty="0" smtClean="0"/>
              <a:t>, such </a:t>
            </a:r>
            <a:r>
              <a:rPr lang="en-GB" sz="2000" dirty="0"/>
              <a:t>as natural disasters, hardware failures, </a:t>
            </a:r>
            <a:r>
              <a:rPr lang="en-GB" sz="2000" dirty="0" smtClean="0"/>
              <a:t>cyber attacks</a:t>
            </a:r>
            <a:r>
              <a:rPr lang="en-GB" sz="2000" dirty="0" smtClean="0"/>
              <a:t>, and human errors</a:t>
            </a:r>
            <a:r>
              <a:rPr lang="en-GB" sz="2000" dirty="0"/>
              <a:t>.</a:t>
            </a:r>
          </a:p>
        </p:txBody>
      </p:sp>
      <p:sp>
        <p:nvSpPr>
          <p:cNvPr id="10" name="Rectangle 9"/>
          <p:cNvSpPr/>
          <p:nvPr/>
        </p:nvSpPr>
        <p:spPr>
          <a:xfrm>
            <a:off x="0" y="4714884"/>
            <a:ext cx="3771995" cy="400110"/>
          </a:xfrm>
          <a:prstGeom prst="rect">
            <a:avLst/>
          </a:prstGeom>
        </p:spPr>
        <p:txBody>
          <a:bodyPr wrap="none">
            <a:spAutoFit/>
          </a:bodyPr>
          <a:lstStyle/>
          <a:p>
            <a:r>
              <a:rPr lang="en-GB" sz="2000" b="1" dirty="0" smtClean="0">
                <a:latin typeface="Arial Rounded MT Bold" pitchFamily="34" charset="0"/>
              </a:rPr>
              <a:t>3.Select </a:t>
            </a:r>
            <a:r>
              <a:rPr lang="en-GB" sz="2000" b="1" dirty="0">
                <a:latin typeface="Arial Rounded MT Bold" pitchFamily="34" charset="0"/>
              </a:rPr>
              <a:t>IBM Cloud Services:</a:t>
            </a:r>
            <a:endParaRPr lang="en-GB" sz="2000" dirty="0">
              <a:latin typeface="Arial Rounded MT Bold" pitchFamily="34" charset="0"/>
            </a:endParaRPr>
          </a:p>
        </p:txBody>
      </p:sp>
      <p:sp>
        <p:nvSpPr>
          <p:cNvPr id="11" name="Rectangle 10"/>
          <p:cNvSpPr/>
          <p:nvPr/>
        </p:nvSpPr>
        <p:spPr>
          <a:xfrm>
            <a:off x="285720" y="5286388"/>
            <a:ext cx="8858280" cy="1015663"/>
          </a:xfrm>
          <a:prstGeom prst="rect">
            <a:avLst/>
          </a:prstGeom>
        </p:spPr>
        <p:txBody>
          <a:bodyPr wrap="square">
            <a:spAutoFit/>
          </a:bodyPr>
          <a:lstStyle/>
          <a:p>
            <a:r>
              <a:rPr lang="en-GB" sz="2000" dirty="0" smtClean="0"/>
              <a:t>    The </a:t>
            </a:r>
            <a:r>
              <a:rPr lang="en-GB" sz="2000" dirty="0"/>
              <a:t>IBM Cloud services and features that will form the basis of your disaster recovery plan. Relevant services include virtual servers, storage, networking, and monitoring.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0"/>
            <a:ext cx="8229600" cy="4525963"/>
          </a:xfrm>
        </p:spPr>
        <p:txBody>
          <a:bodyPr/>
          <a:lstStyle/>
          <a:p>
            <a:r>
              <a:rPr lang="en-GB" sz="2000" b="1" dirty="0">
                <a:latin typeface="Arial Rounded MT Bold" pitchFamily="34" charset="0"/>
              </a:rPr>
              <a:t>Data Backup and Replication</a:t>
            </a:r>
            <a:r>
              <a:rPr lang="en-GB" b="1" dirty="0"/>
              <a:t>:</a:t>
            </a:r>
            <a:endParaRPr lang="en-GB" dirty="0"/>
          </a:p>
        </p:txBody>
      </p:sp>
      <p:sp>
        <p:nvSpPr>
          <p:cNvPr id="5" name="Rectangle 4"/>
          <p:cNvSpPr/>
          <p:nvPr/>
        </p:nvSpPr>
        <p:spPr>
          <a:xfrm>
            <a:off x="285720" y="714356"/>
            <a:ext cx="8715404" cy="1938992"/>
          </a:xfrm>
          <a:prstGeom prst="rect">
            <a:avLst/>
          </a:prstGeom>
        </p:spPr>
        <p:txBody>
          <a:bodyPr wrap="square">
            <a:spAutoFit/>
          </a:bodyPr>
          <a:lstStyle/>
          <a:p>
            <a:pPr>
              <a:buFont typeface="Arial" pitchFamily="34" charset="0"/>
              <a:buChar char="•"/>
            </a:pPr>
            <a:r>
              <a:rPr lang="en-GB" sz="2000" dirty="0" smtClean="0"/>
              <a:t>Implement </a:t>
            </a:r>
            <a:r>
              <a:rPr lang="en-GB" sz="2000" dirty="0"/>
              <a:t>regular backups for your virtual server data and configurations using IBM Cloud Backup or other backup solutions</a:t>
            </a:r>
            <a:r>
              <a:rPr lang="en-GB" sz="2000" dirty="0" smtClean="0"/>
              <a:t>.</a:t>
            </a:r>
          </a:p>
          <a:p>
            <a:pPr>
              <a:buFont typeface="Arial" pitchFamily="34" charset="0"/>
              <a:buChar char="•"/>
            </a:pPr>
            <a:endParaRPr lang="en-GB" sz="2000" dirty="0"/>
          </a:p>
          <a:p>
            <a:pPr>
              <a:buFont typeface="Arial" pitchFamily="34" charset="0"/>
              <a:buChar char="•"/>
            </a:pPr>
            <a:r>
              <a:rPr lang="en-GB" sz="2000" dirty="0"/>
              <a:t>Set up data replication to a geographically separate IBM Cloud </a:t>
            </a:r>
            <a:r>
              <a:rPr lang="en-GB" sz="2000" dirty="0" err="1" smtClean="0"/>
              <a:t>datacenter</a:t>
            </a:r>
            <a:r>
              <a:rPr lang="en-GB" sz="2000" dirty="0" smtClean="0"/>
              <a:t> </a:t>
            </a:r>
            <a:r>
              <a:rPr lang="en-GB" sz="2000" dirty="0"/>
              <a:t>for disaster recovery purposes, utilizing services like IBM Cloud Object Storage or block storage replication.</a:t>
            </a:r>
          </a:p>
        </p:txBody>
      </p:sp>
      <p:sp>
        <p:nvSpPr>
          <p:cNvPr id="6" name="Rectangle 5"/>
          <p:cNvSpPr/>
          <p:nvPr/>
        </p:nvSpPr>
        <p:spPr>
          <a:xfrm>
            <a:off x="0" y="2714620"/>
            <a:ext cx="2943242" cy="400110"/>
          </a:xfrm>
          <a:prstGeom prst="rect">
            <a:avLst/>
          </a:prstGeom>
        </p:spPr>
        <p:txBody>
          <a:bodyPr wrap="none">
            <a:spAutoFit/>
          </a:bodyPr>
          <a:lstStyle/>
          <a:p>
            <a:r>
              <a:rPr lang="en-GB" sz="2000" b="1" dirty="0">
                <a:latin typeface="Arial Rounded MT Bold" pitchFamily="34" charset="0"/>
              </a:rPr>
              <a:t>Network Connectivity:</a:t>
            </a:r>
            <a:endParaRPr lang="en-GB" sz="2000" dirty="0">
              <a:latin typeface="Arial Rounded MT Bold" pitchFamily="34" charset="0"/>
            </a:endParaRPr>
          </a:p>
        </p:txBody>
      </p:sp>
      <p:sp>
        <p:nvSpPr>
          <p:cNvPr id="7" name="Rectangle 6"/>
          <p:cNvSpPr/>
          <p:nvPr/>
        </p:nvSpPr>
        <p:spPr>
          <a:xfrm>
            <a:off x="214282" y="3286124"/>
            <a:ext cx="8929718" cy="1015663"/>
          </a:xfrm>
          <a:prstGeom prst="rect">
            <a:avLst/>
          </a:prstGeom>
        </p:spPr>
        <p:txBody>
          <a:bodyPr wrap="square">
            <a:spAutoFit/>
          </a:bodyPr>
          <a:lstStyle/>
          <a:p>
            <a:r>
              <a:rPr lang="en-GB" sz="2000" dirty="0" smtClean="0"/>
              <a:t>    </a:t>
            </a:r>
            <a:r>
              <a:rPr lang="en-GB" sz="2000" dirty="0" smtClean="0"/>
              <a:t> </a:t>
            </a:r>
            <a:r>
              <a:rPr lang="en-GB" sz="2000" dirty="0"/>
              <a:t>that your primary and secondary (backup) virtual servers have </a:t>
            </a:r>
            <a:r>
              <a:rPr lang="en-GB" sz="2000" dirty="0" smtClean="0"/>
              <a:t>proper network </a:t>
            </a:r>
            <a:r>
              <a:rPr lang="en-GB" sz="2000" dirty="0"/>
              <a:t>connectivity and are accessible in the event of a failover</a:t>
            </a:r>
            <a:r>
              <a:rPr lang="en-GB" dirty="0"/>
              <a:t>.</a:t>
            </a:r>
          </a:p>
        </p:txBody>
      </p:sp>
      <p:sp>
        <p:nvSpPr>
          <p:cNvPr id="8" name="Rectangle 7"/>
          <p:cNvSpPr/>
          <p:nvPr/>
        </p:nvSpPr>
        <p:spPr>
          <a:xfrm>
            <a:off x="0" y="4572008"/>
            <a:ext cx="2375394" cy="400110"/>
          </a:xfrm>
          <a:prstGeom prst="rect">
            <a:avLst/>
          </a:prstGeom>
        </p:spPr>
        <p:txBody>
          <a:bodyPr wrap="none">
            <a:spAutoFit/>
          </a:bodyPr>
          <a:lstStyle/>
          <a:p>
            <a:r>
              <a:rPr lang="en-GB" sz="2000" b="1" dirty="0">
                <a:latin typeface="Arial Rounded MT Bold" pitchFamily="34" charset="0"/>
              </a:rPr>
              <a:t>Failover Strategy:</a:t>
            </a:r>
            <a:endParaRPr lang="en-GB" sz="2000" dirty="0">
              <a:latin typeface="Arial Rounded MT Bold" pitchFamily="34" charset="0"/>
            </a:endParaRPr>
          </a:p>
        </p:txBody>
      </p:sp>
      <p:sp>
        <p:nvSpPr>
          <p:cNvPr id="9" name="Rectangle 8"/>
          <p:cNvSpPr/>
          <p:nvPr/>
        </p:nvSpPr>
        <p:spPr>
          <a:xfrm>
            <a:off x="214282" y="4572008"/>
            <a:ext cx="8501122" cy="2246769"/>
          </a:xfrm>
          <a:prstGeom prst="rect">
            <a:avLst/>
          </a:prstGeom>
        </p:spPr>
        <p:txBody>
          <a:bodyPr wrap="square">
            <a:spAutoFit/>
          </a:bodyPr>
          <a:lstStyle/>
          <a:p>
            <a:endParaRPr lang="en-GB" sz="2000" dirty="0" smtClean="0"/>
          </a:p>
          <a:p>
            <a:endParaRPr lang="en-GB" sz="2000" dirty="0" smtClean="0"/>
          </a:p>
          <a:p>
            <a:pPr>
              <a:buFont typeface="Arial" pitchFamily="34" charset="0"/>
              <a:buChar char="•"/>
            </a:pPr>
            <a:r>
              <a:rPr lang="en-GB" sz="2000" dirty="0"/>
              <a:t> </a:t>
            </a:r>
            <a:r>
              <a:rPr lang="en-GB" sz="2000" dirty="0" smtClean="0">
                <a:solidFill>
                  <a:schemeClr val="tx2"/>
                </a:solidFill>
              </a:rPr>
              <a:t>High </a:t>
            </a:r>
            <a:r>
              <a:rPr lang="en-GB" sz="2000" dirty="0">
                <a:solidFill>
                  <a:schemeClr val="tx2"/>
                </a:solidFill>
              </a:rPr>
              <a:t>Availability within the same </a:t>
            </a:r>
            <a:r>
              <a:rPr lang="en-GB" sz="2000" dirty="0" err="1" smtClean="0">
                <a:solidFill>
                  <a:schemeClr val="tx2"/>
                </a:solidFill>
              </a:rPr>
              <a:t>dat</a:t>
            </a:r>
            <a:r>
              <a:rPr lang="en-GB" sz="2000" dirty="0" err="1" smtClean="0">
                <a:solidFill>
                  <a:schemeClr val="tx2"/>
                </a:solidFill>
              </a:rPr>
              <a:t>a</a:t>
            </a:r>
            <a:r>
              <a:rPr lang="en-GB" sz="2000" dirty="0" err="1" smtClean="0">
                <a:solidFill>
                  <a:schemeClr val="tx2"/>
                </a:solidFill>
              </a:rPr>
              <a:t>center</a:t>
            </a:r>
            <a:r>
              <a:rPr lang="en-GB" sz="2000" dirty="0"/>
              <a:t>: </a:t>
            </a:r>
            <a:endParaRPr lang="en-GB" sz="2000" dirty="0" smtClean="0"/>
          </a:p>
          <a:p>
            <a:r>
              <a:rPr lang="en-GB" sz="2000" dirty="0"/>
              <a:t> </a:t>
            </a:r>
            <a:r>
              <a:rPr lang="en-GB" sz="2000" dirty="0" smtClean="0"/>
              <a:t>         Use </a:t>
            </a:r>
            <a:r>
              <a:rPr lang="en-GB" sz="2000" dirty="0"/>
              <a:t>load balancers and clustering for redundancy.</a:t>
            </a:r>
          </a:p>
          <a:p>
            <a:pPr>
              <a:buFont typeface="Arial" pitchFamily="34" charset="0"/>
              <a:buChar char="•"/>
            </a:pPr>
            <a:r>
              <a:rPr lang="en-GB" sz="2000" dirty="0">
                <a:solidFill>
                  <a:schemeClr val="tx2"/>
                </a:solidFill>
              </a:rPr>
              <a:t>Multi-Region Failover</a:t>
            </a:r>
            <a:r>
              <a:rPr lang="en-GB" sz="2000" dirty="0" smtClean="0"/>
              <a:t>:</a:t>
            </a:r>
          </a:p>
          <a:p>
            <a:r>
              <a:rPr lang="en-GB" sz="2000" dirty="0"/>
              <a:t> </a:t>
            </a:r>
            <a:r>
              <a:rPr lang="en-GB" sz="2000" dirty="0" smtClean="0"/>
              <a:t>          </a:t>
            </a:r>
            <a:r>
              <a:rPr lang="en-GB" sz="2000" dirty="0"/>
              <a:t>Replicate resources to another IBM Cloud region for maximum resilience.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379</TotalTime>
  <Words>751</Words>
  <Application>Microsoft Office PowerPoint</Application>
  <PresentationFormat>On-screen Show (4:3)</PresentationFormat>
  <Paragraphs>98</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Verve</vt:lpstr>
      <vt:lpstr>DISASTER RECOVERY WITH Ibm CLOUD VIRTUAL SERVERS</vt:lpstr>
      <vt:lpstr>Slide 2</vt:lpstr>
      <vt:lpstr>Outline</vt:lpstr>
      <vt:lpstr>Introduction</vt:lpstr>
      <vt:lpstr>Understanding Disaster Recovery</vt:lpstr>
      <vt:lpstr>Server Leveraging  IBM Cloud's Virtual </vt:lpstr>
      <vt:lpstr>Innovative Design Concepts for Disaster Recovery</vt:lpstr>
      <vt:lpstr>Complete Steps</vt:lpstr>
      <vt:lpstr>Slide 9</vt:lpstr>
      <vt:lpstr>Disaster Recovery Testing:</vt:lpstr>
      <vt:lpstr>Documentation and Runbooks:</vt:lpstr>
      <vt:lpstr>Communication: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 WITH IBM CLOUD VIRTUAL SERVERS</dc:title>
  <dc:creator>USER</dc:creator>
  <cp:lastModifiedBy>USER</cp:lastModifiedBy>
  <cp:revision>41</cp:revision>
  <dcterms:created xsi:type="dcterms:W3CDTF">2023-10-09T14:17:40Z</dcterms:created>
  <dcterms:modified xsi:type="dcterms:W3CDTF">2023-10-11T07:16:34Z</dcterms:modified>
</cp:coreProperties>
</file>