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0"/>
  </p:notesMasterIdLst>
  <p:handoutMasterIdLst>
    <p:handoutMasterId r:id="rId31"/>
  </p:handoutMasterIdLst>
  <p:sldIdLst>
    <p:sldId id="500" r:id="rId3"/>
    <p:sldId id="785" r:id="rId4"/>
    <p:sldId id="901" r:id="rId5"/>
    <p:sldId id="884" r:id="rId6"/>
    <p:sldId id="909" r:id="rId7"/>
    <p:sldId id="885" r:id="rId8"/>
    <p:sldId id="886" r:id="rId9"/>
    <p:sldId id="887" r:id="rId10"/>
    <p:sldId id="888" r:id="rId11"/>
    <p:sldId id="889" r:id="rId12"/>
    <p:sldId id="890" r:id="rId13"/>
    <p:sldId id="891" r:id="rId14"/>
    <p:sldId id="892" r:id="rId15"/>
    <p:sldId id="893" r:id="rId16"/>
    <p:sldId id="894" r:id="rId17"/>
    <p:sldId id="896" r:id="rId18"/>
    <p:sldId id="902" r:id="rId19"/>
    <p:sldId id="903" r:id="rId20"/>
    <p:sldId id="897" r:id="rId21"/>
    <p:sldId id="898" r:id="rId22"/>
    <p:sldId id="899" r:id="rId23"/>
    <p:sldId id="900" r:id="rId24"/>
    <p:sldId id="905" r:id="rId25"/>
    <p:sldId id="906" r:id="rId26"/>
    <p:sldId id="907" r:id="rId27"/>
    <p:sldId id="908" r:id="rId28"/>
    <p:sldId id="904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7E86"/>
    <a:srgbClr val="000000"/>
    <a:srgbClr val="C0C0C4"/>
    <a:srgbClr val="678DC5"/>
    <a:srgbClr val="3E67A4"/>
    <a:srgbClr val="3E8DC5"/>
    <a:srgbClr val="5F5F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9" autoAdjust="0"/>
    <p:restoredTop sz="91792" autoAdjust="0"/>
  </p:normalViewPr>
  <p:slideViewPr>
    <p:cSldViewPr snapToGrid="0">
      <p:cViewPr varScale="1">
        <p:scale>
          <a:sx n="114" d="100"/>
          <a:sy n="114" d="100"/>
        </p:scale>
        <p:origin x="1878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56" d="100"/>
          <a:sy n="56" d="100"/>
        </p:scale>
        <p:origin x="-2772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1">
            <a:extLst>
              <a:ext uri="{FF2B5EF4-FFF2-40B4-BE49-F238E27FC236}">
                <a16:creationId xmlns:a16="http://schemas.microsoft.com/office/drawing/2014/main" id="{335B9F4F-6E51-47E3-AF64-FC23115D5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s-ES" altLang="es-ES"/>
          </a:p>
        </p:txBody>
      </p:sp>
      <p:sp>
        <p:nvSpPr>
          <p:cNvPr id="161795" name="Rectangle 12">
            <a:extLst>
              <a:ext uri="{FF2B5EF4-FFF2-40B4-BE49-F238E27FC236}">
                <a16:creationId xmlns:a16="http://schemas.microsoft.com/office/drawing/2014/main" id="{83743350-219B-4E2D-A466-E2DFF4A0E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>
            <a:lvl1pPr defTabSz="609600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09600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09600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09600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09600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s-ES" sz="800"/>
              <a:t>© 2006, Cisco Systems, Inc. Todos los derechos reservados.</a:t>
            </a:r>
          </a:p>
          <a:p>
            <a:pPr>
              <a:defRPr/>
            </a:pPr>
            <a:r>
              <a:rPr lang="en-US" altLang="es-ES" sz="800"/>
              <a:t>Presentation_ID.scr</a:t>
            </a:r>
          </a:p>
        </p:txBody>
      </p:sp>
      <p:sp>
        <p:nvSpPr>
          <p:cNvPr id="6148" name="Line 13">
            <a:extLst>
              <a:ext uri="{FF2B5EF4-FFF2-40B4-BE49-F238E27FC236}">
                <a16:creationId xmlns:a16="http://schemas.microsoft.com/office/drawing/2014/main" id="{4DB76998-34EE-4849-9FDF-D19F30F40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1797" name="Rectangle 14">
            <a:extLst>
              <a:ext uri="{FF2B5EF4-FFF2-40B4-BE49-F238E27FC236}">
                <a16:creationId xmlns:a16="http://schemas.microsoft.com/office/drawing/2014/main" id="{D8FDEC67-ED52-462D-A452-924DBBAFB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17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0E931570-3762-416F-B404-832949BC9C79}" type="slidenum">
              <a:rPr lang="en-US" altLang="es-ES" sz="800" smtClean="0"/>
              <a:pPr algn="r">
                <a:defRPr/>
              </a:pPr>
              <a:t>‹Nº›</a:t>
            </a:fld>
            <a:endParaRPr lang="en-US" altLang="es-ES" sz="800"/>
          </a:p>
        </p:txBody>
      </p:sp>
    </p:spTree>
    <p:extLst>
      <p:ext uri="{BB962C8B-B14F-4D97-AF65-F5344CB8AC3E}">
        <p14:creationId xmlns:p14="http://schemas.microsoft.com/office/powerpoint/2010/main" val="2959532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>
            <a:extLst>
              <a:ext uri="{FF2B5EF4-FFF2-40B4-BE49-F238E27FC236}">
                <a16:creationId xmlns:a16="http://schemas.microsoft.com/office/drawing/2014/main" id="{21FC9D56-EA53-498F-8AB8-C2B80BE78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s-ES" altLang="es-ES"/>
          </a:p>
        </p:txBody>
      </p:sp>
      <p:sp>
        <p:nvSpPr>
          <p:cNvPr id="82947" name="Rectangle 9">
            <a:extLst>
              <a:ext uri="{FF2B5EF4-FFF2-40B4-BE49-F238E27FC236}">
                <a16:creationId xmlns:a16="http://schemas.microsoft.com/office/drawing/2014/main" id="{3024EFE6-08E2-4D39-BDD3-5C2A95BD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8785225"/>
            <a:ext cx="26193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>
            <a:lvl1pPr defTabSz="609600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09600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09600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09600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09600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s-ES" sz="800"/>
              <a:t>© 2014, Cisco Systems, Inc. Todos los derechos reservados.</a:t>
            </a:r>
          </a:p>
          <a:p>
            <a:pPr>
              <a:defRPr/>
            </a:pPr>
            <a:r>
              <a:rPr lang="en-US" altLang="es-ES" sz="800"/>
              <a:t>Presentation_ID.scr</a:t>
            </a:r>
          </a:p>
        </p:txBody>
      </p:sp>
      <p:sp>
        <p:nvSpPr>
          <p:cNvPr id="5124" name="Line 10">
            <a:extLst>
              <a:ext uri="{FF2B5EF4-FFF2-40B4-BE49-F238E27FC236}">
                <a16:creationId xmlns:a16="http://schemas.microsoft.com/office/drawing/2014/main" id="{CD313128-0FEF-41E5-BDAC-DAEB7BA95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82854B37-8DB3-4CE4-873E-B0C2562B8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800"/>
            </a:lvl1pPr>
          </a:lstStyle>
          <a:p>
            <a:pPr>
              <a:defRPr/>
            </a:pPr>
            <a:fld id="{F476D1CC-DE99-4283-8315-63A6644106C8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  <p:sp>
        <p:nvSpPr>
          <p:cNvPr id="5126" name="Rectangle 12">
            <a:extLst>
              <a:ext uri="{FF2B5EF4-FFF2-40B4-BE49-F238E27FC236}">
                <a16:creationId xmlns:a16="http://schemas.microsoft.com/office/drawing/2014/main" id="{34728262-CEAD-4555-9506-6D18285C90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13EE2A4A-80C3-4E92-8D4E-3FE176315C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07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>
            <a:extLst>
              <a:ext uri="{FF2B5EF4-FFF2-40B4-BE49-F238E27FC236}">
                <a16:creationId xmlns:a16="http://schemas.microsoft.com/office/drawing/2014/main" id="{5795C605-C20C-4BC6-A28E-576C6453C0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44CACAC6-52C5-4C00-9F5A-38FD19CAC09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es-ES" sz="8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0A8F366-DC97-492F-ABAD-A42F9C426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3F5BEBA-0ADA-40B7-8178-74E2392F3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Programa de Cisco Networking Academy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Routing y switching</a:t>
            </a:r>
          </a:p>
          <a:p>
            <a:pPr defTabSz="1019175">
              <a:buFontTx/>
              <a:buNone/>
            </a:pPr>
            <a:r>
              <a:rPr lang="es-ES" altLang="es-ES" sz="1300" b="1">
                <a:solidFill>
                  <a:srgbClr val="000000"/>
                </a:solidFill>
                <a:latin typeface="Arial" panose="020B0604020202020204" pitchFamily="34" charset="0"/>
              </a:rPr>
              <a:t>Capítulo 1: Introducción a redes conmutadas</a:t>
            </a: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20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3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2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6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28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27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61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9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72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28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8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8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85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9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98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16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78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38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7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8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58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57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22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15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9A63BAC-FAD1-4E03-8054-DD8601CA5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lnSpc>
                <a:spcPct val="90000"/>
              </a:lnSpc>
              <a:spcBef>
                <a:spcPct val="50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lnSpc>
                <a:spcPct val="90000"/>
              </a:lnSpc>
              <a:spcBef>
                <a:spcPct val="35000"/>
              </a:spcBef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D17737-B2CA-4459-AA66-D23C9F48246D}" type="slidenum">
              <a:rPr lang="en-US" altLang="es-E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s-ES" sz="8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6699D4-BD3B-48B4-AFE1-569269902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BA3CA-FBFD-4495-8391-A14D318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 Diseño de LAN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 Redes convergentes</a:t>
            </a:r>
          </a:p>
          <a:p>
            <a:pPr defTabSz="1019175">
              <a:buFontTx/>
              <a:buNone/>
            </a:pPr>
            <a:r>
              <a:rPr lang="es-ES" altLang="es-ES" b="1">
                <a:solidFill>
                  <a:srgbClr val="000000"/>
                </a:solidFill>
                <a:latin typeface="Arial" panose="020B0604020202020204" pitchFamily="34" charset="0"/>
              </a:rPr>
              <a:t>1.1.1.1 Complejidad creciente de las redes</a:t>
            </a:r>
          </a:p>
          <a:p>
            <a:pPr defTabSz="1019175">
              <a:buFontTx/>
              <a:buNone/>
            </a:pPr>
            <a:endParaRPr lang="es-ES" altLang="es-E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0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>
            <a:extLst>
              <a:ext uri="{FF2B5EF4-FFF2-40B4-BE49-F238E27FC236}">
                <a16:creationId xmlns:a16="http://schemas.microsoft.com/office/drawing/2014/main" id="{9ADB911A-1504-44DA-B960-4695EF440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A92549E-187F-4D9B-8110-4F5816CEE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5878D5-008A-4A79-AF76-C5C9EED8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60E4B0A-F42D-4E4C-8C57-A32E0F9B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>
            <a:lvl1pPr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s-ES" sz="700">
                <a:solidFill>
                  <a:srgbClr val="D3D3D3"/>
                </a:solidFill>
              </a:rPr>
              <a:t>ITE PC v4.1</a:t>
            </a:r>
          </a:p>
          <a:p>
            <a:pPr>
              <a:defRPr/>
            </a:pPr>
            <a:r>
              <a:rPr lang="en-US" altLang="es-ES" sz="700">
                <a:solidFill>
                  <a:srgbClr val="D3D3D3"/>
                </a:solidFill>
              </a:rPr>
              <a:t>Capítulo 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630834C-A014-4E73-8D9A-15D67A77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301DE8E4-E3F6-4003-A255-3B8C55FBD488}" type="slidenum">
              <a:rPr lang="en-US" altLang="es-ES" sz="1000" smtClean="0">
                <a:solidFill>
                  <a:srgbClr val="D3D3D3"/>
                </a:solidFill>
              </a:rPr>
              <a:pPr algn="r">
                <a:defRPr/>
              </a:pPr>
              <a:t>‹Nº›</a:t>
            </a:fld>
            <a:endParaRPr lang="en-US" alt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>
            <a:extLst>
              <a:ext uri="{FF2B5EF4-FFF2-40B4-BE49-F238E27FC236}">
                <a16:creationId xmlns:a16="http://schemas.microsoft.com/office/drawing/2014/main" id="{44B8609F-D8CC-4991-A9A1-5A7D66C5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>
            <a:extLst>
              <a:ext uri="{FF2B5EF4-FFF2-40B4-BE49-F238E27FC236}">
                <a16:creationId xmlns:a16="http://schemas.microsoft.com/office/drawing/2014/main" id="{8A040FFA-7360-4B78-A5CA-806ABF4C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84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81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082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986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>
            <a:extLst>
              <a:ext uri="{FF2B5EF4-FFF2-40B4-BE49-F238E27FC236}">
                <a16:creationId xmlns:a16="http://schemas.microsoft.com/office/drawing/2014/main" id="{FFFB56D3-AC4C-49A4-A38E-F0D04F97DF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81">
            <a:extLst>
              <a:ext uri="{FF2B5EF4-FFF2-40B4-BE49-F238E27FC236}">
                <a16:creationId xmlns:a16="http://schemas.microsoft.com/office/drawing/2014/main" id="{AE4AB8DB-4900-45B4-BC0A-9C4589B9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5EA016D0-A57C-4938-927C-0FD83ADBFEB0}" type="slidenum">
              <a:rPr lang="en-US" altLang="es-ES" sz="1000" smtClean="0">
                <a:solidFill>
                  <a:srgbClr val="D3D3D3"/>
                </a:solidFill>
              </a:rPr>
              <a:pPr algn="r">
                <a:defRPr/>
              </a:pPr>
              <a:t>‹Nº›</a:t>
            </a:fld>
            <a:endParaRPr lang="en-US" altLang="es-ES" sz="1000">
              <a:solidFill>
                <a:srgbClr val="D3D3D3"/>
              </a:solidFill>
            </a:endParaRPr>
          </a:p>
        </p:txBody>
      </p:sp>
      <p:pic>
        <p:nvPicPr>
          <p:cNvPr id="6" name="10 Imagen" descr="images.jpg">
            <a:extLst>
              <a:ext uri="{FF2B5EF4-FFF2-40B4-BE49-F238E27FC236}">
                <a16:creationId xmlns:a16="http://schemas.microsoft.com/office/drawing/2014/main" id="{354EA24E-515C-4284-A50C-25DDD3B9FE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1903413"/>
            <a:ext cx="4557712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536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471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316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49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214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33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76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903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215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2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757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26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19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496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782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66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12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81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8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B965A8-4392-40DE-AFDB-6770752F0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Slide Title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CD8D0DD9-4656-4A3B-A94D-1ECDC9BC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>
            <a:lvl1pPr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s-ES" sz="700">
                <a:solidFill>
                  <a:srgbClr val="D3D3D3"/>
                </a:solidFill>
              </a:rPr>
              <a:t>ITE PC v4.1</a:t>
            </a:r>
          </a:p>
          <a:p>
            <a:pPr>
              <a:defRPr/>
            </a:pPr>
            <a:r>
              <a:rPr lang="en-US" altLang="es-ES" sz="700">
                <a:solidFill>
                  <a:srgbClr val="D3D3D3"/>
                </a:solidFill>
              </a:rPr>
              <a:t>Capítulo 4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F5F37160-75F3-4DCC-9FD9-F0E8F3D34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5AFE7A40-5FAA-494B-9ED4-6F782D810C2D}" type="slidenum">
              <a:rPr lang="en-US" altLang="es-ES" sz="1000" smtClean="0">
                <a:solidFill>
                  <a:srgbClr val="D3D3D3"/>
                </a:solidFill>
              </a:rPr>
              <a:pPr algn="r">
                <a:defRPr/>
              </a:pPr>
              <a:t>‹Nº›</a:t>
            </a:fld>
            <a:endParaRPr lang="en-US" alt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3E38400B-D3F0-47CB-835F-1A6951657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Body Text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pic>
        <p:nvPicPr>
          <p:cNvPr id="1030" name="Picture 7" descr="PPt_TopBand_Artwork">
            <a:extLst>
              <a:ext uri="{FF2B5EF4-FFF2-40B4-BE49-F238E27FC236}">
                <a16:creationId xmlns:a16="http://schemas.microsoft.com/office/drawing/2014/main" id="{111FCBC9-6C9A-4B5C-BB95-6DFE93F6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>
            <a:extLst>
              <a:ext uri="{FF2B5EF4-FFF2-40B4-BE49-F238E27FC236}">
                <a16:creationId xmlns:a16="http://schemas.microsoft.com/office/drawing/2014/main" id="{2CF1B4C5-F722-4BE4-B18D-023ED0D5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51651F5F-7B6E-4D16-802C-00371705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  <p:sldLayoutId id="21474846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>
            <a:extLst>
              <a:ext uri="{FF2B5EF4-FFF2-40B4-BE49-F238E27FC236}">
                <a16:creationId xmlns:a16="http://schemas.microsoft.com/office/drawing/2014/main" id="{DCC3E770-0A82-49FC-A4B7-905EAF61C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Slide Title</a:t>
            </a:r>
          </a:p>
        </p:txBody>
      </p:sp>
      <p:sp>
        <p:nvSpPr>
          <p:cNvPr id="2051" name="Rectangle 6282">
            <a:extLst>
              <a:ext uri="{FF2B5EF4-FFF2-40B4-BE49-F238E27FC236}">
                <a16:creationId xmlns:a16="http://schemas.microsoft.com/office/drawing/2014/main" id="{7B170A42-9762-4EDC-9988-BA3F294F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2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430E2F4-F6D0-49DE-81FC-757C9D3F78E7}" type="slidenum">
              <a:rPr lang="en-US" altLang="es-ES" sz="1000" smtClean="0">
                <a:solidFill>
                  <a:srgbClr val="D3D3D3"/>
                </a:solidFill>
              </a:rPr>
              <a:pPr algn="r">
                <a:defRPr/>
              </a:pPr>
              <a:t>‹Nº›</a:t>
            </a:fld>
            <a:endParaRPr lang="en-US" altLang="es-ES" sz="1000">
              <a:solidFill>
                <a:srgbClr val="D3D3D3"/>
              </a:solidFill>
            </a:endParaRPr>
          </a:p>
        </p:txBody>
      </p:sp>
      <p:sp>
        <p:nvSpPr>
          <p:cNvPr id="2052" name="Rectangle 6284">
            <a:extLst>
              <a:ext uri="{FF2B5EF4-FFF2-40B4-BE49-F238E27FC236}">
                <a16:creationId xmlns:a16="http://schemas.microsoft.com/office/drawing/2014/main" id="{37037140-CBC0-4A02-BE0E-360094610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Body Text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45" r:id="rId2"/>
    <p:sldLayoutId id="2147484646" r:id="rId3"/>
    <p:sldLayoutId id="2147484647" r:id="rId4"/>
    <p:sldLayoutId id="2147484648" r:id="rId5"/>
    <p:sldLayoutId id="2147484649" r:id="rId6"/>
    <p:sldLayoutId id="2147484650" r:id="rId7"/>
    <p:sldLayoutId id="2147484651" r:id="rId8"/>
    <p:sldLayoutId id="2147484652" r:id="rId9"/>
    <p:sldLayoutId id="2147484653" r:id="rId10"/>
    <p:sldLayoutId id="21474846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ibe.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aaldia.hispasec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hyperlink" Target="https://www.cvedetai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D50B56-266E-4378-A426-F54F890CEB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defTabSz="812800"/>
            <a:r>
              <a:rPr lang="es-ES" altLang="es-ES" sz="2800" b="1" dirty="0"/>
              <a:t>UT 1</a:t>
            </a:r>
            <a:r>
              <a:rPr lang="es-ES" altLang="es-ES" sz="2800" dirty="0"/>
              <a:t>: </a:t>
            </a:r>
            <a:r>
              <a:rPr lang="es-ES" dirty="0"/>
              <a:t>Introducción a la Seguridad Informática</a:t>
            </a:r>
            <a:endParaRPr lang="es-ES" altLang="es-ES" sz="2800" dirty="0">
              <a:solidFill>
                <a:schemeClr val="folHlink"/>
              </a:solidFill>
            </a:endParaRPr>
          </a:p>
        </p:txBody>
      </p:sp>
      <p:sp>
        <p:nvSpPr>
          <p:cNvPr id="7171" name="3 Subtítulo">
            <a:extLst>
              <a:ext uri="{FF2B5EF4-FFF2-40B4-BE49-F238E27FC236}">
                <a16:creationId xmlns:a16="http://schemas.microsoft.com/office/drawing/2014/main" id="{A227409F-33E0-48E0-B14A-A46EC6991B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874912" y="6055970"/>
            <a:ext cx="4103688" cy="658812"/>
          </a:xfrm>
        </p:spPr>
        <p:txBody>
          <a:bodyPr/>
          <a:lstStyle/>
          <a:p>
            <a:r>
              <a:rPr lang="es-ES" altLang="es-ES" dirty="0"/>
              <a:t>2ºSMR – Seguridad Informática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973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Planificación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2000" b="1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Ataques: </a:t>
            </a:r>
            <a:r>
              <a:rPr lang="es-ES" sz="2000" dirty="0">
                <a:latin typeface="+mn-lt"/>
                <a:ea typeface="Times New Roman" panose="02020603050405020304" pitchFamily="18" charset="0"/>
              </a:rPr>
              <a:t>acción que trata de </a:t>
            </a:r>
            <a:r>
              <a:rPr lang="es-ES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aprovechar una vulnerabilidad de un sistema informático para provocar un impacto sobre </a:t>
            </a:r>
            <a:r>
              <a:rPr lang="es-ES" sz="2000" dirty="0">
                <a:latin typeface="+mn-lt"/>
                <a:ea typeface="Times New Roman" panose="02020603050405020304" pitchFamily="18" charset="0"/>
              </a:rPr>
              <a:t>el. El ataque consta de las siguientes </a:t>
            </a:r>
            <a:r>
              <a:rPr lang="es-ES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fases:</a:t>
            </a:r>
          </a:p>
          <a:p>
            <a:pPr algn="just">
              <a:spcAft>
                <a:spcPts val="0"/>
              </a:spcAft>
            </a:pPr>
            <a:endParaRPr lang="es-ES" sz="2000" dirty="0">
              <a:latin typeface="+mn-lt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Reconocimiento: consiste en coger toda la información de la víctima.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Exploración: consiste en recoger información sobre el sistema operativo, direcciones IP, nombres de HOSTS y datos de autenticación.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Obtención de acceso: a partir de la información obtenida intenta buscar vulnerabilidades para atacar.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Mantener el acceso: después de acceder al sistema intenta implantar herramientas.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Borrar las huellas.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2000" dirty="0">
              <a:solidFill>
                <a:srgbClr val="000000"/>
              </a:solidFill>
              <a:latin typeface="+mn-lt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2000" dirty="0">
              <a:solidFill>
                <a:srgbClr val="000000"/>
              </a:solidFill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0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20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20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4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2">
            <a:extLst>
              <a:ext uri="{FF2B5EF4-FFF2-40B4-BE49-F238E27FC236}">
                <a16:creationId xmlns:a16="http://schemas.microsoft.com/office/drawing/2014/main" id="{A2410B31-3EE4-4561-BE69-69F9A2871E4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2832" y="4316627"/>
            <a:ext cx="3385752" cy="2311846"/>
          </a:xfrm>
          <a:prstGeom prst="rect">
            <a:avLst/>
          </a:prstGeom>
          <a:noFill/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Servicios y Mecanismos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A grandes rasgos un sistema seguro (o fiable) consiste en garantizar tres aspectos: confidencialidad, integridad y disponibilidad.</a:t>
            </a:r>
          </a:p>
          <a:p>
            <a:pPr lvl="1" algn="just">
              <a:spcAft>
                <a:spcPts val="0"/>
              </a:spcAft>
            </a:pPr>
            <a:endParaRPr lang="es-ES" sz="1800" dirty="0">
              <a:solidFill>
                <a:srgbClr val="000000"/>
              </a:solidFill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Confidencialidad:</a:t>
            </a:r>
            <a:r>
              <a:rPr lang="es-E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s-ES" sz="1800" dirty="0">
                <a:latin typeface="+mn-lt"/>
                <a:cs typeface="Times New Roman" panose="02020603050405020304" pitchFamily="18" charset="0"/>
              </a:rPr>
              <a:t>consiste en la capacidad de </a:t>
            </a:r>
            <a:r>
              <a:rPr lang="es-ES" sz="1800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garantizar que la información, almacenada en el sistema informático o transmitido por la red, solamente va a estar disponible para aquellas personas autorizadas a acceder a dicha información.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Disponibilidad:</a:t>
            </a:r>
            <a:r>
              <a:rPr lang="es-E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s-ES" sz="1800" dirty="0">
                <a:latin typeface="+mn-lt"/>
                <a:cs typeface="Times New Roman" panose="02020603050405020304" pitchFamily="18" charset="0"/>
              </a:rPr>
              <a:t>la definiremos como la capacidad de </a:t>
            </a:r>
            <a:r>
              <a:rPr lang="es-ES" sz="1800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garantizar  tanto el sistema como los datos van a estar disponibles al usuario </a:t>
            </a:r>
            <a:r>
              <a:rPr lang="es-ES" sz="1800" dirty="0">
                <a:latin typeface="+mn-lt"/>
                <a:cs typeface="Times New Roman" panose="02020603050405020304" pitchFamily="18" charset="0"/>
              </a:rPr>
              <a:t>en todo momento. Supone que la información pueda ser recuperada cuando se necesite, evitando su perdida o bloqueo.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6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2">
            <a:extLst>
              <a:ext uri="{FF2B5EF4-FFF2-40B4-BE49-F238E27FC236}">
                <a16:creationId xmlns:a16="http://schemas.microsoft.com/office/drawing/2014/main" id="{A2410B31-3EE4-4561-BE69-69F9A2871E4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7872" y="3182112"/>
            <a:ext cx="5200712" cy="3409785"/>
          </a:xfrm>
          <a:prstGeom prst="rect">
            <a:avLst/>
          </a:prstGeom>
          <a:noFill/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Servicios y Mecanismos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Integridad: </a:t>
            </a:r>
            <a:r>
              <a:rPr lang="es-ES" sz="1800" dirty="0">
                <a:latin typeface="+mn-lt"/>
                <a:cs typeface="Times New Roman" panose="02020603050405020304" pitchFamily="18" charset="0"/>
              </a:rPr>
              <a:t>garantizar que los datos </a:t>
            </a:r>
            <a:r>
              <a:rPr lang="es-ES" sz="1800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no han sido  manipulados o modificados desde su creación sin autorización.  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No repudio: </a:t>
            </a:r>
            <a:r>
              <a:rPr lang="es-ES" sz="1800" dirty="0">
                <a:latin typeface="+mn-lt"/>
                <a:cs typeface="Times New Roman" panose="02020603050405020304" pitchFamily="18" charset="0"/>
              </a:rPr>
              <a:t>este </a:t>
            </a:r>
            <a:r>
              <a:rPr lang="es-ES" sz="1800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objetivo garantiza la participación de las partes en una comunicación. Ninguna de las partes involucradas pueda negar en el futuro una operación realizada. E</a:t>
            </a:r>
            <a:r>
              <a:rPr lang="es-ES" sz="1800" dirty="0">
                <a:latin typeface="+mn-lt"/>
                <a:cs typeface="Times New Roman" panose="02020603050405020304" pitchFamily="18" charset="0"/>
              </a:rPr>
              <a:t>l no repudio prueba que el autor envió la comunicación (no repudio en origen) y que el destinatario la recibió( no repudio en destino).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6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Servicios y Mecanismos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Los diferentes servicios de seguridad dependen unos de otros jerárquicamente. 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 esta manera, 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1800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disponibilidad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se convierte en el primer requisito de seguridad, cuando existe esta se puede disponer de </a:t>
            </a:r>
            <a:r>
              <a:rPr lang="es-ES" sz="1800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confidencialidad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que es imprescindible para conseguir la </a:t>
            </a:r>
            <a:r>
              <a:rPr lang="es-ES" sz="1800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integridad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imprescindible para obtener la </a:t>
            </a:r>
            <a:r>
              <a:rPr lang="es-ES" sz="1800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autenticación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y por último el </a:t>
            </a:r>
            <a:r>
              <a:rPr lang="es-ES" sz="1800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no repudio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Para conseguir los objetivos enumerados anteriormente, se utilizan los siguientes mecanismos: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b="1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Autenticación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permite 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identificar al emisor de un mensaje, al creador de un documento o al equipo que se conecta 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una red o a un servicio. Se suele realizar mediante un usuario o </a:t>
            </a:r>
            <a:r>
              <a:rPr lang="es-ES" sz="18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y una contraseña o </a:t>
            </a:r>
            <a:r>
              <a:rPr lang="es-ES" sz="18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4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Servicios y Mecanismos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Autorización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que controla 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el acceso de los usuarios a zonas restringidas, a distintos equipos y servic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ios después de haber superado el proceso de autenticación.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Auditoría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que verifica el correcto funcionamiento de las políticas o medidas de seguridad tomadas.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Encriptación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que ayuda a ocultar la información transmitida por la red o almacenada en los equipos.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Realización de </a:t>
            </a:r>
            <a:r>
              <a:rPr lang="es-ES" sz="18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copias de seguridad 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 imágenes de respaldo. 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Antivirus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Servicios y Mecanismos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Cortafuegos o firewall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audita y evita los intentos de conexión no deseados en ambos sentidos, desde los equipos hacia la red y viceversa.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Servidores proxys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intermediario entre la red interna de una empresa y una red externa, como pueda ser Internet.  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Utilización firma electrónica o certificado digital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son mecanismos que garantizan la identidad de una persona o entidad evitando el no repudio en las comunicaciones o en la firma de documentos. 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Conjunto de leyes encaminadas a la protección de datos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personales que obligan a las empresas a asegurar su confidencialidad. </a:t>
            </a: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5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791B69-ED18-4C1B-9710-955B22F2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4" y="3081742"/>
            <a:ext cx="6018276" cy="3681769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Clasificación Seguridad Informática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 pueden hacer diversas clasificaciones de la seguridad informática: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Según  el  activo  a  proteger: </a:t>
            </a:r>
            <a:r>
              <a:rPr lang="es-ES" sz="1800" b="1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Física 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lang="es-ES" sz="1800" b="1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Lógica.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Según el momento preciso de actuación: </a:t>
            </a:r>
            <a:r>
              <a:rPr lang="es-ES" sz="1800" b="1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Pasiva 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1800" b="1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Activa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b="1" dirty="0">
              <a:solidFill>
                <a:srgbClr val="7E7E86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8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Clasificación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800" b="1" dirty="0">
                <a:solidFill>
                  <a:srgbClr val="7E7E86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Física vs Lógica</a:t>
            </a:r>
          </a:p>
          <a:p>
            <a:pPr algn="just">
              <a:spcAft>
                <a:spcPts val="0"/>
              </a:spcAft>
            </a:pPr>
            <a:endParaRPr lang="es-ES" sz="1800" b="1" dirty="0">
              <a:solidFill>
                <a:srgbClr val="7E7E86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1800" b="1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física 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es aquella que trata de proteger el hardware de las siguientes amenazas: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b="1" dirty="0">
              <a:solidFill>
                <a:srgbClr val="7E7E86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908E9B-FDE4-44F3-8ADE-6EFDB677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0" y="2409634"/>
            <a:ext cx="8375604" cy="27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8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Clasificación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288924" y="887536"/>
            <a:ext cx="7503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800" b="1" dirty="0">
                <a:solidFill>
                  <a:srgbClr val="7E7E86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Física vs Lógica</a:t>
            </a:r>
          </a:p>
          <a:p>
            <a:pPr algn="just">
              <a:spcAft>
                <a:spcPts val="0"/>
              </a:spcAft>
            </a:pPr>
            <a:endParaRPr lang="es-ES" sz="1800" b="1" dirty="0">
              <a:solidFill>
                <a:srgbClr val="7E7E86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1800" b="1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física 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es aquella que trata de proteger el hardware de las siguientes amenazas: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b="1" dirty="0">
              <a:solidFill>
                <a:srgbClr val="7E7E86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B89BF4-1542-4CDA-B162-3C894B12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6" y="2340864"/>
            <a:ext cx="7921544" cy="396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2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Clasificación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475788" y="745808"/>
            <a:ext cx="75035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800" b="1" dirty="0">
                <a:solidFill>
                  <a:srgbClr val="7E7E86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Física vs Lógica</a:t>
            </a:r>
          </a:p>
          <a:p>
            <a:pPr algn="just">
              <a:spcAft>
                <a:spcPts val="0"/>
              </a:spcAft>
            </a:pPr>
            <a:endParaRPr lang="es-ES" sz="1800" b="1" dirty="0">
              <a:solidFill>
                <a:srgbClr val="7E7E86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1800" b="1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lógica </a:t>
            </a: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complementa 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la seguridad física, protegiendo el software de los equipos informáticos, es decir, las aplicaciones y los datos de usuario. 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b="1" dirty="0">
              <a:solidFill>
                <a:srgbClr val="7E7E86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3611DB-2007-4385-B704-5136202C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99" y="2389633"/>
            <a:ext cx="6682307" cy="42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973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Conceptos Seguridad Informática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La </a:t>
            </a:r>
            <a:r>
              <a:rPr lang="es-ES_tradnl" sz="2000" b="1" dirty="0">
                <a:latin typeface="+mn-lt"/>
                <a:ea typeface="Times New Roman" panose="02020603050405020304" pitchFamily="18" charset="0"/>
              </a:rPr>
              <a:t>seguridad informática 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consiste en asegurar que los recursos del sistema de información de una organización sean utilizados por las personas autorizadas y dentro de los límites autorizados.</a:t>
            </a:r>
          </a:p>
          <a:p>
            <a:pPr algn="just">
              <a:spcAft>
                <a:spcPts val="0"/>
              </a:spcAft>
            </a:pPr>
            <a:endParaRPr lang="es-ES" sz="20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Los </a:t>
            </a:r>
            <a:r>
              <a:rPr lang="es-ES_tradnl" sz="2000" b="1" dirty="0">
                <a:latin typeface="+mn-lt"/>
                <a:ea typeface="Times New Roman" panose="02020603050405020304" pitchFamily="18" charset="0"/>
              </a:rPr>
              <a:t>principales objetivos 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de la seguridad informática son:</a:t>
            </a:r>
          </a:p>
          <a:p>
            <a:pPr algn="just">
              <a:spcAft>
                <a:spcPts val="0"/>
              </a:spcAft>
            </a:pPr>
            <a:endParaRPr lang="es-ES" sz="20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Detectar problemas y amenazas a la seguridad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, minimizando y gestionando los riesgos.</a:t>
            </a:r>
          </a:p>
          <a:p>
            <a:pPr lvl="0" algn="just">
              <a:spcAft>
                <a:spcPts val="0"/>
              </a:spcAft>
              <a:tabLst>
                <a:tab pos="457200" algn="l"/>
              </a:tabLst>
            </a:pPr>
            <a:endParaRPr lang="es-ES" sz="20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Garantizar los recursos y las aplicaciones del sistema de forma adecuada.</a:t>
            </a:r>
          </a:p>
          <a:p>
            <a:pPr lvl="0" algn="just">
              <a:spcAft>
                <a:spcPts val="0"/>
              </a:spcAft>
              <a:tabLst>
                <a:tab pos="457200" algn="l"/>
              </a:tabLst>
            </a:pPr>
            <a:endParaRPr lang="es-ES" sz="2000" dirty="0"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Limitar las pérdidas y conseguir de forma adecuada la recuperación del sistem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a en caso de incidente de seguridad.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2000" dirty="0">
              <a:latin typeface="+mn-lt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_tradnl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Cumplir con el marco leg</a:t>
            </a:r>
            <a:r>
              <a:rPr lang="es-ES_tradnl" sz="2000" dirty="0">
                <a:latin typeface="+mn-lt"/>
                <a:ea typeface="Times New Roman" panose="02020603050405020304" pitchFamily="18" charset="0"/>
              </a:rPr>
              <a:t>al y con los requisitos impuestos a nivel organizativo</a:t>
            </a:r>
            <a:endParaRPr lang="es-ES" sz="20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2000" dirty="0">
              <a:latin typeface="+mn-lt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Técnicas de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800" b="1" dirty="0">
                <a:solidFill>
                  <a:srgbClr val="7E7E86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Activa vs Pasiva</a:t>
            </a:r>
          </a:p>
          <a:p>
            <a:pPr algn="just"/>
            <a:endParaRPr lang="es-ES" sz="18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s-ES" sz="1800" dirty="0">
                <a:latin typeface="+mn-lt"/>
                <a:cs typeface="Times New Roman" panose="02020603050405020304" pitchFamily="18" charset="0"/>
              </a:rPr>
              <a:t>La </a:t>
            </a:r>
            <a:r>
              <a:rPr lang="es-ES" sz="1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seguridad activa </a:t>
            </a:r>
            <a:r>
              <a:rPr lang="es-ES" sz="1800" dirty="0">
                <a:latin typeface="+mn-lt"/>
                <a:cs typeface="Times New Roman" panose="02020603050405020304" pitchFamily="18" charset="0"/>
              </a:rPr>
              <a:t>la podemos definir como el conjunto de medidas que </a:t>
            </a:r>
            <a:r>
              <a:rPr lang="es-ES" sz="1800" b="1" dirty="0">
                <a:latin typeface="+mn-lt"/>
                <a:cs typeface="Times New Roman" panose="02020603050405020304" pitchFamily="18" charset="0"/>
              </a:rPr>
              <a:t>previenen</a:t>
            </a:r>
            <a:r>
              <a:rPr lang="es-ES" sz="1800" dirty="0">
                <a:latin typeface="+mn-lt"/>
                <a:cs typeface="Times New Roman" panose="02020603050405020304" pitchFamily="18" charset="0"/>
              </a:rPr>
              <a:t> e intentan evitar los daños en los sistemas informáticos, por tanto se consideran acciones previas a un ataque. Son de este tipo toda la seguridad lógica.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b="1" dirty="0">
              <a:solidFill>
                <a:srgbClr val="7E7E86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541D7A-531D-46F9-AD04-259A84E2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0" y="3012376"/>
            <a:ext cx="7886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Técnicas de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800" b="1" dirty="0">
                <a:solidFill>
                  <a:srgbClr val="7E7E86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Seguridad Activa vs Pasiva</a:t>
            </a:r>
          </a:p>
          <a:p>
            <a:pPr algn="just"/>
            <a:endParaRPr lang="es-ES" sz="18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s-ES" sz="1800" dirty="0">
                <a:latin typeface="+mn-lt"/>
                <a:cs typeface="Times New Roman" panose="02020603050405020304" pitchFamily="18" charset="0"/>
              </a:rPr>
              <a:t>La </a:t>
            </a:r>
            <a:r>
              <a:rPr lang="es-ES" sz="1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seguridad pasiva</a:t>
            </a:r>
            <a:r>
              <a:rPr lang="es-E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s-ES" sz="1800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complementa a la seguridad activa y se encarga de minimizar los efectos que haya ocasionado algún percance. Son correctivas, es decir se consideran medidas </a:t>
            </a:r>
            <a:r>
              <a:rPr lang="es-ES" sz="1800" dirty="0">
                <a:latin typeface="+mn-lt"/>
                <a:cs typeface="Times New Roman" panose="02020603050405020304" pitchFamily="18" charset="0"/>
              </a:rPr>
              <a:t>o acciones posteriores a un ataque o incidente. </a:t>
            </a: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1800" b="1" dirty="0">
              <a:solidFill>
                <a:srgbClr val="7E7E86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C3B281-8194-4F7E-8A2E-99D44348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3424978"/>
            <a:ext cx="7800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54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Modelo de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F811AA-102F-4855-9818-63D5ABD0366C}"/>
              </a:ext>
            </a:extLst>
          </p:cNvPr>
          <p:cNvSpPr/>
          <p:nvPr/>
        </p:nvSpPr>
        <p:spPr>
          <a:xfrm>
            <a:off x="288924" y="849851"/>
            <a:ext cx="87209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800" dirty="0"/>
              <a:t>La  política  de  seguridad  es  una  declaración  de  intenciones  de  alto  nivel  que  </a:t>
            </a:r>
            <a:r>
              <a:rPr lang="es-ES" sz="1800" dirty="0">
                <a:highlight>
                  <a:srgbClr val="FFFF00"/>
                </a:highlight>
              </a:rPr>
              <a:t>cubre  la seguridad  de  los  sistemas informáticos.</a:t>
            </a:r>
          </a:p>
          <a:p>
            <a:pPr algn="just"/>
            <a:endParaRPr lang="es-ES" sz="1800" dirty="0">
              <a:highlight>
                <a:srgbClr val="FFFF00"/>
              </a:highlight>
            </a:endParaRPr>
          </a:p>
          <a:p>
            <a:pPr algn="just"/>
            <a:r>
              <a:rPr lang="es-ES" sz="1800" dirty="0">
                <a:highlight>
                  <a:srgbClr val="FFFF00"/>
                </a:highlight>
              </a:rPr>
              <a:t>Detalla  una  serie  de  normas  y  protocolos  a  </a:t>
            </a:r>
            <a:r>
              <a:rPr lang="es-ES" sz="1800" dirty="0"/>
              <a:t>seguir  definiendo  las  medidas  a  tomar  para  la  seguridad  del  sistema  y  los  mecanismos  para  controlar  su  correcto funcionamiento.</a:t>
            </a:r>
          </a:p>
          <a:p>
            <a:pPr algn="just"/>
            <a:endParaRPr lang="es-ES" sz="1800" dirty="0"/>
          </a:p>
          <a:p>
            <a:pPr algn="just"/>
            <a:r>
              <a:rPr lang="es-ES" sz="1800" dirty="0"/>
              <a:t>Aspectos a tener en cuenta para </a:t>
            </a:r>
            <a:r>
              <a:rPr lang="es-ES" sz="1800" dirty="0">
                <a:highlight>
                  <a:srgbClr val="FFFF00"/>
                </a:highlight>
              </a:rPr>
              <a:t>la elaboración de las políticas de seguridad:</a:t>
            </a:r>
          </a:p>
          <a:p>
            <a:pPr algn="just"/>
            <a:endParaRPr lang="es-ES" sz="1800" dirty="0">
              <a:highlight>
                <a:srgbClr val="FFFF00"/>
              </a:highlight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1800" dirty="0">
                <a:highlight>
                  <a:srgbClr val="FFFF00"/>
                </a:highlight>
              </a:rPr>
              <a:t>Elaborar las reglas y procedimientos para los servicios críticos.</a:t>
            </a:r>
            <a:br>
              <a:rPr lang="es-ES" sz="1800" dirty="0">
                <a:highlight>
                  <a:srgbClr val="FFFF00"/>
                </a:highlight>
              </a:rPr>
            </a:br>
            <a:endParaRPr lang="es-ES" sz="1800" dirty="0">
              <a:highlight>
                <a:srgbClr val="FFFF00"/>
              </a:highlight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1800" dirty="0">
                <a:highlight>
                  <a:srgbClr val="FFFF00"/>
                </a:highlight>
              </a:rPr>
              <a:t>Definir  las  acciones  que  habrá  que  ejecutar  y  el  personal  que  deberá  estar involucrado.</a:t>
            </a:r>
          </a:p>
          <a:p>
            <a:pPr algn="just"/>
            <a:endParaRPr lang="es-ES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1800" dirty="0">
                <a:highlight>
                  <a:srgbClr val="FFFF00"/>
                </a:highlight>
              </a:rPr>
              <a:t>Sensibilizar  al  personal  de los posibles problemas relacionados con la seguridad que puedan </a:t>
            </a:r>
            <a:r>
              <a:rPr lang="es-ES" sz="1800" dirty="0"/>
              <a:t>producirse.</a:t>
            </a:r>
          </a:p>
          <a:p>
            <a:pPr algn="just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55830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Modelo de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F811AA-102F-4855-9818-63D5ABD0366C}"/>
              </a:ext>
            </a:extLst>
          </p:cNvPr>
          <p:cNvSpPr/>
          <p:nvPr/>
        </p:nvSpPr>
        <p:spPr>
          <a:xfrm>
            <a:off x="288924" y="849851"/>
            <a:ext cx="87209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800" dirty="0"/>
              <a:t>Aspectos a tener en cuenta para la elaboración de las políticas de seguridad:</a:t>
            </a:r>
          </a:p>
          <a:p>
            <a:pPr algn="just"/>
            <a:endParaRPr lang="es-ES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1800" dirty="0">
                <a:highlight>
                  <a:srgbClr val="FFFF00"/>
                </a:highlight>
              </a:rPr>
              <a:t>Identificar  los  activos</a:t>
            </a:r>
            <a:r>
              <a:rPr lang="es-ES" sz="1800" dirty="0"/>
              <a:t>,  es  decir, los  elementos  que  la  empresa  quiere  proteger,  y clasificarlos en función de su nivel de criticidad, de  forma que los sistemas vitales sean los más protegidos </a:t>
            </a:r>
            <a:br>
              <a:rPr lang="es-ES" sz="1800" dirty="0"/>
            </a:br>
            <a:endParaRPr lang="es-ES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1800" dirty="0">
                <a:highlight>
                  <a:srgbClr val="FFFF00"/>
                </a:highlight>
              </a:rPr>
              <a:t>Formación  de  todos  los  trabajadores  </a:t>
            </a:r>
            <a:r>
              <a:rPr lang="es-ES" sz="1800" dirty="0"/>
              <a:t>en  cuanto  a  materias  de seguridad.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1800" dirty="0">
                <a:highlight>
                  <a:srgbClr val="FFFF00"/>
                </a:highlight>
              </a:rPr>
              <a:t>Evaluar  los  riesgos  considerando  </a:t>
            </a:r>
            <a:r>
              <a:rPr lang="es-ES" sz="1800" dirty="0"/>
              <a:t>el  impacto  que  pueden  tener  los  daños  que  se produzcan sobre los activos y las vulnerabilidades del sistema.</a:t>
            </a:r>
          </a:p>
          <a:p>
            <a:pPr algn="just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15433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Modelo de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F811AA-102F-4855-9818-63D5ABD0366C}"/>
              </a:ext>
            </a:extLst>
          </p:cNvPr>
          <p:cNvSpPr/>
          <p:nvPr/>
        </p:nvSpPr>
        <p:spPr>
          <a:xfrm>
            <a:off x="288924" y="849851"/>
            <a:ext cx="87209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800" dirty="0"/>
              <a:t>Diseñar el </a:t>
            </a:r>
            <a:r>
              <a:rPr lang="es-ES" sz="1800" b="1" dirty="0">
                <a:highlight>
                  <a:srgbClr val="FFFF00"/>
                </a:highlight>
              </a:rPr>
              <a:t>Plan de Actuación </a:t>
            </a:r>
            <a:r>
              <a:rPr lang="es-ES" sz="1800" dirty="0">
                <a:highlight>
                  <a:srgbClr val="FFFF00"/>
                </a:highlight>
              </a:rPr>
              <a:t>que debe incluir:</a:t>
            </a:r>
          </a:p>
          <a:p>
            <a:pPr algn="just"/>
            <a:endParaRPr lang="es-ES" sz="1800" dirty="0">
              <a:highlight>
                <a:srgbClr val="FFFF00"/>
              </a:highlight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1800" dirty="0"/>
              <a:t>Las  </a:t>
            </a:r>
            <a:r>
              <a:rPr lang="es-ES" sz="1800" dirty="0">
                <a:highlight>
                  <a:srgbClr val="FFFF00"/>
                </a:highlight>
              </a:rPr>
              <a:t>medidas  que  traten  de  prevenir  </a:t>
            </a:r>
            <a:r>
              <a:rPr lang="es-ES" sz="1800" dirty="0"/>
              <a:t>los  daños  minimizando  la  existencia  de vulnerabilidades (seguridad activa), es decir</a:t>
            </a:r>
            <a:r>
              <a:rPr lang="es-ES" sz="1800" dirty="0">
                <a:highlight>
                  <a:srgbClr val="FFFF00"/>
                </a:highlight>
              </a:rPr>
              <a:t>, </a:t>
            </a:r>
            <a:r>
              <a:rPr lang="es-ES" sz="1800" b="1" dirty="0">
                <a:highlight>
                  <a:srgbClr val="FFFF00"/>
                </a:highlight>
              </a:rPr>
              <a:t>Políticas de Seguridad.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sz="1800" dirty="0">
              <a:highlight>
                <a:srgbClr val="FFFF00"/>
              </a:highlight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1800" dirty="0"/>
              <a:t>Las  medidas  que  traten  de  minimizar  el  impacto  de  los  daños  ya  producidos (seguridad pasiva), también llamado </a:t>
            </a:r>
            <a:r>
              <a:rPr lang="es-ES" sz="1800" b="1" dirty="0">
                <a:highlight>
                  <a:srgbClr val="FFFF00"/>
                </a:highlight>
              </a:rPr>
              <a:t>Planes de Contingencia</a:t>
            </a:r>
            <a:r>
              <a:rPr lang="es-ES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667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Modelo de Seguridad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09F0CA-6E0F-4848-B887-216D828F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162050"/>
            <a:ext cx="4991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0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Modelo de Seguridad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CFAF94-A6BA-47D0-8B77-D2B4C526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190625"/>
            <a:ext cx="7562850" cy="44767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3BCDA23-C804-4DBE-830B-0E669AA1C024}"/>
              </a:ext>
            </a:extLst>
          </p:cNvPr>
          <p:cNvSpPr/>
          <p:nvPr/>
        </p:nvSpPr>
        <p:spPr>
          <a:xfrm>
            <a:off x="288924" y="849851"/>
            <a:ext cx="8720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Elaboración </a:t>
            </a:r>
            <a:r>
              <a:rPr lang="es-ES" sz="2000" b="1" dirty="0"/>
              <a:t>Plan Seguridad</a:t>
            </a:r>
          </a:p>
        </p:txBody>
      </p:sp>
    </p:spTree>
    <p:extLst>
      <p:ext uri="{BB962C8B-B14F-4D97-AF65-F5344CB8AC3E}">
        <p14:creationId xmlns:p14="http://schemas.microsoft.com/office/powerpoint/2010/main" val="1564983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4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Modelo de Seguridad</a:t>
            </a:r>
          </a:p>
        </p:txBody>
      </p:sp>
      <p:pic>
        <p:nvPicPr>
          <p:cNvPr id="6" name="Imagen 5" descr="4">
            <a:extLst>
              <a:ext uri="{FF2B5EF4-FFF2-40B4-BE49-F238E27FC236}">
                <a16:creationId xmlns:a16="http://schemas.microsoft.com/office/drawing/2014/main" id="{0032335A-F4FD-42A3-8274-A620265AF1F3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6908" y="1301578"/>
            <a:ext cx="6800500" cy="5038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299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973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Conceptos Seguridad Informática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414529" y="928688"/>
            <a:ext cx="83408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La seguridad supone un coste para cualquier empresa</a:t>
            </a:r>
            <a:r>
              <a:rPr lang="es-ES" sz="2000" dirty="0">
                <a:latin typeface="+mn-lt"/>
                <a:ea typeface="Times New Roman" panose="02020603050405020304" pitchFamily="18" charset="0"/>
              </a:rPr>
              <a:t>, pero la información tiene cada día un mayor valor, lo que motiva el constante crecimiento de la inversión en materia de seguridad.</a:t>
            </a:r>
          </a:p>
          <a:p>
            <a:pPr algn="just">
              <a:spcAft>
                <a:spcPts val="0"/>
              </a:spcAft>
            </a:pPr>
            <a:endParaRPr lang="es-ES" sz="20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2000" dirty="0">
                <a:latin typeface="+mn-lt"/>
                <a:ea typeface="Times New Roman" panose="02020603050405020304" pitchFamily="18" charset="0"/>
              </a:rPr>
              <a:t>Es </a:t>
            </a:r>
            <a:r>
              <a:rPr lang="es-ES" sz="20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necesario valorar los costes intangibles  que muchas  veces  no  se  tienen  en  cuenta,  como  la  interrupción  del  trabajo  provocada  por  la inactividad de los servidores, el tiempo del personal dedicado a su recuperación o los efectos negativos en la imagen de la empresa entre otros.</a:t>
            </a:r>
            <a:endParaRPr lang="es-ES_tradnl" sz="2000" dirty="0">
              <a:highlight>
                <a:srgbClr val="FFFF00"/>
              </a:highlight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EB9E90-4ECD-41D9-872A-EFFFE9643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3985069"/>
            <a:ext cx="68675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9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973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Conceptos Seguridad Informática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2000" dirty="0">
                <a:latin typeface="+mn-lt"/>
                <a:ea typeface="Times New Roman" panose="02020603050405020304" pitchFamily="18" charset="0"/>
              </a:rPr>
              <a:t>“</a:t>
            </a:r>
            <a:r>
              <a:rPr lang="en-US" sz="2000" dirty="0">
                <a:latin typeface="+mn-lt"/>
                <a:ea typeface="Times New Roman" panose="02020603050405020304" pitchFamily="18" charset="0"/>
              </a:rPr>
              <a:t>The only truly secure system is one that is powered off, cast in a block of concrete and sealed in a lead-lined room with armed guards -- and even then I have my doubts.”     Eugene H. Spafford</a:t>
            </a:r>
          </a:p>
          <a:p>
            <a:pPr algn="just"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algn="just">
              <a:spcAft>
                <a:spcPts val="0"/>
              </a:spcAft>
            </a:pPr>
            <a:r>
              <a:rPr lang="es-ES_tradnl" sz="2000" dirty="0">
                <a:latin typeface="+mn-lt"/>
              </a:rPr>
              <a:t>La comunidad de usuarios y profesionales en materia de seguridad informática mantienen al día al resto de usuarios mediante noticias, post en blogs y webs especializadas. </a:t>
            </a:r>
          </a:p>
          <a:p>
            <a:pPr algn="just">
              <a:spcAft>
                <a:spcPts val="0"/>
              </a:spcAft>
            </a:pPr>
            <a:endParaRPr lang="es-ES_tradnl" sz="2000" u="sng" dirty="0">
              <a:latin typeface="+mn-lt"/>
              <a:hlinkClick r:id="rId3"/>
            </a:endParaRPr>
          </a:p>
          <a:p>
            <a:pPr algn="just">
              <a:spcAft>
                <a:spcPts val="0"/>
              </a:spcAft>
            </a:pPr>
            <a:r>
              <a:rPr lang="es-ES_tradnl" u="sng" dirty="0">
                <a:latin typeface="+mn-lt"/>
                <a:hlinkClick r:id="rId3"/>
              </a:rPr>
              <a:t>https://www.incibe.es/</a:t>
            </a:r>
            <a:endParaRPr lang="es-ES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20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2000" dirty="0"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6063D5-FCDB-4EBA-92F6-11C036103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0" y="4237329"/>
            <a:ext cx="58674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0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7800" y="876300"/>
            <a:ext cx="7353300" cy="596900"/>
          </a:xfrm>
        </p:spPr>
        <p:txBody>
          <a:bodyPr/>
          <a:lstStyle/>
          <a:p>
            <a:r>
              <a:rPr lang="es-ES" sz="2000" dirty="0"/>
              <a:t>Qué proteger</a:t>
            </a:r>
            <a:br>
              <a:rPr lang="es-ES" sz="2000" dirty="0"/>
            </a:b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5638" y="1270000"/>
            <a:ext cx="7940675" cy="6832600"/>
          </a:xfrm>
        </p:spPr>
        <p:txBody>
          <a:bodyPr/>
          <a:lstStyle/>
          <a:p>
            <a:r>
              <a:rPr lang="es-ES" sz="1600" dirty="0"/>
              <a:t>Debemos identificar </a:t>
            </a:r>
            <a:r>
              <a:rPr lang="es-ES" sz="1600" dirty="0">
                <a:highlight>
                  <a:srgbClr val="FFFF00"/>
                </a:highlight>
              </a:rPr>
              <a:t>los activos </a:t>
            </a:r>
            <a:r>
              <a:rPr lang="es-ES" sz="1600" dirty="0"/>
              <a:t>que hay que proteger.</a:t>
            </a:r>
          </a:p>
          <a:p>
            <a:pPr lvl="0"/>
            <a:r>
              <a:rPr lang="es-ES" sz="1600" b="1" dirty="0"/>
              <a:t>Equipos</a:t>
            </a:r>
            <a:r>
              <a:rPr lang="es-ES" sz="1600" dirty="0"/>
              <a:t>.: evitar los robos , cifrar discos duros, evitar que no se dejen introducir equipos no autorizados en las empresas, realizar mantenimiento preventivo…</a:t>
            </a:r>
            <a:r>
              <a:rPr lang="es-ES" sz="1600" dirty="0" err="1"/>
              <a:t>etc</a:t>
            </a:r>
            <a:endParaRPr lang="es-ES" sz="1600" dirty="0"/>
          </a:p>
          <a:p>
            <a:pPr lvl="0"/>
            <a:r>
              <a:rPr lang="es-ES" sz="1600" b="1" dirty="0"/>
              <a:t>Aplicaciones.  </a:t>
            </a:r>
            <a:endParaRPr lang="es-ES" sz="1600" dirty="0"/>
          </a:p>
          <a:p>
            <a:pPr lvl="3"/>
            <a:r>
              <a:rPr lang="es-ES" sz="1600" dirty="0"/>
              <a:t>Los ordenadores de las empresas deben tener las aplicaciones estrictamente necesarias</a:t>
            </a:r>
          </a:p>
          <a:p>
            <a:pPr lvl="3"/>
            <a:r>
              <a:rPr lang="es-ES" sz="1600" dirty="0"/>
              <a:t> Evitar instalar software para evitar las vulnerabilidades. </a:t>
            </a:r>
          </a:p>
          <a:p>
            <a:pPr lvl="3"/>
            <a:r>
              <a:rPr lang="es-ES" sz="1600" dirty="0"/>
              <a:t>El software instalado debe tener las licencias compradas.</a:t>
            </a:r>
          </a:p>
          <a:p>
            <a:pPr lvl="3"/>
            <a:r>
              <a:rPr lang="es-ES" sz="1600" dirty="0"/>
              <a:t> Tener las medidas de seguridad adecuadas como antivirus.</a:t>
            </a:r>
          </a:p>
          <a:p>
            <a:pPr lvl="3"/>
            <a:r>
              <a:rPr lang="es-ES" sz="1600" dirty="0"/>
              <a:t>Los usuarios no deben tener privilegios de administrador…</a:t>
            </a:r>
            <a:r>
              <a:rPr lang="es-ES" sz="1600" dirty="0" err="1"/>
              <a:t>etc</a:t>
            </a:r>
            <a:r>
              <a:rPr lang="es-ES" sz="1600" dirty="0"/>
              <a:t> </a:t>
            </a:r>
          </a:p>
          <a:p>
            <a:r>
              <a:rPr lang="es-ES" sz="1600" dirty="0"/>
              <a:t>	</a:t>
            </a:r>
            <a:r>
              <a:rPr lang="es-ES" sz="1600" b="1" dirty="0"/>
              <a:t>Datos.  </a:t>
            </a:r>
            <a:endParaRPr lang="es-ES" sz="1600" dirty="0"/>
          </a:p>
          <a:p>
            <a:pPr lvl="3"/>
            <a:r>
              <a:rPr lang="es-ES" sz="1600" dirty="0"/>
              <a:t>El almacenamiento debe ser redundante.</a:t>
            </a:r>
          </a:p>
          <a:p>
            <a:pPr lvl="3"/>
            <a:r>
              <a:rPr lang="es-ES" sz="1600" dirty="0"/>
              <a:t>El almacenamiento debe ser cifrado.</a:t>
            </a:r>
          </a:p>
          <a:p>
            <a:pPr lvl="0"/>
            <a:r>
              <a:rPr lang="es-ES" sz="1600" b="1" dirty="0"/>
              <a:t>Comunicaciones.</a:t>
            </a:r>
            <a:endParaRPr lang="es-ES" sz="1600" dirty="0"/>
          </a:p>
          <a:p>
            <a:pPr lvl="3"/>
            <a:r>
              <a:rPr lang="es-ES" sz="1600" dirty="0"/>
              <a:t>Debemos utilizar canales cifrados</a:t>
            </a:r>
          </a:p>
          <a:p>
            <a:pPr lvl="3"/>
            <a:r>
              <a:rPr lang="es-ES" sz="1600" dirty="0"/>
              <a:t>Controlar conexiones de red (teletrabajo)</a:t>
            </a:r>
          </a:p>
          <a:p>
            <a:pPr lvl="3"/>
            <a:r>
              <a:rPr lang="es-ES" sz="1600" dirty="0"/>
              <a:t>Evitar llegada de correo Spam</a:t>
            </a:r>
          </a:p>
          <a:p>
            <a:endParaRPr lang="es-ES" sz="16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82137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973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Planificación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ES" sz="1800" dirty="0">
                <a:latin typeface="+mn-lt"/>
                <a:cs typeface="Times New Roman" panose="02020603050405020304" pitchFamily="18" charset="0"/>
              </a:rPr>
              <a:t>Seguridad Informática son las medidas y controles que aseguran la confidencialidad, integridad y disponibilidad de los activos de los Sistemas de Información, incluyendo hardware, software, firmware y aquella información que procesan, almacenan y comunican</a:t>
            </a:r>
            <a:r>
              <a:rPr lang="en-US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800" b="1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Activos</a:t>
            </a:r>
            <a:r>
              <a:rPr lang="es-ES" sz="1800" dirty="0">
                <a:latin typeface="+mn-lt"/>
                <a:ea typeface="Times New Roman" panose="02020603050405020304" pitchFamily="18" charset="0"/>
              </a:rPr>
              <a:t>: </a:t>
            </a:r>
            <a:r>
              <a:rPr lang="es-ES" sz="1800" dirty="0"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recursos que tengan valor y deban ser protegido frente a percances intencionados o no. Los activos son:</a:t>
            </a: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b="1" dirty="0">
                <a:latin typeface="+mn-lt"/>
                <a:ea typeface="Times New Roman" panose="02020603050405020304" pitchFamily="18" charset="0"/>
              </a:rPr>
              <a:t>Información</a:t>
            </a:r>
            <a:r>
              <a:rPr lang="es-ES" sz="1800" dirty="0">
                <a:latin typeface="+mn-lt"/>
                <a:ea typeface="Times New Roman" panose="02020603050405020304" pitchFamily="18" charset="0"/>
              </a:rPr>
              <a:t>: todo elemento que contenga datos y estén almacenados en un soporte.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b="1" dirty="0">
                <a:latin typeface="+mn-lt"/>
                <a:ea typeface="Times New Roman" panose="02020603050405020304" pitchFamily="18" charset="0"/>
              </a:rPr>
              <a:t>Software</a:t>
            </a:r>
            <a:r>
              <a:rPr lang="es-ES" sz="1800" dirty="0">
                <a:latin typeface="+mn-lt"/>
                <a:ea typeface="Times New Roman" panose="02020603050405020304" pitchFamily="18" charset="0"/>
              </a:rPr>
              <a:t>: programas y aplicaciones que utiliza la organización para el buen funcionamiento del sistema operativo.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b="1" dirty="0">
                <a:latin typeface="+mn-lt"/>
                <a:ea typeface="Times New Roman" panose="02020603050405020304" pitchFamily="18" charset="0"/>
              </a:rPr>
              <a:t>Físicos</a:t>
            </a:r>
            <a:r>
              <a:rPr lang="es-ES" sz="1800" dirty="0">
                <a:latin typeface="+mn-lt"/>
                <a:ea typeface="Times New Roman" panose="02020603050405020304" pitchFamily="18" charset="0"/>
              </a:rPr>
              <a:t>: es la infraestructura y tecnología para gestionar la información de la organización.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b="1" dirty="0">
                <a:latin typeface="+mn-lt"/>
                <a:ea typeface="Times New Roman" panose="02020603050405020304" pitchFamily="18" charset="0"/>
              </a:rPr>
              <a:t>Personal</a:t>
            </a:r>
            <a:r>
              <a:rPr lang="es-ES" sz="1800" dirty="0">
                <a:latin typeface="+mn-lt"/>
                <a:ea typeface="Times New Roman" panose="02020603050405020304" pitchFamily="18" charset="0"/>
              </a:rPr>
              <a:t>: trabajadores de la organización.</a:t>
            </a: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1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973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Planificación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800" b="1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Amenazas</a:t>
            </a:r>
            <a:r>
              <a:rPr lang="es-ES" sz="18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: es cualquier circunstancia que </a:t>
            </a:r>
            <a:r>
              <a:rPr lang="es-ES" sz="18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atente contra el buen funcionamiento de un sistema informático</a:t>
            </a:r>
            <a:r>
              <a:rPr lang="es-ES" sz="18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. Se dividen en:</a:t>
            </a:r>
          </a:p>
          <a:p>
            <a:pPr algn="just">
              <a:spcAft>
                <a:spcPts val="0"/>
              </a:spcAft>
            </a:pPr>
            <a:endParaRPr lang="es-ES" sz="1800" dirty="0">
              <a:solidFill>
                <a:srgbClr val="000000"/>
              </a:solidFill>
              <a:latin typeface="+mn-lt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Pasivas</a:t>
            </a:r>
            <a:r>
              <a:rPr lang="es-ES" sz="18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: </a:t>
            </a:r>
            <a:r>
              <a:rPr lang="es-ES" sz="18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conocidas como “escuchas”, </a:t>
            </a:r>
            <a:r>
              <a:rPr lang="es-ES" sz="18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objetivo es obtener información, como por ejemplo: utilizar portátiles con programas que permitan </a:t>
            </a:r>
            <a:r>
              <a:rPr lang="es-ES" sz="18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monitorizar el tráfico de la red WIFI. 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solidFill>
                <a:srgbClr val="000000"/>
              </a:solidFill>
              <a:latin typeface="+mn-lt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Activas</a:t>
            </a:r>
            <a:r>
              <a:rPr lang="es-ES" sz="18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: tratan de realizar </a:t>
            </a:r>
            <a:r>
              <a:rPr lang="es-ES" sz="18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Times New Roman" panose="02020603050405020304" pitchFamily="18" charset="0"/>
              </a:rPr>
              <a:t>cambios no autorizados en el sistema, por ejemplo una usurpación de identidad.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solidFill>
                <a:srgbClr val="000000"/>
              </a:solidFill>
              <a:latin typeface="+mn-lt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solidFill>
                <a:srgbClr val="000000"/>
              </a:solidFill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18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8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2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973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Planificación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FF0000"/>
                </a:solidFill>
                <a:latin typeface="+mn-lt"/>
              </a:rPr>
              <a:t>Riesgos: </a:t>
            </a:r>
            <a:r>
              <a:rPr lang="es-ES" sz="2000" dirty="0">
                <a:latin typeface="+mn-lt"/>
              </a:rPr>
              <a:t>probabilidad de que </a:t>
            </a:r>
            <a:r>
              <a:rPr lang="es-ES" sz="2000" dirty="0">
                <a:highlight>
                  <a:srgbClr val="FFFF00"/>
                </a:highlight>
                <a:latin typeface="+mn-lt"/>
              </a:rPr>
              <a:t>una amenaza se materialice aprovechando una vulnerabilidad y causando un d</a:t>
            </a:r>
            <a:r>
              <a:rPr lang="es-ES" sz="2000" dirty="0">
                <a:latin typeface="+mn-lt"/>
              </a:rPr>
              <a:t>año. Para establecer una seguridad adecuada sería necesario realizar un análisis de riesgos.</a:t>
            </a:r>
          </a:p>
          <a:p>
            <a:r>
              <a:rPr lang="es-ES" sz="2000" dirty="0">
                <a:latin typeface="+mn-lt"/>
              </a:rPr>
              <a:t> </a:t>
            </a:r>
          </a:p>
          <a:p>
            <a:r>
              <a:rPr lang="es-ES" sz="2000" dirty="0">
                <a:highlight>
                  <a:srgbClr val="FFFF00"/>
                </a:highlight>
                <a:latin typeface="+mn-lt"/>
              </a:rPr>
              <a:t>En el análisis de riegos hay que tener en cuenta que activos hay que proteger, que vulnerabilidades tiene y cuáles son las amenazas.</a:t>
            </a:r>
          </a:p>
          <a:p>
            <a:endParaRPr lang="es-ES" sz="2000" dirty="0">
              <a:latin typeface="+mn-lt"/>
            </a:endParaRPr>
          </a:p>
          <a:p>
            <a:r>
              <a:rPr lang="es-ES" sz="2000" dirty="0">
                <a:latin typeface="+mn-lt"/>
              </a:rPr>
              <a:t>El resultado del análisis de riego nos permite recomendar las medidas a tomar. </a:t>
            </a:r>
          </a:p>
          <a:p>
            <a:endParaRPr lang="es-ES" sz="2000" dirty="0">
              <a:latin typeface="+mn-lt"/>
            </a:endParaRPr>
          </a:p>
          <a:p>
            <a:r>
              <a:rPr lang="es-ES" sz="2000" dirty="0">
                <a:highlight>
                  <a:srgbClr val="FFFF00"/>
                </a:highlight>
                <a:latin typeface="+mn-lt"/>
              </a:rPr>
              <a:t>Los diferentes tipos de riegos son: Alto, medio y bajo.</a:t>
            </a: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2000" dirty="0">
              <a:solidFill>
                <a:srgbClr val="000000"/>
              </a:solidFill>
              <a:latin typeface="+mn-lt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2000" dirty="0">
              <a:solidFill>
                <a:srgbClr val="000000"/>
              </a:solidFill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000" dirty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algn="just">
              <a:spcAft>
                <a:spcPts val="0"/>
              </a:spcAft>
            </a:pPr>
            <a:endParaRPr lang="es-ES" sz="2000" dirty="0">
              <a:latin typeface="+mn-lt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20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0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9645C9-0B9B-405F-9802-358A60FA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973" y="123568"/>
            <a:ext cx="8145463" cy="516796"/>
          </a:xfrm>
        </p:spPr>
        <p:txBody>
          <a:bodyPr/>
          <a:lstStyle/>
          <a:p>
            <a:pPr defTabSz="812800"/>
            <a:r>
              <a:rPr lang="es-ES" altLang="es-ES" sz="2800" dirty="0">
                <a:ea typeface="ＭＳ Ｐゴシック" panose="020B0600070205080204" pitchFamily="34" charset="-128"/>
              </a:rPr>
              <a:t>Planificación Seguridad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CB0E6A-0E87-4649-91EF-61E77107894B}"/>
              </a:ext>
            </a:extLst>
          </p:cNvPr>
          <p:cNvSpPr/>
          <p:nvPr/>
        </p:nvSpPr>
        <p:spPr>
          <a:xfrm>
            <a:off x="609900" y="928688"/>
            <a:ext cx="750351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FF0000"/>
                </a:solidFill>
              </a:rPr>
              <a:t>Vulnerabilidad: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/>
              <a:t>desde el punto de vista de la seguridad informática se considera vulnerabilidad </a:t>
            </a:r>
            <a:r>
              <a:rPr lang="es-ES" sz="2000" dirty="0">
                <a:highlight>
                  <a:srgbClr val="FFFF00"/>
                </a:highlight>
              </a:rPr>
              <a:t>a cualquier debilidad de un activo, es lo que se conoce como </a:t>
            </a:r>
            <a:r>
              <a:rPr lang="es-ES" sz="2000" b="1" dirty="0">
                <a:highlight>
                  <a:srgbClr val="FFFF00"/>
                </a:highlight>
              </a:rPr>
              <a:t>agujeros de seguridad</a:t>
            </a:r>
            <a:r>
              <a:rPr lang="es-ES" sz="2000" dirty="0"/>
              <a:t>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Estos agujeros pueden estar a asociados a:</a:t>
            </a:r>
          </a:p>
          <a:p>
            <a:pPr lvl="2" algn="just"/>
            <a:endParaRPr lang="es-ES" sz="2000" dirty="0"/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s-ES" sz="2000" dirty="0">
                <a:highlight>
                  <a:srgbClr val="FFFF00"/>
                </a:highlight>
              </a:rPr>
              <a:t>Fallos en la implementación de las aplicaciones, 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s-ES" sz="2000" dirty="0">
                <a:highlight>
                  <a:srgbClr val="FFFF00"/>
                </a:highlight>
              </a:rPr>
              <a:t>Fallos en la configuración del sistema operativo</a:t>
            </a:r>
            <a:r>
              <a:rPr lang="es-ES" sz="2000" dirty="0"/>
              <a:t>.</a:t>
            </a:r>
          </a:p>
          <a:p>
            <a:pPr lvl="2" algn="just"/>
            <a:endParaRPr lang="es-ES" sz="2000" dirty="0"/>
          </a:p>
          <a:p>
            <a:pPr lvl="2"/>
            <a:r>
              <a:rPr lang="es-ES" sz="2000" dirty="0"/>
              <a:t>Web a tener en cuenta </a:t>
            </a:r>
            <a:r>
              <a:rPr lang="es-ES" sz="2000" dirty="0" err="1"/>
              <a:t>hispasec</a:t>
            </a:r>
            <a:r>
              <a:rPr lang="es-ES" sz="2000" dirty="0"/>
              <a:t> una al día: </a:t>
            </a:r>
            <a:r>
              <a:rPr lang="es-ES" sz="2000" dirty="0">
                <a:hlinkClick r:id="rId3"/>
              </a:rPr>
              <a:t>https://unaaldia.hispasec.com/</a:t>
            </a:r>
            <a:endParaRPr lang="es-ES" sz="2000" dirty="0"/>
          </a:p>
          <a:p>
            <a:pPr lvl="2"/>
            <a:r>
              <a:rPr lang="es-ES" sz="2000" dirty="0"/>
              <a:t>CVE: clasifica las vulnerabilidades</a:t>
            </a:r>
          </a:p>
          <a:p>
            <a:pPr lvl="2"/>
            <a:r>
              <a:rPr lang="es-ES" sz="2000" dirty="0">
                <a:hlinkClick r:id="rId4"/>
              </a:rPr>
              <a:t>https://www.cvedetails.com/</a:t>
            </a:r>
            <a:endParaRPr lang="es-ES" sz="2000" dirty="0"/>
          </a:p>
          <a:p>
            <a:pPr lvl="2"/>
            <a:endParaRPr lang="es-ES" sz="2000" dirty="0"/>
          </a:p>
          <a:p>
            <a:pPr lvl="2"/>
            <a:endParaRPr lang="es-ES" sz="2000" dirty="0"/>
          </a:p>
          <a:p>
            <a:pPr algn="just"/>
            <a:r>
              <a:rPr lang="es-ES" sz="2000" b="1" dirty="0">
                <a:solidFill>
                  <a:srgbClr val="FF0000"/>
                </a:solidFill>
              </a:rPr>
              <a:t>Impacto:</a:t>
            </a:r>
            <a:r>
              <a:rPr lang="es-ES" sz="2000" b="1" dirty="0"/>
              <a:t> </a:t>
            </a:r>
            <a:r>
              <a:rPr lang="es-ES" sz="2000" dirty="0"/>
              <a:t>es el </a:t>
            </a:r>
            <a:r>
              <a:rPr lang="es-ES" sz="2000" dirty="0">
                <a:highlight>
                  <a:srgbClr val="FFFF00"/>
                </a:highlight>
              </a:rPr>
              <a:t>alcance producido o daño causado </a:t>
            </a:r>
            <a:r>
              <a:rPr lang="es-ES" sz="2000" dirty="0"/>
              <a:t>en caso de que haya una amenaza.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s-ES" sz="2000" dirty="0"/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65B6E6-90E4-475E-97BE-EA3229F5E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44" y="4955644"/>
            <a:ext cx="7088697" cy="2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1168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16855</TotalTime>
  <Pages>28</Pages>
  <Words>2082</Words>
  <Application>Microsoft Office PowerPoint</Application>
  <PresentationFormat>Presentación en pantalla (4:3)</PresentationFormat>
  <Paragraphs>332</Paragraphs>
  <Slides>27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Symbol</vt:lpstr>
      <vt:lpstr>Times New Roman</vt:lpstr>
      <vt:lpstr>Wingdings</vt:lpstr>
      <vt:lpstr>PPT-TMPLT-WHT_C</vt:lpstr>
      <vt:lpstr>NetAcad-4F_PPT-WHT_060408</vt:lpstr>
      <vt:lpstr>UT 1: Introducción a la Seguridad Informática</vt:lpstr>
      <vt:lpstr>Conceptos Seguridad Informática</vt:lpstr>
      <vt:lpstr>Conceptos Seguridad Informática</vt:lpstr>
      <vt:lpstr>Conceptos Seguridad Informática</vt:lpstr>
      <vt:lpstr>Qué proteger </vt:lpstr>
      <vt:lpstr>Planificación Seguridad</vt:lpstr>
      <vt:lpstr>Planificación Seguridad</vt:lpstr>
      <vt:lpstr>Planificación Seguridad</vt:lpstr>
      <vt:lpstr>Planificación Seguridad</vt:lpstr>
      <vt:lpstr>Planificación Seguridad</vt:lpstr>
      <vt:lpstr>Servicios y Mecanismos Seguridad</vt:lpstr>
      <vt:lpstr>Servicios y Mecanismos Seguridad</vt:lpstr>
      <vt:lpstr>Servicios y Mecanismos Seguridad</vt:lpstr>
      <vt:lpstr>Servicios y Mecanismos Seguridad</vt:lpstr>
      <vt:lpstr>Servicios y Mecanismos Seguridad</vt:lpstr>
      <vt:lpstr>Clasificación Seguridad Informática</vt:lpstr>
      <vt:lpstr>Clasificación Seguridad</vt:lpstr>
      <vt:lpstr>Clasificación Seguridad</vt:lpstr>
      <vt:lpstr>Clasificación Seguridad</vt:lpstr>
      <vt:lpstr>Técnicas de Seguridad</vt:lpstr>
      <vt:lpstr>Técnicas de Seguridad</vt:lpstr>
      <vt:lpstr>Modelo de Seguridad</vt:lpstr>
      <vt:lpstr>Modelo de Seguridad</vt:lpstr>
      <vt:lpstr>Modelo de Seguridad</vt:lpstr>
      <vt:lpstr>Modelo de Seguridad</vt:lpstr>
      <vt:lpstr>Modelo de Seguridad</vt:lpstr>
      <vt:lpstr>Modelo de Seguridad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pilar garcía</dc:creator>
  <cp:lastModifiedBy>pgarcia@informatica.iesjc</cp:lastModifiedBy>
  <cp:revision>1239</cp:revision>
  <cp:lastPrinted>1999-01-27T00:54:54Z</cp:lastPrinted>
  <dcterms:created xsi:type="dcterms:W3CDTF">2006-10-23T15:07:30Z</dcterms:created>
  <dcterms:modified xsi:type="dcterms:W3CDTF">2019-10-04T12:00:15Z</dcterms:modified>
</cp:coreProperties>
</file>