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6"/>
  </p:notesMasterIdLst>
  <p:handoutMasterIdLst>
    <p:handoutMasterId r:id="rId47"/>
  </p:handoutMasterIdLst>
  <p:sldIdLst>
    <p:sldId id="500" r:id="rId3"/>
    <p:sldId id="785" r:id="rId4"/>
    <p:sldId id="890" r:id="rId5"/>
    <p:sldId id="885" r:id="rId6"/>
    <p:sldId id="924" r:id="rId7"/>
    <p:sldId id="886" r:id="rId8"/>
    <p:sldId id="902" r:id="rId9"/>
    <p:sldId id="903" r:id="rId10"/>
    <p:sldId id="897" r:id="rId11"/>
    <p:sldId id="888" r:id="rId12"/>
    <p:sldId id="904" r:id="rId13"/>
    <p:sldId id="950" r:id="rId14"/>
    <p:sldId id="905" r:id="rId15"/>
    <p:sldId id="906" r:id="rId16"/>
    <p:sldId id="889" r:id="rId17"/>
    <p:sldId id="925" r:id="rId18"/>
    <p:sldId id="909" r:id="rId19"/>
    <p:sldId id="910" r:id="rId20"/>
    <p:sldId id="911" r:id="rId21"/>
    <p:sldId id="912" r:id="rId22"/>
    <p:sldId id="915" r:id="rId23"/>
    <p:sldId id="916" r:id="rId24"/>
    <p:sldId id="942" r:id="rId25"/>
    <p:sldId id="917" r:id="rId26"/>
    <p:sldId id="951" r:id="rId27"/>
    <p:sldId id="918" r:id="rId28"/>
    <p:sldId id="919" r:id="rId29"/>
    <p:sldId id="952" r:id="rId30"/>
    <p:sldId id="920" r:id="rId31"/>
    <p:sldId id="921" r:id="rId32"/>
    <p:sldId id="953" r:id="rId33"/>
    <p:sldId id="928" r:id="rId34"/>
    <p:sldId id="929" r:id="rId35"/>
    <p:sldId id="930" r:id="rId36"/>
    <p:sldId id="931" r:id="rId37"/>
    <p:sldId id="932" r:id="rId38"/>
    <p:sldId id="945" r:id="rId39"/>
    <p:sldId id="944" r:id="rId40"/>
    <p:sldId id="946" r:id="rId41"/>
    <p:sldId id="947" r:id="rId42"/>
    <p:sldId id="933" r:id="rId43"/>
    <p:sldId id="941" r:id="rId44"/>
    <p:sldId id="938" r:id="rId45"/>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E7E86"/>
    <a:srgbClr val="000000"/>
    <a:srgbClr val="C0C0C4"/>
    <a:srgbClr val="678DC5"/>
    <a:srgbClr val="3E67A4"/>
    <a:srgbClr val="3E8DC5"/>
    <a:srgbClr val="5F5F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49" autoAdjust="0"/>
    <p:restoredTop sz="91792" autoAdjust="0"/>
  </p:normalViewPr>
  <p:slideViewPr>
    <p:cSldViewPr snapToGrid="0">
      <p:cViewPr varScale="1">
        <p:scale>
          <a:sx n="58" d="100"/>
          <a:sy n="58" d="100"/>
        </p:scale>
        <p:origin x="84" y="1320"/>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56" d="100"/>
          <a:sy n="56" d="100"/>
        </p:scale>
        <p:origin x="-2772" y="-7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11">
            <a:extLst>
              <a:ext uri="{FF2B5EF4-FFF2-40B4-BE49-F238E27FC236}">
                <a16:creationId xmlns:a16="http://schemas.microsoft.com/office/drawing/2014/main" id="{335B9F4F-6E51-47E3-AF64-FC23115D572C}"/>
              </a:ext>
            </a:extLst>
          </p:cNvPr>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lnSpc>
                <a:spcPct val="90000"/>
              </a:lnSpc>
              <a:defRPr/>
            </a:pPr>
            <a:endParaRPr lang="es-ES" altLang="es-ES"/>
          </a:p>
        </p:txBody>
      </p:sp>
      <p:sp>
        <p:nvSpPr>
          <p:cNvPr id="161795" name="Rectangle 12">
            <a:extLst>
              <a:ext uri="{FF2B5EF4-FFF2-40B4-BE49-F238E27FC236}">
                <a16:creationId xmlns:a16="http://schemas.microsoft.com/office/drawing/2014/main" id="{83743350-219B-4E2D-A466-E2DFF4A0E05A}"/>
              </a:ext>
            </a:extLst>
          </p:cNvPr>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lvl1pPr defTabSz="609600" eaLnBrk="0" hangingPunct="0">
              <a:tabLst>
                <a:tab pos="2387600" algn="l"/>
                <a:tab pos="4830763" algn="l"/>
              </a:tabLst>
              <a:defRPr sz="2400">
                <a:solidFill>
                  <a:schemeClr val="tx1"/>
                </a:solidFill>
                <a:latin typeface="Arial" panose="020B0604020202020204" pitchFamily="34" charset="0"/>
                <a:cs typeface="Arial" panose="020B0604020202020204" pitchFamily="34" charset="0"/>
              </a:defRPr>
            </a:lvl1pPr>
            <a:lvl2pPr marL="742950" indent="-285750" defTabSz="609600" eaLnBrk="0" hangingPunct="0">
              <a:tabLst>
                <a:tab pos="2387600" algn="l"/>
                <a:tab pos="4830763" algn="l"/>
              </a:tabLst>
              <a:defRPr sz="2400">
                <a:solidFill>
                  <a:schemeClr val="tx1"/>
                </a:solidFill>
                <a:latin typeface="Arial" panose="020B0604020202020204" pitchFamily="34" charset="0"/>
                <a:cs typeface="Arial" panose="020B0604020202020204" pitchFamily="34" charset="0"/>
              </a:defRPr>
            </a:lvl2pPr>
            <a:lvl3pPr marL="1143000" indent="-228600" defTabSz="609600" eaLnBrk="0" hangingPunct="0">
              <a:tabLst>
                <a:tab pos="2387600" algn="l"/>
                <a:tab pos="4830763" algn="l"/>
              </a:tabLst>
              <a:defRPr sz="2400">
                <a:solidFill>
                  <a:schemeClr val="tx1"/>
                </a:solidFill>
                <a:latin typeface="Arial" panose="020B0604020202020204" pitchFamily="34" charset="0"/>
                <a:cs typeface="Arial" panose="020B0604020202020204" pitchFamily="34" charset="0"/>
              </a:defRPr>
            </a:lvl3pPr>
            <a:lvl4pPr marL="1600200" indent="-228600" defTabSz="609600" eaLnBrk="0" hangingPunct="0">
              <a:tabLst>
                <a:tab pos="2387600" algn="l"/>
                <a:tab pos="4830763" algn="l"/>
              </a:tabLst>
              <a:defRPr sz="2400">
                <a:solidFill>
                  <a:schemeClr val="tx1"/>
                </a:solidFill>
                <a:latin typeface="Arial" panose="020B0604020202020204" pitchFamily="34" charset="0"/>
                <a:cs typeface="Arial" panose="020B0604020202020204" pitchFamily="34" charset="0"/>
              </a:defRPr>
            </a:lvl4pPr>
            <a:lvl5pPr marL="2057400" indent="-228600" defTabSz="609600" eaLnBrk="0" hangingPunct="0">
              <a:tabLst>
                <a:tab pos="2387600" algn="l"/>
                <a:tab pos="4830763" algn="l"/>
              </a:tabLst>
              <a:defRPr sz="2400">
                <a:solidFill>
                  <a:schemeClr val="tx1"/>
                </a:solidFill>
                <a:latin typeface="Arial" panose="020B0604020202020204" pitchFamily="34" charset="0"/>
                <a:cs typeface="Arial" panose="020B0604020202020204" pitchFamily="34" charset="0"/>
              </a:defRPr>
            </a:lvl5pPr>
            <a:lvl6pPr marL="2514600" indent="-228600" defTabSz="6096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cs typeface="Arial" panose="020B0604020202020204" pitchFamily="34" charset="0"/>
              </a:defRPr>
            </a:lvl6pPr>
            <a:lvl7pPr marL="2971800" indent="-228600" defTabSz="6096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cs typeface="Arial" panose="020B0604020202020204" pitchFamily="34" charset="0"/>
              </a:defRPr>
            </a:lvl7pPr>
            <a:lvl8pPr marL="3429000" indent="-228600" defTabSz="6096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cs typeface="Arial" panose="020B0604020202020204" pitchFamily="34" charset="0"/>
              </a:defRPr>
            </a:lvl8pPr>
            <a:lvl9pPr marL="3886200" indent="-228600" defTabSz="6096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cs typeface="Arial" panose="020B0604020202020204" pitchFamily="34" charset="0"/>
              </a:defRPr>
            </a:lvl9pPr>
          </a:lstStyle>
          <a:p>
            <a:pPr>
              <a:defRPr/>
            </a:pPr>
            <a:r>
              <a:rPr lang="en-US" altLang="es-ES" sz="800"/>
              <a:t>© 2006, Cisco Systems, Inc. Todos los derechos reservados.</a:t>
            </a:r>
          </a:p>
          <a:p>
            <a:pPr>
              <a:defRPr/>
            </a:pPr>
            <a:r>
              <a:rPr lang="en-US" altLang="es-ES" sz="800"/>
              <a:t>Presentation_ID.scr</a:t>
            </a:r>
          </a:p>
        </p:txBody>
      </p:sp>
      <p:sp>
        <p:nvSpPr>
          <p:cNvPr id="6148" name="Line 13">
            <a:extLst>
              <a:ext uri="{FF2B5EF4-FFF2-40B4-BE49-F238E27FC236}">
                <a16:creationId xmlns:a16="http://schemas.microsoft.com/office/drawing/2014/main" id="{4DB76998-34EE-4849-9FDF-D19F30F402AA}"/>
              </a:ext>
            </a:extLst>
          </p:cNvPr>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161797" name="Rectangle 14">
            <a:extLst>
              <a:ext uri="{FF2B5EF4-FFF2-40B4-BE49-F238E27FC236}">
                <a16:creationId xmlns:a16="http://schemas.microsoft.com/office/drawing/2014/main" id="{D8FDEC67-ED52-462D-A452-924DBBAFBBDB}"/>
              </a:ext>
            </a:extLst>
          </p:cNvPr>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1700" eaLnBrk="0" hangingPunct="0">
              <a:defRPr sz="2400">
                <a:solidFill>
                  <a:schemeClr val="tx1"/>
                </a:solidFill>
                <a:latin typeface="Arial" panose="020B0604020202020204" pitchFamily="34" charset="0"/>
                <a:cs typeface="Arial" panose="020B0604020202020204" pitchFamily="34" charset="0"/>
              </a:defRPr>
            </a:lvl1pPr>
            <a:lvl2pPr marL="742950" indent="-285750" defTabSz="901700" eaLnBrk="0" hangingPunct="0">
              <a:defRPr sz="2400">
                <a:solidFill>
                  <a:schemeClr val="tx1"/>
                </a:solidFill>
                <a:latin typeface="Arial" panose="020B0604020202020204" pitchFamily="34" charset="0"/>
                <a:cs typeface="Arial" panose="020B0604020202020204" pitchFamily="34" charset="0"/>
              </a:defRPr>
            </a:lvl2pPr>
            <a:lvl3pPr marL="1143000" indent="-228600" defTabSz="901700" eaLnBrk="0" hangingPunct="0">
              <a:defRPr sz="2400">
                <a:solidFill>
                  <a:schemeClr val="tx1"/>
                </a:solidFill>
                <a:latin typeface="Arial" panose="020B0604020202020204" pitchFamily="34" charset="0"/>
                <a:cs typeface="Arial" panose="020B0604020202020204" pitchFamily="34" charset="0"/>
              </a:defRPr>
            </a:lvl3pPr>
            <a:lvl4pPr marL="1600200" indent="-228600" defTabSz="901700" eaLnBrk="0" hangingPunct="0">
              <a:defRPr sz="2400">
                <a:solidFill>
                  <a:schemeClr val="tx1"/>
                </a:solidFill>
                <a:latin typeface="Arial" panose="020B0604020202020204" pitchFamily="34" charset="0"/>
                <a:cs typeface="Arial" panose="020B0604020202020204" pitchFamily="34" charset="0"/>
              </a:defRPr>
            </a:lvl4pPr>
            <a:lvl5pPr marL="2057400" indent="-228600" defTabSz="901700" eaLnBrk="0" hangingPunct="0">
              <a:defRPr sz="2400">
                <a:solidFill>
                  <a:schemeClr val="tx1"/>
                </a:solidFill>
                <a:latin typeface="Arial" panose="020B0604020202020204" pitchFamily="34" charset="0"/>
                <a:cs typeface="Arial" panose="020B0604020202020204" pitchFamily="34" charset="0"/>
              </a:defRPr>
            </a:lvl5pPr>
            <a:lvl6pPr marL="2514600" indent="-228600" defTabSz="9017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017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017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017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a:defRPr/>
            </a:pPr>
            <a:fld id="{0E931570-3762-416F-B404-832949BC9C79}" type="slidenum">
              <a:rPr lang="en-US" altLang="es-ES" sz="800" smtClean="0"/>
              <a:pPr algn="r">
                <a:defRPr/>
              </a:pPr>
              <a:t>‹Nº›</a:t>
            </a:fld>
            <a:endParaRPr lang="en-US" altLang="es-ES" sz="800"/>
          </a:p>
        </p:txBody>
      </p:sp>
    </p:spTree>
    <p:extLst>
      <p:ext uri="{BB962C8B-B14F-4D97-AF65-F5344CB8AC3E}">
        <p14:creationId xmlns:p14="http://schemas.microsoft.com/office/powerpoint/2010/main" val="3405775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8">
            <a:extLst>
              <a:ext uri="{FF2B5EF4-FFF2-40B4-BE49-F238E27FC236}">
                <a16:creationId xmlns:a16="http://schemas.microsoft.com/office/drawing/2014/main" id="{21FC9D56-EA53-498F-8AB8-C2B80BE78608}"/>
              </a:ext>
            </a:extLst>
          </p:cNvPr>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lnSpc>
                <a:spcPct val="90000"/>
              </a:lnSpc>
              <a:defRPr/>
            </a:pPr>
            <a:endParaRPr lang="es-ES" altLang="es-ES"/>
          </a:p>
        </p:txBody>
      </p:sp>
      <p:sp>
        <p:nvSpPr>
          <p:cNvPr id="82947" name="Rectangle 9">
            <a:extLst>
              <a:ext uri="{FF2B5EF4-FFF2-40B4-BE49-F238E27FC236}">
                <a16:creationId xmlns:a16="http://schemas.microsoft.com/office/drawing/2014/main" id="{3024EFE6-08E2-4D39-BDD3-5C2A95BD5CF6}"/>
              </a:ext>
            </a:extLst>
          </p:cNvPr>
          <p:cNvSpPr>
            <a:spLocks noChangeArrowheads="1"/>
          </p:cNvSpPr>
          <p:nvPr/>
        </p:nvSpPr>
        <p:spPr bwMode="auto">
          <a:xfrm>
            <a:off x="57150" y="8785225"/>
            <a:ext cx="26193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lvl1pPr defTabSz="609600" eaLnBrk="0" hangingPunct="0">
              <a:tabLst>
                <a:tab pos="2387600" algn="l"/>
                <a:tab pos="4830763" algn="l"/>
              </a:tabLst>
              <a:defRPr sz="2400">
                <a:solidFill>
                  <a:schemeClr val="tx1"/>
                </a:solidFill>
                <a:latin typeface="Arial" panose="020B0604020202020204" pitchFamily="34" charset="0"/>
                <a:cs typeface="Arial" panose="020B0604020202020204" pitchFamily="34" charset="0"/>
              </a:defRPr>
            </a:lvl1pPr>
            <a:lvl2pPr marL="742950" indent="-285750" defTabSz="609600" eaLnBrk="0" hangingPunct="0">
              <a:tabLst>
                <a:tab pos="2387600" algn="l"/>
                <a:tab pos="4830763" algn="l"/>
              </a:tabLst>
              <a:defRPr sz="2400">
                <a:solidFill>
                  <a:schemeClr val="tx1"/>
                </a:solidFill>
                <a:latin typeface="Arial" panose="020B0604020202020204" pitchFamily="34" charset="0"/>
                <a:cs typeface="Arial" panose="020B0604020202020204" pitchFamily="34" charset="0"/>
              </a:defRPr>
            </a:lvl2pPr>
            <a:lvl3pPr marL="1143000" indent="-228600" defTabSz="609600" eaLnBrk="0" hangingPunct="0">
              <a:tabLst>
                <a:tab pos="2387600" algn="l"/>
                <a:tab pos="4830763" algn="l"/>
              </a:tabLst>
              <a:defRPr sz="2400">
                <a:solidFill>
                  <a:schemeClr val="tx1"/>
                </a:solidFill>
                <a:latin typeface="Arial" panose="020B0604020202020204" pitchFamily="34" charset="0"/>
                <a:cs typeface="Arial" panose="020B0604020202020204" pitchFamily="34" charset="0"/>
              </a:defRPr>
            </a:lvl3pPr>
            <a:lvl4pPr marL="1600200" indent="-228600" defTabSz="609600" eaLnBrk="0" hangingPunct="0">
              <a:tabLst>
                <a:tab pos="2387600" algn="l"/>
                <a:tab pos="4830763" algn="l"/>
              </a:tabLst>
              <a:defRPr sz="2400">
                <a:solidFill>
                  <a:schemeClr val="tx1"/>
                </a:solidFill>
                <a:latin typeface="Arial" panose="020B0604020202020204" pitchFamily="34" charset="0"/>
                <a:cs typeface="Arial" panose="020B0604020202020204" pitchFamily="34" charset="0"/>
              </a:defRPr>
            </a:lvl4pPr>
            <a:lvl5pPr marL="2057400" indent="-228600" defTabSz="609600" eaLnBrk="0" hangingPunct="0">
              <a:tabLst>
                <a:tab pos="2387600" algn="l"/>
                <a:tab pos="4830763" algn="l"/>
              </a:tabLst>
              <a:defRPr sz="2400">
                <a:solidFill>
                  <a:schemeClr val="tx1"/>
                </a:solidFill>
                <a:latin typeface="Arial" panose="020B0604020202020204" pitchFamily="34" charset="0"/>
                <a:cs typeface="Arial" panose="020B0604020202020204" pitchFamily="34" charset="0"/>
              </a:defRPr>
            </a:lvl5pPr>
            <a:lvl6pPr marL="2514600" indent="-228600" defTabSz="6096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cs typeface="Arial" panose="020B0604020202020204" pitchFamily="34" charset="0"/>
              </a:defRPr>
            </a:lvl6pPr>
            <a:lvl7pPr marL="2971800" indent="-228600" defTabSz="6096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cs typeface="Arial" panose="020B0604020202020204" pitchFamily="34" charset="0"/>
              </a:defRPr>
            </a:lvl7pPr>
            <a:lvl8pPr marL="3429000" indent="-228600" defTabSz="6096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cs typeface="Arial" panose="020B0604020202020204" pitchFamily="34" charset="0"/>
              </a:defRPr>
            </a:lvl8pPr>
            <a:lvl9pPr marL="3886200" indent="-228600" defTabSz="6096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cs typeface="Arial" panose="020B0604020202020204" pitchFamily="34" charset="0"/>
              </a:defRPr>
            </a:lvl9pPr>
          </a:lstStyle>
          <a:p>
            <a:pPr>
              <a:defRPr/>
            </a:pPr>
            <a:r>
              <a:rPr lang="en-US" altLang="es-ES" sz="800"/>
              <a:t>© 2014, Cisco Systems, Inc. Todos los derechos reservados.</a:t>
            </a:r>
          </a:p>
          <a:p>
            <a:pPr>
              <a:defRPr/>
            </a:pPr>
            <a:r>
              <a:rPr lang="en-US" altLang="es-ES" sz="800"/>
              <a:t>Presentation_ID.scr</a:t>
            </a:r>
          </a:p>
        </p:txBody>
      </p:sp>
      <p:sp>
        <p:nvSpPr>
          <p:cNvPr id="5124" name="Line 10">
            <a:extLst>
              <a:ext uri="{FF2B5EF4-FFF2-40B4-BE49-F238E27FC236}">
                <a16:creationId xmlns:a16="http://schemas.microsoft.com/office/drawing/2014/main" id="{CD313128-0FEF-41E5-BDAC-DAEB7BA95A22}"/>
              </a:ext>
            </a:extLst>
          </p:cNvPr>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183307" name="Rectangle 11">
            <a:extLst>
              <a:ext uri="{FF2B5EF4-FFF2-40B4-BE49-F238E27FC236}">
                <a16:creationId xmlns:a16="http://schemas.microsoft.com/office/drawing/2014/main" id="{82854B37-8DB3-4CE4-873E-B0C2562B83C0}"/>
              </a:ext>
            </a:extLst>
          </p:cNvPr>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eaLnBrk="0" hangingPunct="0">
              <a:defRPr sz="800"/>
            </a:lvl1pPr>
          </a:lstStyle>
          <a:p>
            <a:pPr>
              <a:defRPr/>
            </a:pPr>
            <a:fld id="{F476D1CC-DE99-4283-8315-63A6644106C8}" type="slidenum">
              <a:rPr lang="en-US" altLang="es-ES"/>
              <a:pPr>
                <a:defRPr/>
              </a:pPr>
              <a:t>‹Nº›</a:t>
            </a:fld>
            <a:endParaRPr lang="en-US" altLang="es-ES"/>
          </a:p>
        </p:txBody>
      </p:sp>
      <p:sp>
        <p:nvSpPr>
          <p:cNvPr id="5126" name="Rectangle 12">
            <a:extLst>
              <a:ext uri="{FF2B5EF4-FFF2-40B4-BE49-F238E27FC236}">
                <a16:creationId xmlns:a16="http://schemas.microsoft.com/office/drawing/2014/main" id="{34728262-CEAD-4555-9506-6D18285C90E5}"/>
              </a:ext>
            </a:extLst>
          </p:cNvPr>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a:extLst>
              <a:ext uri="{FF2B5EF4-FFF2-40B4-BE49-F238E27FC236}">
                <a16:creationId xmlns:a16="http://schemas.microsoft.com/office/drawing/2014/main" id="{13EE2A4A-80C3-4E92-8D4E-3FE176315CAD}"/>
              </a:ext>
            </a:extLst>
          </p:cNvPr>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81883002"/>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1">
            <a:extLst>
              <a:ext uri="{FF2B5EF4-FFF2-40B4-BE49-F238E27FC236}">
                <a16:creationId xmlns:a16="http://schemas.microsoft.com/office/drawing/2014/main" id="{5795C605-C20C-4BC6-A28E-576C6453C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44CACAC6-52C5-4C00-9F5A-38FD19CAC09D}" type="slidenum">
              <a:rPr lang="en-US" altLang="es-ES" sz="800" smtClean="0"/>
              <a:pPr>
                <a:lnSpc>
                  <a:spcPct val="100000"/>
                </a:lnSpc>
                <a:spcBef>
                  <a:spcPct val="0"/>
                </a:spcBef>
                <a:buSzTx/>
                <a:buFontTx/>
                <a:buNone/>
              </a:pPr>
              <a:t>1</a:t>
            </a:fld>
            <a:endParaRPr lang="en-US" altLang="es-ES" sz="800"/>
          </a:p>
        </p:txBody>
      </p:sp>
      <p:sp>
        <p:nvSpPr>
          <p:cNvPr id="8195" name="Rectangle 2">
            <a:extLst>
              <a:ext uri="{FF2B5EF4-FFF2-40B4-BE49-F238E27FC236}">
                <a16:creationId xmlns:a16="http://schemas.microsoft.com/office/drawing/2014/main" id="{A0A8F366-DC97-492F-ABAD-A42F9C4262CE}"/>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83F5BEBA-0ADA-40B7-8178-74E2392F3892}"/>
              </a:ext>
            </a:extLst>
          </p:cNvPr>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Programa de Cisco Networking Academy</a:t>
            </a:r>
          </a:p>
          <a:p>
            <a:pPr defTabSz="1019175">
              <a:buFontTx/>
              <a:buNone/>
            </a:pPr>
            <a:r>
              <a:rPr lang="es-ES" altLang="es-ES" b="1">
                <a:solidFill>
                  <a:srgbClr val="000000"/>
                </a:solidFill>
                <a:latin typeface="Arial" panose="020B0604020202020204" pitchFamily="34" charset="0"/>
              </a:rPr>
              <a:t>Routing y switching</a:t>
            </a:r>
          </a:p>
          <a:p>
            <a:pPr defTabSz="1019175">
              <a:buFontTx/>
              <a:buNone/>
            </a:pPr>
            <a:r>
              <a:rPr lang="es-ES" altLang="es-ES" sz="1300" b="1">
                <a:solidFill>
                  <a:srgbClr val="000000"/>
                </a:solidFill>
                <a:latin typeface="Arial" panose="020B0604020202020204" pitchFamily="34" charset="0"/>
              </a:rPr>
              <a:t>Capítulo 1: Introducción a redes conmutadas</a:t>
            </a:r>
            <a:endParaRPr lang="es-ES" altLang="es-ES" b="1">
              <a:latin typeface="Arial" panose="020B0604020202020204" pitchFamily="34" charset="0"/>
            </a:endParaRPr>
          </a:p>
        </p:txBody>
      </p:sp>
    </p:spTree>
    <p:extLst>
      <p:ext uri="{BB962C8B-B14F-4D97-AF65-F5344CB8AC3E}">
        <p14:creationId xmlns:p14="http://schemas.microsoft.com/office/powerpoint/2010/main" val="4164718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10</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473915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11</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969981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12</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615494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13</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70985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14</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1367419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15</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526908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16</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526908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17</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856860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18</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680343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19</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125937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553201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20</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21</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22</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23</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24</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25</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1001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26</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27</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28</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099230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29</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533830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30</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31</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868013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32</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33</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34</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35</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36</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37</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150652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38</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656259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39</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743924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4</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4258957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40</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3492622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41</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42</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43</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002156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5</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425895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6</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262922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7</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1976199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8</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878072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59A63BAC-FAD1-4E03-8054-DD8601CA5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lnSpc>
                <a:spcPct val="90000"/>
              </a:lnSpc>
              <a:spcBef>
                <a:spcPct val="50000"/>
              </a:spcBef>
              <a:buSzPct val="100000"/>
              <a:buChar char="•"/>
              <a:defRPr sz="1200">
                <a:solidFill>
                  <a:schemeClr val="tx1"/>
                </a:solidFill>
                <a:latin typeface="Arial" panose="020B0604020202020204" pitchFamily="34" charset="0"/>
              </a:defRPr>
            </a:lvl1pPr>
            <a:lvl2pPr marL="742950" indent="-285750" defTabSz="901700">
              <a:lnSpc>
                <a:spcPct val="90000"/>
              </a:lnSpc>
              <a:spcBef>
                <a:spcPct val="35000"/>
              </a:spcBef>
              <a:buSzPct val="100000"/>
              <a:buChar char="•"/>
              <a:defRPr sz="1200">
                <a:solidFill>
                  <a:schemeClr val="tx1"/>
                </a:solidFill>
                <a:latin typeface="Arial" panose="020B0604020202020204" pitchFamily="34" charset="0"/>
              </a:defRPr>
            </a:lvl2pPr>
            <a:lvl3pPr marL="1143000" indent="-228600" defTabSz="901700">
              <a:lnSpc>
                <a:spcPct val="90000"/>
              </a:lnSpc>
              <a:spcBef>
                <a:spcPct val="35000"/>
              </a:spcBef>
              <a:buSzPct val="100000"/>
              <a:buChar char="•"/>
              <a:defRPr sz="1200">
                <a:solidFill>
                  <a:schemeClr val="tx1"/>
                </a:solidFill>
                <a:latin typeface="Arial" panose="020B0604020202020204" pitchFamily="34" charset="0"/>
              </a:defRPr>
            </a:lvl3pPr>
            <a:lvl4pPr marL="1600200" indent="-228600" defTabSz="901700">
              <a:lnSpc>
                <a:spcPct val="90000"/>
              </a:lnSpc>
              <a:spcBef>
                <a:spcPct val="35000"/>
              </a:spcBef>
              <a:buSzPct val="100000"/>
              <a:buChar char="•"/>
              <a:defRPr sz="1200">
                <a:solidFill>
                  <a:schemeClr val="tx1"/>
                </a:solidFill>
                <a:latin typeface="Arial" panose="020B0604020202020204" pitchFamily="34" charset="0"/>
              </a:defRPr>
            </a:lvl4pPr>
            <a:lvl5pPr marL="2057400" indent="-228600" defTabSz="901700">
              <a:lnSpc>
                <a:spcPct val="90000"/>
              </a:lnSpc>
              <a:spcBef>
                <a:spcPct val="35000"/>
              </a:spcBef>
              <a:buSzPct val="100000"/>
              <a:buChar char="•"/>
              <a:defRPr sz="1200">
                <a:solidFill>
                  <a:schemeClr val="tx1"/>
                </a:solidFill>
                <a:latin typeface="Arial" panose="020B0604020202020204" pitchFamily="34" charset="0"/>
              </a:defRPr>
            </a:lvl5pPr>
            <a:lvl6pPr marL="25146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6pPr>
            <a:lvl7pPr marL="29718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7pPr>
            <a:lvl8pPr marL="34290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8pPr>
            <a:lvl9pPr marL="3886200" indent="-228600" defTabSz="901700" eaLnBrk="0" fontAlgn="base" hangingPunct="0">
              <a:lnSpc>
                <a:spcPct val="90000"/>
              </a:lnSpc>
              <a:spcBef>
                <a:spcPct val="35000"/>
              </a:spcBef>
              <a:spcAft>
                <a:spcPct val="0"/>
              </a:spcAft>
              <a:buSzPct val="100000"/>
              <a:buChar char="•"/>
              <a:defRPr sz="1200">
                <a:solidFill>
                  <a:schemeClr val="tx1"/>
                </a:solidFill>
                <a:latin typeface="Arial" panose="020B0604020202020204" pitchFamily="34" charset="0"/>
              </a:defRPr>
            </a:lvl9pPr>
          </a:lstStyle>
          <a:p>
            <a:pPr>
              <a:lnSpc>
                <a:spcPct val="100000"/>
              </a:lnSpc>
              <a:spcBef>
                <a:spcPct val="0"/>
              </a:spcBef>
              <a:buSzTx/>
              <a:buFontTx/>
              <a:buNone/>
            </a:pPr>
            <a:fld id="{F8D17737-B2CA-4459-AA66-D23C9F48246D}" type="slidenum">
              <a:rPr lang="en-US" altLang="es-ES" sz="800" smtClean="0"/>
              <a:pPr>
                <a:lnSpc>
                  <a:spcPct val="100000"/>
                </a:lnSpc>
                <a:spcBef>
                  <a:spcPct val="0"/>
                </a:spcBef>
                <a:buSzTx/>
                <a:buFontTx/>
                <a:buNone/>
              </a:pPr>
              <a:t>9</a:t>
            </a:fld>
            <a:endParaRPr lang="en-US" altLang="es-ES" sz="800"/>
          </a:p>
        </p:txBody>
      </p:sp>
      <p:sp>
        <p:nvSpPr>
          <p:cNvPr id="10243" name="Rectangle 2">
            <a:extLst>
              <a:ext uri="{FF2B5EF4-FFF2-40B4-BE49-F238E27FC236}">
                <a16:creationId xmlns:a16="http://schemas.microsoft.com/office/drawing/2014/main" id="{E76699D4-BD3B-48B4-AFE1-56926990244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97BA3CA-FBFD-4495-8391-A14D3185C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19175">
              <a:buFontTx/>
              <a:buNone/>
            </a:pPr>
            <a:r>
              <a:rPr lang="es-ES" altLang="es-ES" b="1">
                <a:solidFill>
                  <a:srgbClr val="000000"/>
                </a:solidFill>
                <a:latin typeface="Arial" panose="020B0604020202020204" pitchFamily="34" charset="0"/>
              </a:rPr>
              <a:t>1.1 Diseño de LAN</a:t>
            </a:r>
          </a:p>
          <a:p>
            <a:pPr defTabSz="1019175">
              <a:buFontTx/>
              <a:buNone/>
            </a:pPr>
            <a:r>
              <a:rPr lang="es-ES" altLang="es-ES" b="1">
                <a:solidFill>
                  <a:srgbClr val="000000"/>
                </a:solidFill>
                <a:latin typeface="Arial" panose="020B0604020202020204" pitchFamily="34" charset="0"/>
              </a:rPr>
              <a:t>1.1.1 Redes convergentes</a:t>
            </a:r>
          </a:p>
          <a:p>
            <a:pPr defTabSz="1019175">
              <a:buFontTx/>
              <a:buNone/>
            </a:pPr>
            <a:r>
              <a:rPr lang="es-ES" altLang="es-ES" b="1">
                <a:solidFill>
                  <a:srgbClr val="000000"/>
                </a:solidFill>
                <a:latin typeface="Arial" panose="020B0604020202020204" pitchFamily="34" charset="0"/>
              </a:rPr>
              <a:t>1.1.1.1 Complejidad creciente de las redes</a:t>
            </a:r>
          </a:p>
          <a:p>
            <a:pPr defTabSz="1019175">
              <a:buFontTx/>
              <a:buNone/>
            </a:pPr>
            <a:endParaRPr lang="es-ES" altLang="es-ES" b="1">
              <a:latin typeface="Arial" panose="020B0604020202020204" pitchFamily="34" charset="0"/>
            </a:endParaRPr>
          </a:p>
        </p:txBody>
      </p:sp>
    </p:spTree>
    <p:extLst>
      <p:ext uri="{BB962C8B-B14F-4D97-AF65-F5344CB8AC3E}">
        <p14:creationId xmlns:p14="http://schemas.microsoft.com/office/powerpoint/2010/main" val="2144628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a:extLst>
              <a:ext uri="{FF2B5EF4-FFF2-40B4-BE49-F238E27FC236}">
                <a16:creationId xmlns:a16="http://schemas.microsoft.com/office/drawing/2014/main" id="{9ADB911A-1504-44DA-B960-4695EF440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DA92549E-187F-4D9B-8110-4F5816CEED3C}"/>
              </a:ext>
            </a:extLst>
          </p:cNvPr>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lvl1pPr defTabSz="812800" eaLnBrk="0" hangingPunct="0">
              <a:defRPr sz="2400">
                <a:solidFill>
                  <a:schemeClr val="tx1"/>
                </a:solidFill>
                <a:latin typeface="Arial" panose="020B0604020202020204" pitchFamily="34" charset="0"/>
                <a:cs typeface="Arial" panose="020B0604020202020204" pitchFamily="34" charset="0"/>
              </a:defRPr>
            </a:lvl1pPr>
            <a:lvl2pPr marL="742950" indent="-285750" defTabSz="812800" eaLnBrk="0" hangingPunct="0">
              <a:defRPr sz="2400">
                <a:solidFill>
                  <a:schemeClr val="tx1"/>
                </a:solidFill>
                <a:latin typeface="Arial" panose="020B0604020202020204" pitchFamily="34" charset="0"/>
                <a:cs typeface="Arial" panose="020B0604020202020204" pitchFamily="34" charset="0"/>
              </a:defRPr>
            </a:lvl2pPr>
            <a:lvl3pPr marL="1143000" indent="-228600" defTabSz="812800" eaLnBrk="0" hangingPunct="0">
              <a:defRPr sz="2400">
                <a:solidFill>
                  <a:schemeClr val="tx1"/>
                </a:solidFill>
                <a:latin typeface="Arial" panose="020B0604020202020204" pitchFamily="34" charset="0"/>
                <a:cs typeface="Arial" panose="020B0604020202020204" pitchFamily="34" charset="0"/>
              </a:defRPr>
            </a:lvl3pPr>
            <a:lvl4pPr marL="1600200" indent="-228600" defTabSz="812800" eaLnBrk="0" hangingPunct="0">
              <a:defRPr sz="2400">
                <a:solidFill>
                  <a:schemeClr val="tx1"/>
                </a:solidFill>
                <a:latin typeface="Arial" panose="020B0604020202020204" pitchFamily="34" charset="0"/>
                <a:cs typeface="Arial" panose="020B0604020202020204" pitchFamily="34" charset="0"/>
              </a:defRPr>
            </a:lvl4pPr>
            <a:lvl5pPr marL="2057400" indent="-228600" defTabSz="812800" eaLnBrk="0" hangingPunct="0">
              <a:defRPr sz="2400">
                <a:solidFill>
                  <a:schemeClr val="tx1"/>
                </a:solidFill>
                <a:latin typeface="Arial" panose="020B0604020202020204" pitchFamily="34" charset="0"/>
                <a:cs typeface="Arial" panose="020B0604020202020204" pitchFamily="34" charset="0"/>
              </a:defRPr>
            </a:lvl5pPr>
            <a:lvl6pPr marL="25146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defRPr/>
            </a:pPr>
            <a:r>
              <a:rPr lang="en-US" altLang="es-ES" sz="700">
                <a:solidFill>
                  <a:srgbClr val="D3D3D3"/>
                </a:solidFill>
              </a:rPr>
              <a:t>© 2007 – 2010, Cisco Systems, Inc. Todos los derechos reservados.</a:t>
            </a:r>
          </a:p>
        </p:txBody>
      </p:sp>
      <p:sp>
        <p:nvSpPr>
          <p:cNvPr id="6" name="Rectangle 4">
            <a:extLst>
              <a:ext uri="{FF2B5EF4-FFF2-40B4-BE49-F238E27FC236}">
                <a16:creationId xmlns:a16="http://schemas.microsoft.com/office/drawing/2014/main" id="{115878D5-008A-4A79-AF76-C5C9EED8F8F9}"/>
              </a:ext>
            </a:extLst>
          </p:cNvPr>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lvl1pPr defTabSz="812800" eaLnBrk="0" hangingPunct="0">
              <a:defRPr sz="2400">
                <a:solidFill>
                  <a:schemeClr val="tx1"/>
                </a:solidFill>
                <a:latin typeface="Arial" panose="020B0604020202020204" pitchFamily="34" charset="0"/>
                <a:cs typeface="Arial" panose="020B0604020202020204" pitchFamily="34" charset="0"/>
              </a:defRPr>
            </a:lvl1pPr>
            <a:lvl2pPr marL="742950" indent="-285750" defTabSz="812800" eaLnBrk="0" hangingPunct="0">
              <a:defRPr sz="2400">
                <a:solidFill>
                  <a:schemeClr val="tx1"/>
                </a:solidFill>
                <a:latin typeface="Arial" panose="020B0604020202020204" pitchFamily="34" charset="0"/>
                <a:cs typeface="Arial" panose="020B0604020202020204" pitchFamily="34" charset="0"/>
              </a:defRPr>
            </a:lvl2pPr>
            <a:lvl3pPr marL="1143000" indent="-228600" defTabSz="812800" eaLnBrk="0" hangingPunct="0">
              <a:defRPr sz="2400">
                <a:solidFill>
                  <a:schemeClr val="tx1"/>
                </a:solidFill>
                <a:latin typeface="Arial" panose="020B0604020202020204" pitchFamily="34" charset="0"/>
                <a:cs typeface="Arial" panose="020B0604020202020204" pitchFamily="34" charset="0"/>
              </a:defRPr>
            </a:lvl3pPr>
            <a:lvl4pPr marL="1600200" indent="-228600" defTabSz="812800" eaLnBrk="0" hangingPunct="0">
              <a:defRPr sz="2400">
                <a:solidFill>
                  <a:schemeClr val="tx1"/>
                </a:solidFill>
                <a:latin typeface="Arial" panose="020B0604020202020204" pitchFamily="34" charset="0"/>
                <a:cs typeface="Arial" panose="020B0604020202020204" pitchFamily="34" charset="0"/>
              </a:defRPr>
            </a:lvl4pPr>
            <a:lvl5pPr marL="2057400" indent="-228600" defTabSz="812800" eaLnBrk="0" hangingPunct="0">
              <a:defRPr sz="2400">
                <a:solidFill>
                  <a:schemeClr val="tx1"/>
                </a:solidFill>
                <a:latin typeface="Arial" panose="020B0604020202020204" pitchFamily="34" charset="0"/>
                <a:cs typeface="Arial" panose="020B0604020202020204" pitchFamily="34" charset="0"/>
              </a:defRPr>
            </a:lvl5pPr>
            <a:lvl6pPr marL="25146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a:defRPr/>
            </a:pPr>
            <a:r>
              <a:rPr lang="en-US" altLang="es-ES" sz="700">
                <a:solidFill>
                  <a:srgbClr val="D3D3D3"/>
                </a:solidFill>
              </a:rPr>
              <a:t>Información pública de Cisco</a:t>
            </a:r>
          </a:p>
        </p:txBody>
      </p:sp>
      <p:sp>
        <p:nvSpPr>
          <p:cNvPr id="7" name="Rectangle 5">
            <a:extLst>
              <a:ext uri="{FF2B5EF4-FFF2-40B4-BE49-F238E27FC236}">
                <a16:creationId xmlns:a16="http://schemas.microsoft.com/office/drawing/2014/main" id="{160E4B0A-F42D-4E4C-8C57-A32E0F9BDC08}"/>
              </a:ext>
            </a:extLst>
          </p:cNvPr>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lvl1pPr defTabSz="812800" eaLnBrk="0" hangingPunct="0">
              <a:defRPr sz="2400">
                <a:solidFill>
                  <a:schemeClr val="tx1"/>
                </a:solidFill>
                <a:latin typeface="Arial" panose="020B0604020202020204" pitchFamily="34" charset="0"/>
                <a:cs typeface="Arial" panose="020B0604020202020204" pitchFamily="34" charset="0"/>
              </a:defRPr>
            </a:lvl1pPr>
            <a:lvl2pPr marL="742950" indent="-285750" defTabSz="812800" eaLnBrk="0" hangingPunct="0">
              <a:defRPr sz="2400">
                <a:solidFill>
                  <a:schemeClr val="tx1"/>
                </a:solidFill>
                <a:latin typeface="Arial" panose="020B0604020202020204" pitchFamily="34" charset="0"/>
                <a:cs typeface="Arial" panose="020B0604020202020204" pitchFamily="34" charset="0"/>
              </a:defRPr>
            </a:lvl2pPr>
            <a:lvl3pPr marL="1143000" indent="-228600" defTabSz="812800" eaLnBrk="0" hangingPunct="0">
              <a:defRPr sz="2400">
                <a:solidFill>
                  <a:schemeClr val="tx1"/>
                </a:solidFill>
                <a:latin typeface="Arial" panose="020B0604020202020204" pitchFamily="34" charset="0"/>
                <a:cs typeface="Arial" panose="020B0604020202020204" pitchFamily="34" charset="0"/>
              </a:defRPr>
            </a:lvl3pPr>
            <a:lvl4pPr marL="1600200" indent="-228600" defTabSz="812800" eaLnBrk="0" hangingPunct="0">
              <a:defRPr sz="2400">
                <a:solidFill>
                  <a:schemeClr val="tx1"/>
                </a:solidFill>
                <a:latin typeface="Arial" panose="020B0604020202020204" pitchFamily="34" charset="0"/>
                <a:cs typeface="Arial" panose="020B0604020202020204" pitchFamily="34" charset="0"/>
              </a:defRPr>
            </a:lvl4pPr>
            <a:lvl5pPr marL="2057400" indent="-228600" defTabSz="812800" eaLnBrk="0" hangingPunct="0">
              <a:defRPr sz="2400">
                <a:solidFill>
                  <a:schemeClr val="tx1"/>
                </a:solidFill>
                <a:latin typeface="Arial" panose="020B0604020202020204" pitchFamily="34" charset="0"/>
                <a:cs typeface="Arial" panose="020B0604020202020204" pitchFamily="34" charset="0"/>
              </a:defRPr>
            </a:lvl5pPr>
            <a:lvl6pPr marL="25146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defRPr/>
            </a:pPr>
            <a:r>
              <a:rPr lang="en-US" altLang="es-ES" sz="700">
                <a:solidFill>
                  <a:srgbClr val="D3D3D3"/>
                </a:solidFill>
              </a:rPr>
              <a:t>ITE PC v4.1</a:t>
            </a:r>
          </a:p>
          <a:p>
            <a:pPr>
              <a:defRPr/>
            </a:pPr>
            <a:r>
              <a:rPr lang="en-US" altLang="es-ES" sz="700">
                <a:solidFill>
                  <a:srgbClr val="D3D3D3"/>
                </a:solidFill>
              </a:rPr>
              <a:t>Capítulo 4</a:t>
            </a:r>
          </a:p>
        </p:txBody>
      </p:sp>
      <p:sp>
        <p:nvSpPr>
          <p:cNvPr id="8" name="Rectangle 6">
            <a:extLst>
              <a:ext uri="{FF2B5EF4-FFF2-40B4-BE49-F238E27FC236}">
                <a16:creationId xmlns:a16="http://schemas.microsoft.com/office/drawing/2014/main" id="{3630834C-A014-4E73-8D9A-15D67A779058}"/>
              </a:ext>
            </a:extLst>
          </p:cNvPr>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2800" eaLnBrk="0" hangingPunct="0">
              <a:defRPr sz="2400">
                <a:solidFill>
                  <a:schemeClr val="tx1"/>
                </a:solidFill>
                <a:latin typeface="Arial" panose="020B0604020202020204" pitchFamily="34" charset="0"/>
                <a:cs typeface="Arial" panose="020B0604020202020204" pitchFamily="34" charset="0"/>
              </a:defRPr>
            </a:lvl1pPr>
            <a:lvl2pPr marL="742950" indent="-285750" defTabSz="812800" eaLnBrk="0" hangingPunct="0">
              <a:defRPr sz="2400">
                <a:solidFill>
                  <a:schemeClr val="tx1"/>
                </a:solidFill>
                <a:latin typeface="Arial" panose="020B0604020202020204" pitchFamily="34" charset="0"/>
                <a:cs typeface="Arial" panose="020B0604020202020204" pitchFamily="34" charset="0"/>
              </a:defRPr>
            </a:lvl2pPr>
            <a:lvl3pPr marL="1143000" indent="-228600" defTabSz="812800" eaLnBrk="0" hangingPunct="0">
              <a:defRPr sz="2400">
                <a:solidFill>
                  <a:schemeClr val="tx1"/>
                </a:solidFill>
                <a:latin typeface="Arial" panose="020B0604020202020204" pitchFamily="34" charset="0"/>
                <a:cs typeface="Arial" panose="020B0604020202020204" pitchFamily="34" charset="0"/>
              </a:defRPr>
            </a:lvl3pPr>
            <a:lvl4pPr marL="1600200" indent="-228600" defTabSz="812800" eaLnBrk="0" hangingPunct="0">
              <a:defRPr sz="2400">
                <a:solidFill>
                  <a:schemeClr val="tx1"/>
                </a:solidFill>
                <a:latin typeface="Arial" panose="020B0604020202020204" pitchFamily="34" charset="0"/>
                <a:cs typeface="Arial" panose="020B0604020202020204" pitchFamily="34" charset="0"/>
              </a:defRPr>
            </a:lvl4pPr>
            <a:lvl5pPr marL="2057400" indent="-228600" defTabSz="812800" eaLnBrk="0" hangingPunct="0">
              <a:defRPr sz="2400">
                <a:solidFill>
                  <a:schemeClr val="tx1"/>
                </a:solidFill>
                <a:latin typeface="Arial" panose="020B0604020202020204" pitchFamily="34" charset="0"/>
                <a:cs typeface="Arial" panose="020B0604020202020204" pitchFamily="34" charset="0"/>
              </a:defRPr>
            </a:lvl5pPr>
            <a:lvl6pPr marL="25146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a:defRPr/>
            </a:pPr>
            <a:fld id="{301DE8E4-E3F6-4003-A255-3B8C55FBD488}" type="slidenum">
              <a:rPr lang="en-US" altLang="es-ES" sz="1000" smtClean="0">
                <a:solidFill>
                  <a:srgbClr val="D3D3D3"/>
                </a:solidFill>
              </a:rPr>
              <a:pPr algn="r">
                <a:defRPr/>
              </a:pPr>
              <a:t>‹Nº›</a:t>
            </a:fld>
            <a:endParaRPr lang="en-US" altLang="es-ES" sz="1000">
              <a:solidFill>
                <a:srgbClr val="D3D3D3"/>
              </a:solidFill>
            </a:endParaRPr>
          </a:p>
        </p:txBody>
      </p:sp>
      <p:pic>
        <p:nvPicPr>
          <p:cNvPr id="9" name="Picture 9" descr="Cisco_NewLogo">
            <a:extLst>
              <a:ext uri="{FF2B5EF4-FFF2-40B4-BE49-F238E27FC236}">
                <a16:creationId xmlns:a16="http://schemas.microsoft.com/office/drawing/2014/main" id="{44B8609F-D8CC-4991-A9A1-5A7D66C58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a:extLst>
              <a:ext uri="{FF2B5EF4-FFF2-40B4-BE49-F238E27FC236}">
                <a16:creationId xmlns:a16="http://schemas.microsoft.com/office/drawing/2014/main" id="{8A040FFA-7360-4B78-A5CA-806ABF4CD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01084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781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0820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31986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a:extLst>
              <a:ext uri="{FF2B5EF4-FFF2-40B4-BE49-F238E27FC236}">
                <a16:creationId xmlns:a16="http://schemas.microsoft.com/office/drawing/2014/main" id="{FFFB56D3-AC4C-49A4-A38E-F0D04F97DFC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81">
            <a:extLst>
              <a:ext uri="{FF2B5EF4-FFF2-40B4-BE49-F238E27FC236}">
                <a16:creationId xmlns:a16="http://schemas.microsoft.com/office/drawing/2014/main" id="{AE4AB8DB-4900-45B4-BC0A-9C4589B93EE6}"/>
              </a:ext>
            </a:extLst>
          </p:cNvPr>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2800" eaLnBrk="0" hangingPunct="0">
              <a:defRPr sz="2400">
                <a:solidFill>
                  <a:schemeClr val="tx1"/>
                </a:solidFill>
                <a:latin typeface="Arial" panose="020B0604020202020204" pitchFamily="34" charset="0"/>
                <a:cs typeface="Arial" panose="020B0604020202020204" pitchFamily="34" charset="0"/>
              </a:defRPr>
            </a:lvl1pPr>
            <a:lvl2pPr marL="742950" indent="-285750" defTabSz="812800" eaLnBrk="0" hangingPunct="0">
              <a:defRPr sz="2400">
                <a:solidFill>
                  <a:schemeClr val="tx1"/>
                </a:solidFill>
                <a:latin typeface="Arial" panose="020B0604020202020204" pitchFamily="34" charset="0"/>
                <a:cs typeface="Arial" panose="020B0604020202020204" pitchFamily="34" charset="0"/>
              </a:defRPr>
            </a:lvl2pPr>
            <a:lvl3pPr marL="1143000" indent="-228600" defTabSz="812800" eaLnBrk="0" hangingPunct="0">
              <a:defRPr sz="2400">
                <a:solidFill>
                  <a:schemeClr val="tx1"/>
                </a:solidFill>
                <a:latin typeface="Arial" panose="020B0604020202020204" pitchFamily="34" charset="0"/>
                <a:cs typeface="Arial" panose="020B0604020202020204" pitchFamily="34" charset="0"/>
              </a:defRPr>
            </a:lvl3pPr>
            <a:lvl4pPr marL="1600200" indent="-228600" defTabSz="812800" eaLnBrk="0" hangingPunct="0">
              <a:defRPr sz="2400">
                <a:solidFill>
                  <a:schemeClr val="tx1"/>
                </a:solidFill>
                <a:latin typeface="Arial" panose="020B0604020202020204" pitchFamily="34" charset="0"/>
                <a:cs typeface="Arial" panose="020B0604020202020204" pitchFamily="34" charset="0"/>
              </a:defRPr>
            </a:lvl4pPr>
            <a:lvl5pPr marL="2057400" indent="-228600" defTabSz="812800" eaLnBrk="0" hangingPunct="0">
              <a:defRPr sz="2400">
                <a:solidFill>
                  <a:schemeClr val="tx1"/>
                </a:solidFill>
                <a:latin typeface="Arial" panose="020B0604020202020204" pitchFamily="34" charset="0"/>
                <a:cs typeface="Arial" panose="020B0604020202020204" pitchFamily="34" charset="0"/>
              </a:defRPr>
            </a:lvl5pPr>
            <a:lvl6pPr marL="25146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a:defRPr/>
            </a:pPr>
            <a:fld id="{5EA016D0-A57C-4938-927C-0FD83ADBFEB0}" type="slidenum">
              <a:rPr lang="en-US" altLang="es-ES" sz="1000" smtClean="0">
                <a:solidFill>
                  <a:srgbClr val="D3D3D3"/>
                </a:solidFill>
              </a:rPr>
              <a:pPr algn="r">
                <a:defRPr/>
              </a:pPr>
              <a:t>‹Nº›</a:t>
            </a:fld>
            <a:endParaRPr lang="en-US" altLang="es-ES" sz="1000">
              <a:solidFill>
                <a:srgbClr val="D3D3D3"/>
              </a:solidFill>
            </a:endParaRPr>
          </a:p>
        </p:txBody>
      </p:sp>
      <p:pic>
        <p:nvPicPr>
          <p:cNvPr id="6" name="10 Imagen" descr="images.jpg">
            <a:extLst>
              <a:ext uri="{FF2B5EF4-FFF2-40B4-BE49-F238E27FC236}">
                <a16:creationId xmlns:a16="http://schemas.microsoft.com/office/drawing/2014/main" id="{354EA24E-515C-4284-A50C-25DDD3B9FE5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6288" y="1903413"/>
            <a:ext cx="4557712"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1677536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471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5316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5497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214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533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76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903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0215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027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757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263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3319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496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782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661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12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1981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558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4B965A8-4392-40DE-AFDB-6770752F0677}"/>
              </a:ext>
            </a:extLst>
          </p:cNvPr>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ltLang="es-ES"/>
              <a:t>Slide Title</a:t>
            </a:r>
          </a:p>
        </p:txBody>
      </p:sp>
      <p:sp>
        <p:nvSpPr>
          <p:cNvPr id="1027" name="Rectangle 4">
            <a:extLst>
              <a:ext uri="{FF2B5EF4-FFF2-40B4-BE49-F238E27FC236}">
                <a16:creationId xmlns:a16="http://schemas.microsoft.com/office/drawing/2014/main" id="{CD8D0DD9-4656-4A3B-A94D-1ECDC9BC76D2}"/>
              </a:ext>
            </a:extLst>
          </p:cNvPr>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lvl1pPr defTabSz="812800" eaLnBrk="0" hangingPunct="0">
              <a:defRPr sz="2400">
                <a:solidFill>
                  <a:schemeClr val="tx1"/>
                </a:solidFill>
                <a:latin typeface="Arial" panose="020B0604020202020204" pitchFamily="34" charset="0"/>
                <a:cs typeface="Arial" panose="020B0604020202020204" pitchFamily="34" charset="0"/>
              </a:defRPr>
            </a:lvl1pPr>
            <a:lvl2pPr marL="742950" indent="-285750" defTabSz="812800" eaLnBrk="0" hangingPunct="0">
              <a:defRPr sz="2400">
                <a:solidFill>
                  <a:schemeClr val="tx1"/>
                </a:solidFill>
                <a:latin typeface="Arial" panose="020B0604020202020204" pitchFamily="34" charset="0"/>
                <a:cs typeface="Arial" panose="020B0604020202020204" pitchFamily="34" charset="0"/>
              </a:defRPr>
            </a:lvl2pPr>
            <a:lvl3pPr marL="1143000" indent="-228600" defTabSz="812800" eaLnBrk="0" hangingPunct="0">
              <a:defRPr sz="2400">
                <a:solidFill>
                  <a:schemeClr val="tx1"/>
                </a:solidFill>
                <a:latin typeface="Arial" panose="020B0604020202020204" pitchFamily="34" charset="0"/>
                <a:cs typeface="Arial" panose="020B0604020202020204" pitchFamily="34" charset="0"/>
              </a:defRPr>
            </a:lvl3pPr>
            <a:lvl4pPr marL="1600200" indent="-228600" defTabSz="812800" eaLnBrk="0" hangingPunct="0">
              <a:defRPr sz="2400">
                <a:solidFill>
                  <a:schemeClr val="tx1"/>
                </a:solidFill>
                <a:latin typeface="Arial" panose="020B0604020202020204" pitchFamily="34" charset="0"/>
                <a:cs typeface="Arial" panose="020B0604020202020204" pitchFamily="34" charset="0"/>
              </a:defRPr>
            </a:lvl4pPr>
            <a:lvl5pPr marL="2057400" indent="-228600" defTabSz="812800" eaLnBrk="0" hangingPunct="0">
              <a:defRPr sz="2400">
                <a:solidFill>
                  <a:schemeClr val="tx1"/>
                </a:solidFill>
                <a:latin typeface="Arial" panose="020B0604020202020204" pitchFamily="34" charset="0"/>
                <a:cs typeface="Arial" panose="020B0604020202020204" pitchFamily="34" charset="0"/>
              </a:defRPr>
            </a:lvl5pPr>
            <a:lvl6pPr marL="25146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defRPr/>
            </a:pPr>
            <a:r>
              <a:rPr lang="en-US" altLang="es-ES" sz="700">
                <a:solidFill>
                  <a:srgbClr val="D3D3D3"/>
                </a:solidFill>
              </a:rPr>
              <a:t>ITE PC v4.1</a:t>
            </a:r>
          </a:p>
          <a:p>
            <a:pPr>
              <a:defRPr/>
            </a:pPr>
            <a:r>
              <a:rPr lang="en-US" altLang="es-ES" sz="700">
                <a:solidFill>
                  <a:srgbClr val="D3D3D3"/>
                </a:solidFill>
              </a:rPr>
              <a:t>Capítulo 4</a:t>
            </a:r>
          </a:p>
        </p:txBody>
      </p:sp>
      <p:sp>
        <p:nvSpPr>
          <p:cNvPr id="1028" name="Rectangle 5">
            <a:extLst>
              <a:ext uri="{FF2B5EF4-FFF2-40B4-BE49-F238E27FC236}">
                <a16:creationId xmlns:a16="http://schemas.microsoft.com/office/drawing/2014/main" id="{F5F37160-75F3-4DCC-9FD9-F0E8F3D34065}"/>
              </a:ext>
            </a:extLst>
          </p:cNvPr>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2800" eaLnBrk="0" hangingPunct="0">
              <a:defRPr sz="2400">
                <a:solidFill>
                  <a:schemeClr val="tx1"/>
                </a:solidFill>
                <a:latin typeface="Arial" panose="020B0604020202020204" pitchFamily="34" charset="0"/>
                <a:cs typeface="Arial" panose="020B0604020202020204" pitchFamily="34" charset="0"/>
              </a:defRPr>
            </a:lvl1pPr>
            <a:lvl2pPr marL="742950" indent="-285750" defTabSz="812800" eaLnBrk="0" hangingPunct="0">
              <a:defRPr sz="2400">
                <a:solidFill>
                  <a:schemeClr val="tx1"/>
                </a:solidFill>
                <a:latin typeface="Arial" panose="020B0604020202020204" pitchFamily="34" charset="0"/>
                <a:cs typeface="Arial" panose="020B0604020202020204" pitchFamily="34" charset="0"/>
              </a:defRPr>
            </a:lvl2pPr>
            <a:lvl3pPr marL="1143000" indent="-228600" defTabSz="812800" eaLnBrk="0" hangingPunct="0">
              <a:defRPr sz="2400">
                <a:solidFill>
                  <a:schemeClr val="tx1"/>
                </a:solidFill>
                <a:latin typeface="Arial" panose="020B0604020202020204" pitchFamily="34" charset="0"/>
                <a:cs typeface="Arial" panose="020B0604020202020204" pitchFamily="34" charset="0"/>
              </a:defRPr>
            </a:lvl3pPr>
            <a:lvl4pPr marL="1600200" indent="-228600" defTabSz="812800" eaLnBrk="0" hangingPunct="0">
              <a:defRPr sz="2400">
                <a:solidFill>
                  <a:schemeClr val="tx1"/>
                </a:solidFill>
                <a:latin typeface="Arial" panose="020B0604020202020204" pitchFamily="34" charset="0"/>
                <a:cs typeface="Arial" panose="020B0604020202020204" pitchFamily="34" charset="0"/>
              </a:defRPr>
            </a:lvl4pPr>
            <a:lvl5pPr marL="2057400" indent="-228600" defTabSz="812800" eaLnBrk="0" hangingPunct="0">
              <a:defRPr sz="2400">
                <a:solidFill>
                  <a:schemeClr val="tx1"/>
                </a:solidFill>
                <a:latin typeface="Arial" panose="020B0604020202020204" pitchFamily="34" charset="0"/>
                <a:cs typeface="Arial" panose="020B0604020202020204" pitchFamily="34" charset="0"/>
              </a:defRPr>
            </a:lvl5pPr>
            <a:lvl6pPr marL="25146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a:defRPr/>
            </a:pPr>
            <a:fld id="{5AFE7A40-5FAA-494B-9ED4-6F782D810C2D}" type="slidenum">
              <a:rPr lang="en-US" altLang="es-ES" sz="1000" smtClean="0">
                <a:solidFill>
                  <a:srgbClr val="D3D3D3"/>
                </a:solidFill>
              </a:rPr>
              <a:pPr algn="r">
                <a:defRPr/>
              </a:pPr>
              <a:t>‹Nº›</a:t>
            </a:fld>
            <a:endParaRPr lang="en-US" altLang="es-ES" sz="1000">
              <a:solidFill>
                <a:srgbClr val="D3D3D3"/>
              </a:solidFill>
            </a:endParaRPr>
          </a:p>
        </p:txBody>
      </p:sp>
      <p:sp>
        <p:nvSpPr>
          <p:cNvPr id="1029" name="Rectangle 6">
            <a:extLst>
              <a:ext uri="{FF2B5EF4-FFF2-40B4-BE49-F238E27FC236}">
                <a16:creationId xmlns:a16="http://schemas.microsoft.com/office/drawing/2014/main" id="{3E38400B-D3F0-47CB-835F-1A6951657028}"/>
              </a:ext>
            </a:extLst>
          </p:cNvPr>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es-ES"/>
              <a:t>Body Text</a:t>
            </a:r>
          </a:p>
          <a:p>
            <a:pPr lvl="1"/>
            <a:r>
              <a:rPr lang="en-US" altLang="es-ES"/>
              <a:t>Second Level</a:t>
            </a:r>
          </a:p>
          <a:p>
            <a:pPr lvl="2"/>
            <a:r>
              <a:rPr lang="en-US" altLang="es-ES"/>
              <a:t>Third Level</a:t>
            </a:r>
          </a:p>
          <a:p>
            <a:pPr lvl="3"/>
            <a:r>
              <a:rPr lang="en-US" altLang="es-ES"/>
              <a:t>Fourth Level</a:t>
            </a:r>
          </a:p>
          <a:p>
            <a:pPr lvl="4"/>
            <a:r>
              <a:rPr lang="en-US" altLang="es-ES"/>
              <a:t>Fifth Level</a:t>
            </a:r>
          </a:p>
        </p:txBody>
      </p:sp>
      <p:pic>
        <p:nvPicPr>
          <p:cNvPr id="1030" name="Picture 7" descr="PPt_TopBand_Artwork">
            <a:extLst>
              <a:ext uri="{FF2B5EF4-FFF2-40B4-BE49-F238E27FC236}">
                <a16:creationId xmlns:a16="http://schemas.microsoft.com/office/drawing/2014/main" id="{111FCBC9-6C9A-4B5C-BB95-6DFE93F611C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a:extLst>
              <a:ext uri="{FF2B5EF4-FFF2-40B4-BE49-F238E27FC236}">
                <a16:creationId xmlns:a16="http://schemas.microsoft.com/office/drawing/2014/main" id="{2CF1B4C5-F722-4BE4-B18D-023ED0D5C67A}"/>
              </a:ext>
            </a:extLst>
          </p:cNvPr>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lvl1pPr defTabSz="812800" eaLnBrk="0" hangingPunct="0">
              <a:defRPr sz="2400">
                <a:solidFill>
                  <a:schemeClr val="tx1"/>
                </a:solidFill>
                <a:latin typeface="Arial" panose="020B0604020202020204" pitchFamily="34" charset="0"/>
                <a:cs typeface="Arial" panose="020B0604020202020204" pitchFamily="34" charset="0"/>
              </a:defRPr>
            </a:lvl1pPr>
            <a:lvl2pPr marL="742950" indent="-285750" defTabSz="812800" eaLnBrk="0" hangingPunct="0">
              <a:defRPr sz="2400">
                <a:solidFill>
                  <a:schemeClr val="tx1"/>
                </a:solidFill>
                <a:latin typeface="Arial" panose="020B0604020202020204" pitchFamily="34" charset="0"/>
                <a:cs typeface="Arial" panose="020B0604020202020204" pitchFamily="34" charset="0"/>
              </a:defRPr>
            </a:lvl2pPr>
            <a:lvl3pPr marL="1143000" indent="-228600" defTabSz="812800" eaLnBrk="0" hangingPunct="0">
              <a:defRPr sz="2400">
                <a:solidFill>
                  <a:schemeClr val="tx1"/>
                </a:solidFill>
                <a:latin typeface="Arial" panose="020B0604020202020204" pitchFamily="34" charset="0"/>
                <a:cs typeface="Arial" panose="020B0604020202020204" pitchFamily="34" charset="0"/>
              </a:defRPr>
            </a:lvl3pPr>
            <a:lvl4pPr marL="1600200" indent="-228600" defTabSz="812800" eaLnBrk="0" hangingPunct="0">
              <a:defRPr sz="2400">
                <a:solidFill>
                  <a:schemeClr val="tx1"/>
                </a:solidFill>
                <a:latin typeface="Arial" panose="020B0604020202020204" pitchFamily="34" charset="0"/>
                <a:cs typeface="Arial" panose="020B0604020202020204" pitchFamily="34" charset="0"/>
              </a:defRPr>
            </a:lvl4pPr>
            <a:lvl5pPr marL="2057400" indent="-228600" defTabSz="812800" eaLnBrk="0" hangingPunct="0">
              <a:defRPr sz="2400">
                <a:solidFill>
                  <a:schemeClr val="tx1"/>
                </a:solidFill>
                <a:latin typeface="Arial" panose="020B0604020202020204" pitchFamily="34" charset="0"/>
                <a:cs typeface="Arial" panose="020B0604020202020204" pitchFamily="34" charset="0"/>
              </a:defRPr>
            </a:lvl5pPr>
            <a:lvl6pPr marL="25146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defRPr/>
            </a:pPr>
            <a:r>
              <a:rPr lang="en-US" altLang="es-ES" sz="700">
                <a:solidFill>
                  <a:srgbClr val="D3D3D3"/>
                </a:solidFill>
              </a:rPr>
              <a:t>© 2007 – 2010, Cisco Systems, Inc. Todos los derechos reservados.</a:t>
            </a:r>
          </a:p>
        </p:txBody>
      </p:sp>
      <p:sp>
        <p:nvSpPr>
          <p:cNvPr id="1032" name="Rectangle 9">
            <a:extLst>
              <a:ext uri="{FF2B5EF4-FFF2-40B4-BE49-F238E27FC236}">
                <a16:creationId xmlns:a16="http://schemas.microsoft.com/office/drawing/2014/main" id="{51651F5F-7B6E-4D16-802C-00371705708D}"/>
              </a:ext>
            </a:extLst>
          </p:cNvPr>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lvl1pPr defTabSz="812800" eaLnBrk="0" hangingPunct="0">
              <a:defRPr sz="2400">
                <a:solidFill>
                  <a:schemeClr val="tx1"/>
                </a:solidFill>
                <a:latin typeface="Arial" panose="020B0604020202020204" pitchFamily="34" charset="0"/>
                <a:cs typeface="Arial" panose="020B0604020202020204" pitchFamily="34" charset="0"/>
              </a:defRPr>
            </a:lvl1pPr>
            <a:lvl2pPr marL="742950" indent="-285750" defTabSz="812800" eaLnBrk="0" hangingPunct="0">
              <a:defRPr sz="2400">
                <a:solidFill>
                  <a:schemeClr val="tx1"/>
                </a:solidFill>
                <a:latin typeface="Arial" panose="020B0604020202020204" pitchFamily="34" charset="0"/>
                <a:cs typeface="Arial" panose="020B0604020202020204" pitchFamily="34" charset="0"/>
              </a:defRPr>
            </a:lvl2pPr>
            <a:lvl3pPr marL="1143000" indent="-228600" defTabSz="812800" eaLnBrk="0" hangingPunct="0">
              <a:defRPr sz="2400">
                <a:solidFill>
                  <a:schemeClr val="tx1"/>
                </a:solidFill>
                <a:latin typeface="Arial" panose="020B0604020202020204" pitchFamily="34" charset="0"/>
                <a:cs typeface="Arial" panose="020B0604020202020204" pitchFamily="34" charset="0"/>
              </a:defRPr>
            </a:lvl3pPr>
            <a:lvl4pPr marL="1600200" indent="-228600" defTabSz="812800" eaLnBrk="0" hangingPunct="0">
              <a:defRPr sz="2400">
                <a:solidFill>
                  <a:schemeClr val="tx1"/>
                </a:solidFill>
                <a:latin typeface="Arial" panose="020B0604020202020204" pitchFamily="34" charset="0"/>
                <a:cs typeface="Arial" panose="020B0604020202020204" pitchFamily="34" charset="0"/>
              </a:defRPr>
            </a:lvl4pPr>
            <a:lvl5pPr marL="2057400" indent="-228600" defTabSz="812800" eaLnBrk="0" hangingPunct="0">
              <a:defRPr sz="2400">
                <a:solidFill>
                  <a:schemeClr val="tx1"/>
                </a:solidFill>
                <a:latin typeface="Arial" panose="020B0604020202020204" pitchFamily="34" charset="0"/>
                <a:cs typeface="Arial" panose="020B0604020202020204" pitchFamily="34" charset="0"/>
              </a:defRPr>
            </a:lvl5pPr>
            <a:lvl6pPr marL="25146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a:defRPr/>
            </a:pPr>
            <a:r>
              <a:rPr lang="en-US" alt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655" r:id="rId1"/>
    <p:sldLayoutId id="2147484634" r:id="rId2"/>
    <p:sldLayoutId id="2147484635" r:id="rId3"/>
    <p:sldLayoutId id="2147484636" r:id="rId4"/>
    <p:sldLayoutId id="2147484637" r:id="rId5"/>
    <p:sldLayoutId id="2147484638" r:id="rId6"/>
    <p:sldLayoutId id="2147484639" r:id="rId7"/>
    <p:sldLayoutId id="2147484640" r:id="rId8"/>
    <p:sldLayoutId id="2147484641" r:id="rId9"/>
    <p:sldLayoutId id="2147484642" r:id="rId10"/>
    <p:sldLayoutId id="2147484643" r:id="rId11"/>
    <p:sldLayoutId id="21474846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anose="05000000000000000000"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a:extLst>
              <a:ext uri="{FF2B5EF4-FFF2-40B4-BE49-F238E27FC236}">
                <a16:creationId xmlns:a16="http://schemas.microsoft.com/office/drawing/2014/main" id="{DCC3E770-0A82-49FC-A4B7-905EAF61CA52}"/>
              </a:ext>
            </a:extLst>
          </p:cNvPr>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ltLang="es-ES"/>
              <a:t>Slide Title</a:t>
            </a:r>
          </a:p>
        </p:txBody>
      </p:sp>
      <p:sp>
        <p:nvSpPr>
          <p:cNvPr id="2051" name="Rectangle 6282">
            <a:extLst>
              <a:ext uri="{FF2B5EF4-FFF2-40B4-BE49-F238E27FC236}">
                <a16:creationId xmlns:a16="http://schemas.microsoft.com/office/drawing/2014/main" id="{7B170A42-9762-4EDC-9988-BA3F294F4ADC}"/>
              </a:ext>
            </a:extLst>
          </p:cNvPr>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2800" eaLnBrk="0" hangingPunct="0">
              <a:defRPr sz="2400">
                <a:solidFill>
                  <a:schemeClr val="tx1"/>
                </a:solidFill>
                <a:latin typeface="Arial" panose="020B0604020202020204" pitchFamily="34" charset="0"/>
                <a:cs typeface="Arial" panose="020B0604020202020204" pitchFamily="34" charset="0"/>
              </a:defRPr>
            </a:lvl1pPr>
            <a:lvl2pPr marL="742950" indent="-285750" defTabSz="812800" eaLnBrk="0" hangingPunct="0">
              <a:defRPr sz="2400">
                <a:solidFill>
                  <a:schemeClr val="tx1"/>
                </a:solidFill>
                <a:latin typeface="Arial" panose="020B0604020202020204" pitchFamily="34" charset="0"/>
                <a:cs typeface="Arial" panose="020B0604020202020204" pitchFamily="34" charset="0"/>
              </a:defRPr>
            </a:lvl2pPr>
            <a:lvl3pPr marL="1143000" indent="-228600" defTabSz="812800" eaLnBrk="0" hangingPunct="0">
              <a:defRPr sz="2400">
                <a:solidFill>
                  <a:schemeClr val="tx1"/>
                </a:solidFill>
                <a:latin typeface="Arial" panose="020B0604020202020204" pitchFamily="34" charset="0"/>
                <a:cs typeface="Arial" panose="020B0604020202020204" pitchFamily="34" charset="0"/>
              </a:defRPr>
            </a:lvl3pPr>
            <a:lvl4pPr marL="1600200" indent="-228600" defTabSz="812800" eaLnBrk="0" hangingPunct="0">
              <a:defRPr sz="2400">
                <a:solidFill>
                  <a:schemeClr val="tx1"/>
                </a:solidFill>
                <a:latin typeface="Arial" panose="020B0604020202020204" pitchFamily="34" charset="0"/>
                <a:cs typeface="Arial" panose="020B0604020202020204" pitchFamily="34" charset="0"/>
              </a:defRPr>
            </a:lvl4pPr>
            <a:lvl5pPr marL="2057400" indent="-228600" defTabSz="812800" eaLnBrk="0" hangingPunct="0">
              <a:defRPr sz="2400">
                <a:solidFill>
                  <a:schemeClr val="tx1"/>
                </a:solidFill>
                <a:latin typeface="Arial" panose="020B0604020202020204" pitchFamily="34" charset="0"/>
                <a:cs typeface="Arial" panose="020B0604020202020204" pitchFamily="34" charset="0"/>
              </a:defRPr>
            </a:lvl5pPr>
            <a:lvl6pPr marL="25146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812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a:defRPr/>
            </a:pPr>
            <a:fld id="{B430E2F4-F6D0-49DE-81FC-757C9D3F78E7}" type="slidenum">
              <a:rPr lang="en-US" altLang="es-ES" sz="1000" smtClean="0">
                <a:solidFill>
                  <a:srgbClr val="D3D3D3"/>
                </a:solidFill>
              </a:rPr>
              <a:pPr algn="r">
                <a:defRPr/>
              </a:pPr>
              <a:t>‹Nº›</a:t>
            </a:fld>
            <a:endParaRPr lang="en-US" altLang="es-ES" sz="1000">
              <a:solidFill>
                <a:srgbClr val="D3D3D3"/>
              </a:solidFill>
            </a:endParaRPr>
          </a:p>
        </p:txBody>
      </p:sp>
      <p:sp>
        <p:nvSpPr>
          <p:cNvPr id="2052" name="Rectangle 6284">
            <a:extLst>
              <a:ext uri="{FF2B5EF4-FFF2-40B4-BE49-F238E27FC236}">
                <a16:creationId xmlns:a16="http://schemas.microsoft.com/office/drawing/2014/main" id="{37037140-CBC0-4A02-BE0E-360094610667}"/>
              </a:ext>
            </a:extLst>
          </p:cNvPr>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es-ES"/>
              <a:t>Body Text</a:t>
            </a:r>
          </a:p>
          <a:p>
            <a:pPr lvl="1"/>
            <a:r>
              <a:rPr lang="en-US" altLang="es-ES"/>
              <a:t>Second Level</a:t>
            </a:r>
          </a:p>
          <a:p>
            <a:pPr lvl="2"/>
            <a:r>
              <a:rPr lang="en-US" altLang="es-ES"/>
              <a:t>Third Level</a:t>
            </a:r>
          </a:p>
          <a:p>
            <a:pPr lvl="3"/>
            <a:r>
              <a:rPr lang="en-US" altLang="es-ES"/>
              <a:t>Fourth Level</a:t>
            </a:r>
          </a:p>
          <a:p>
            <a:pPr lvl="4"/>
            <a:r>
              <a:rPr lang="en-US" altLang="es-ES"/>
              <a:t>Fifth Level</a:t>
            </a:r>
          </a:p>
        </p:txBody>
      </p:sp>
    </p:spTree>
  </p:cSld>
  <p:clrMap bg1="lt1" tx1="dk1" bg2="lt2" tx2="dk2" accent1="accent1" accent2="accent2" accent3="accent3" accent4="accent4" accent5="accent5" accent6="accent6" hlink="hlink" folHlink="folHlink"/>
  <p:sldLayoutIdLst>
    <p:sldLayoutId id="2147484656" r:id="rId1"/>
    <p:sldLayoutId id="2147484645" r:id="rId2"/>
    <p:sldLayoutId id="2147484646" r:id="rId3"/>
    <p:sldLayoutId id="2147484647" r:id="rId4"/>
    <p:sldLayoutId id="2147484648" r:id="rId5"/>
    <p:sldLayoutId id="2147484649" r:id="rId6"/>
    <p:sldLayoutId id="2147484650" r:id="rId7"/>
    <p:sldLayoutId id="2147484651" r:id="rId8"/>
    <p:sldLayoutId id="2147484652" r:id="rId9"/>
    <p:sldLayoutId id="2147484653" r:id="rId10"/>
    <p:sldLayoutId id="21474846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anose="05000000000000000000"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securityfocus.com/bid/106159/references"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hyperlink" Target="https://www.ccn-cert.cni.es/" TargetMode="External"/><Relationship Id="rId3" Type="http://schemas.openxmlformats.org/officeDocument/2006/relationships/hyperlink" Target="https://docs.microsoft.com/en-us/security-updates/securitybulletins/2011/ms11-003" TargetMode="External"/><Relationship Id="rId7" Type="http://schemas.openxmlformats.org/officeDocument/2006/relationships/hyperlink" Target="http://secunia.com/advisories/historic/"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hyperlink" Target="http://www.securityfocus.com/vulnerabilities" TargetMode="External"/><Relationship Id="rId5" Type="http://schemas.openxmlformats.org/officeDocument/2006/relationships/hyperlink" Target="http://nvd.nist.gov/" TargetMode="External"/><Relationship Id="rId4" Type="http://schemas.openxmlformats.org/officeDocument/2006/relationships/hyperlink" Target="http://httpd.apache.org/security/vulnerabilities_22.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hyperlink" Target="https://www.osi.es/es/servicio-antibotnet"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hyperlink" Target="http://www.osi.es/es/actualidad/blog/2013/07/19/lo-que-debes-saber-acerca-del-mercado-negro-de-contrasenas" TargetMode="External"/><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hyperlink" Target="http://www.osi.es/es/actualidad/blog/2011/06/17/cuidado-con-los-correos-enganoso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1D50B56-266E-4378-A426-F54F890CEB82}"/>
              </a:ext>
            </a:extLst>
          </p:cNvPr>
          <p:cNvSpPr>
            <a:spLocks noGrp="1" noChangeArrowheads="1"/>
          </p:cNvSpPr>
          <p:nvPr>
            <p:ph type="ctrTitle"/>
          </p:nvPr>
        </p:nvSpPr>
        <p:spPr>
          <a:xfrm>
            <a:off x="311149" y="2263775"/>
            <a:ext cx="4045697" cy="1481138"/>
          </a:xfrm>
        </p:spPr>
        <p:txBody>
          <a:bodyPr/>
          <a:lstStyle/>
          <a:p>
            <a:pPr defTabSz="812800"/>
            <a:r>
              <a:rPr lang="es-ES" altLang="es-ES" sz="2800" b="1"/>
              <a:t>UT </a:t>
            </a:r>
            <a:r>
              <a:rPr lang="es-ES" altLang="es-ES" sz="2800" b="1" dirty="0"/>
              <a:t>7</a:t>
            </a:r>
            <a:r>
              <a:rPr lang="es-ES" altLang="es-ES" sz="2800"/>
              <a:t>: </a:t>
            </a:r>
            <a:r>
              <a:rPr lang="es-ES" dirty="0"/>
              <a:t>Amenazas, ataques y fraudes en los sistemas de información</a:t>
            </a:r>
            <a:endParaRPr lang="es-ES" altLang="es-ES" sz="2800" dirty="0">
              <a:solidFill>
                <a:schemeClr val="folHlink"/>
              </a:solidFill>
            </a:endParaRPr>
          </a:p>
        </p:txBody>
      </p:sp>
      <p:sp>
        <p:nvSpPr>
          <p:cNvPr id="7171" name="3 Subtítulo">
            <a:extLst>
              <a:ext uri="{FF2B5EF4-FFF2-40B4-BE49-F238E27FC236}">
                <a16:creationId xmlns:a16="http://schemas.microsoft.com/office/drawing/2014/main" id="{A227409F-33E0-48E0-B14A-A46EC6991BB8}"/>
              </a:ext>
            </a:extLst>
          </p:cNvPr>
          <p:cNvSpPr>
            <a:spLocks noGrp="1" noChangeArrowheads="1"/>
          </p:cNvSpPr>
          <p:nvPr>
            <p:ph type="subTitle" idx="1"/>
          </p:nvPr>
        </p:nvSpPr>
        <p:spPr>
          <a:xfrm>
            <a:off x="4874912" y="6055970"/>
            <a:ext cx="4103688" cy="658812"/>
          </a:xfrm>
        </p:spPr>
        <p:txBody>
          <a:bodyPr/>
          <a:lstStyle/>
          <a:p>
            <a:r>
              <a:rPr lang="es-ES" altLang="es-ES" dirty="0"/>
              <a:t>2ºSMR – Seguridad Informática</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Vulnerabilidad</a:t>
            </a:r>
          </a:p>
        </p:txBody>
      </p:sp>
      <p:sp>
        <p:nvSpPr>
          <p:cNvPr id="2" name="Rectángulo 1">
            <a:extLst>
              <a:ext uri="{FF2B5EF4-FFF2-40B4-BE49-F238E27FC236}">
                <a16:creationId xmlns:a16="http://schemas.microsoft.com/office/drawing/2014/main" id="{FACB0E6A-0E87-4649-91EF-61E77107894B}"/>
              </a:ext>
            </a:extLst>
          </p:cNvPr>
          <p:cNvSpPr/>
          <p:nvPr/>
        </p:nvSpPr>
        <p:spPr>
          <a:xfrm>
            <a:off x="451958" y="794344"/>
            <a:ext cx="8326281" cy="7294305"/>
          </a:xfrm>
          <a:prstGeom prst="rect">
            <a:avLst/>
          </a:prstGeom>
        </p:spPr>
        <p:txBody>
          <a:bodyPr wrap="square">
            <a:spAutoFit/>
          </a:bodyPr>
          <a:lstStyle/>
          <a:p>
            <a:pPr algn="just"/>
            <a:r>
              <a:rPr lang="es-ES" sz="1800" b="1" dirty="0">
                <a:solidFill>
                  <a:srgbClr val="FF0000"/>
                </a:solidFill>
              </a:rPr>
              <a:t>Vulnerabilidad:</a:t>
            </a:r>
            <a:r>
              <a:rPr lang="es-ES" sz="1800" dirty="0">
                <a:solidFill>
                  <a:srgbClr val="FF0000"/>
                </a:solidFill>
              </a:rPr>
              <a:t> </a:t>
            </a:r>
            <a:r>
              <a:rPr lang="es-ES" sz="1800" dirty="0"/>
              <a:t> o punto débil, es cualquier debilidad de un activo, es lo que se conoce como </a:t>
            </a:r>
            <a:r>
              <a:rPr lang="es-ES" sz="1800" b="1" dirty="0"/>
              <a:t>agujeros de seguridad</a:t>
            </a:r>
            <a:r>
              <a:rPr lang="es-ES" sz="1800" dirty="0"/>
              <a:t>.</a:t>
            </a:r>
          </a:p>
          <a:p>
            <a:pPr algn="just"/>
            <a:endParaRPr lang="es-ES" sz="1800" dirty="0"/>
          </a:p>
          <a:p>
            <a:pPr algn="just"/>
            <a:r>
              <a:rPr lang="es-ES" sz="1800" dirty="0"/>
              <a:t>Estos agujeros pueden estar a asociados a:</a:t>
            </a:r>
          </a:p>
          <a:p>
            <a:pPr lvl="2" algn="just"/>
            <a:endParaRPr lang="es-ES" sz="1800" dirty="0"/>
          </a:p>
          <a:p>
            <a:pPr marL="1257300" lvl="2" indent="-342900" algn="just">
              <a:buFont typeface="Wingdings" panose="05000000000000000000" pitchFamily="2" charset="2"/>
              <a:buChar char="§"/>
            </a:pPr>
            <a:r>
              <a:rPr lang="es-ES" sz="1800" dirty="0"/>
              <a:t>Fallos en la implementación de las aplicaciones, </a:t>
            </a:r>
          </a:p>
          <a:p>
            <a:pPr marL="1257300" lvl="2" indent="-342900" algn="just">
              <a:buFont typeface="Wingdings" panose="05000000000000000000" pitchFamily="2" charset="2"/>
              <a:buChar char="§"/>
            </a:pPr>
            <a:r>
              <a:rPr lang="es-ES" sz="1800" dirty="0"/>
              <a:t>Fallos en la configuración del sistema operativo.</a:t>
            </a:r>
          </a:p>
          <a:p>
            <a:pPr lvl="2" algn="just"/>
            <a:endParaRPr lang="es-ES" sz="1800" dirty="0"/>
          </a:p>
          <a:p>
            <a:pPr algn="just"/>
            <a:r>
              <a:rPr lang="es-ES" sz="1800" dirty="0"/>
              <a:t>Una clasificación:</a:t>
            </a:r>
          </a:p>
          <a:p>
            <a:pPr algn="just"/>
            <a:endParaRPr lang="es-ES" sz="1800" dirty="0"/>
          </a:p>
          <a:p>
            <a:pPr marL="800100" lvl="1" indent="-342900" algn="just">
              <a:buFont typeface="Wingdings" panose="05000000000000000000" pitchFamily="2" charset="2"/>
              <a:buChar char="§"/>
            </a:pPr>
            <a:r>
              <a:rPr lang="es-ES" sz="1800" dirty="0"/>
              <a:t>Vulnerabilidades de los usuarios</a:t>
            </a:r>
          </a:p>
          <a:p>
            <a:pPr marL="800100" lvl="1" indent="-342900" algn="just">
              <a:buFont typeface="Wingdings" panose="05000000000000000000" pitchFamily="2" charset="2"/>
              <a:buChar char="§"/>
            </a:pPr>
            <a:r>
              <a:rPr lang="es-ES" sz="1800" dirty="0"/>
              <a:t>Vulnerabilidades hardware</a:t>
            </a:r>
          </a:p>
          <a:p>
            <a:pPr marL="800100" lvl="1" indent="-342900" algn="just">
              <a:buFont typeface="Wingdings" panose="05000000000000000000" pitchFamily="2" charset="2"/>
              <a:buChar char="§"/>
            </a:pPr>
            <a:r>
              <a:rPr lang="es-ES" sz="1800" dirty="0"/>
              <a:t>Vulnerabilidades software:</a:t>
            </a:r>
          </a:p>
          <a:p>
            <a:pPr marL="1257300" lvl="2" indent="-342900" algn="just">
              <a:buFont typeface="Wingdings" panose="05000000000000000000" pitchFamily="2" charset="2"/>
              <a:buChar char="ü"/>
            </a:pPr>
            <a:r>
              <a:rPr lang="es-ES" sz="1800" dirty="0"/>
              <a:t>Del Sistema Operativo</a:t>
            </a:r>
          </a:p>
          <a:p>
            <a:pPr marL="1257300" lvl="2" indent="-342900" algn="just">
              <a:buFont typeface="Wingdings" panose="05000000000000000000" pitchFamily="2" charset="2"/>
              <a:buChar char="ü"/>
            </a:pPr>
            <a:r>
              <a:rPr lang="es-ES" sz="1800" dirty="0"/>
              <a:t>De las aplicaciones</a:t>
            </a:r>
          </a:p>
          <a:p>
            <a:pPr marL="1257300" lvl="2" indent="-342900" algn="just">
              <a:buFont typeface="Wingdings" panose="05000000000000000000" pitchFamily="2" charset="2"/>
              <a:buChar char="ü"/>
            </a:pPr>
            <a:r>
              <a:rPr lang="es-ES" sz="1800" dirty="0"/>
              <a:t>De los protocolos de red</a:t>
            </a:r>
          </a:p>
          <a:p>
            <a:pPr marL="1257300" lvl="2" indent="-342900" algn="just">
              <a:buFont typeface="Wingdings" panose="05000000000000000000" pitchFamily="2" charset="2"/>
              <a:buChar char="ü"/>
            </a:pPr>
            <a:r>
              <a:rPr lang="es-ES" sz="1800" dirty="0"/>
              <a:t>De los algoritmos de cifrado</a:t>
            </a:r>
          </a:p>
          <a:p>
            <a:pPr marL="342900" indent="-342900" algn="just">
              <a:buFont typeface="Wingdings" panose="05000000000000000000" pitchFamily="2" charset="2"/>
              <a:buChar char="§"/>
            </a:pPr>
            <a:endParaRPr lang="es-ES" sz="1800" dirty="0"/>
          </a:p>
          <a:p>
            <a:pPr marL="342900" indent="-342900" algn="just">
              <a:buFont typeface="Wingdings" panose="05000000000000000000" pitchFamily="2" charset="2"/>
              <a:buChar char="§"/>
            </a:pPr>
            <a:endParaRPr lang="es-ES" sz="1800" dirty="0"/>
          </a:p>
          <a:p>
            <a:pPr marL="342900" indent="-342900" algn="just">
              <a:buFont typeface="Wingdings" panose="05000000000000000000" pitchFamily="2" charset="2"/>
              <a:buChar char="§"/>
            </a:pPr>
            <a:endParaRPr lang="es-ES" sz="1800" dirty="0"/>
          </a:p>
          <a:p>
            <a:pPr marL="800100" lvl="1" indent="-342900" algn="just">
              <a:spcAft>
                <a:spcPts val="0"/>
              </a:spcAft>
              <a:buFont typeface="Wingdings" panose="05000000000000000000" pitchFamily="2" charset="2"/>
              <a:buChar char="§"/>
            </a:pPr>
            <a:endParaRPr lang="es-ES" sz="1800" dirty="0">
              <a:solidFill>
                <a:srgbClr val="000000"/>
              </a:solidFill>
              <a:latin typeface="Times New Roman" panose="02020603050405020304" pitchFamily="18" charset="0"/>
              <a:ea typeface="Times New Roman" panose="02020603050405020304" pitchFamily="18" charset="0"/>
            </a:endParaRPr>
          </a:p>
          <a:p>
            <a:pPr marL="800100" lvl="1" indent="-342900" algn="just">
              <a:spcAft>
                <a:spcPts val="0"/>
              </a:spcAft>
              <a:buFont typeface="Wingdings" panose="05000000000000000000" pitchFamily="2" charset="2"/>
              <a:buChar char="§"/>
            </a:pPr>
            <a:endParaRPr lang="es-ES" sz="1800" dirty="0">
              <a:solidFill>
                <a:srgbClr val="000000"/>
              </a:solidFill>
              <a:latin typeface="Times New Roman" panose="02020603050405020304" pitchFamily="18" charset="0"/>
              <a:ea typeface="Times New Roman" panose="02020603050405020304" pitchFamily="18" charset="0"/>
            </a:endParaRPr>
          </a:p>
          <a:p>
            <a:pPr algn="just">
              <a:spcAft>
                <a:spcPts val="0"/>
              </a:spcAft>
            </a:pPr>
            <a:endParaRPr lang="en-US" sz="1800" dirty="0">
              <a:latin typeface="Times New Roman" panose="02020603050405020304" pitchFamily="18" charset="0"/>
              <a:ea typeface="Times New Roman" panose="02020603050405020304" pitchFamily="18" charset="0"/>
            </a:endParaRPr>
          </a:p>
          <a:p>
            <a:pPr algn="just">
              <a:spcAft>
                <a:spcPts val="0"/>
              </a:spcAft>
            </a:pPr>
            <a:endParaRPr lang="en-US" sz="1800" dirty="0">
              <a:latin typeface="Times New Roman" panose="02020603050405020304" pitchFamily="18" charset="0"/>
            </a:endParaRPr>
          </a:p>
          <a:p>
            <a:pPr algn="just">
              <a:spcAft>
                <a:spcPts val="0"/>
              </a:spcAft>
            </a:pPr>
            <a:endParaRPr lang="es-ES" sz="1800" dirty="0"/>
          </a:p>
          <a:p>
            <a:pPr marL="342900" lvl="0" indent="-342900" algn="just">
              <a:spcAft>
                <a:spcPts val="0"/>
              </a:spcAft>
              <a:buFont typeface="Symbol" panose="05050102010706020507" pitchFamily="18" charset="2"/>
              <a:buChar char=""/>
              <a:tabLst>
                <a:tab pos="457200" algn="l"/>
              </a:tabLst>
            </a:pPr>
            <a:endParaRPr lang="es-ES_tradnl"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275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Vulnerabilidad - Bug</a:t>
            </a:r>
          </a:p>
        </p:txBody>
      </p:sp>
      <p:sp>
        <p:nvSpPr>
          <p:cNvPr id="2" name="Rectángulo 1">
            <a:extLst>
              <a:ext uri="{FF2B5EF4-FFF2-40B4-BE49-F238E27FC236}">
                <a16:creationId xmlns:a16="http://schemas.microsoft.com/office/drawing/2014/main" id="{FACB0E6A-0E87-4649-91EF-61E77107894B}"/>
              </a:ext>
            </a:extLst>
          </p:cNvPr>
          <p:cNvSpPr/>
          <p:nvPr/>
        </p:nvSpPr>
        <p:spPr>
          <a:xfrm>
            <a:off x="451958" y="794344"/>
            <a:ext cx="7949477" cy="7017306"/>
          </a:xfrm>
          <a:prstGeom prst="rect">
            <a:avLst/>
          </a:prstGeom>
        </p:spPr>
        <p:txBody>
          <a:bodyPr wrap="square">
            <a:spAutoFit/>
          </a:bodyPr>
          <a:lstStyle/>
          <a:p>
            <a:pPr algn="just"/>
            <a:r>
              <a:rPr lang="es-ES" sz="1800" dirty="0"/>
              <a:t>El </a:t>
            </a:r>
            <a:r>
              <a:rPr lang="es-ES" sz="1800" b="1" dirty="0">
                <a:solidFill>
                  <a:srgbClr val="FF0000"/>
                </a:solidFill>
              </a:rPr>
              <a:t>bug</a:t>
            </a:r>
            <a:r>
              <a:rPr lang="es-ES" sz="1800" dirty="0"/>
              <a:t> </a:t>
            </a:r>
            <a:r>
              <a:rPr lang="es-ES" sz="1800" dirty="0">
                <a:highlight>
                  <a:srgbClr val="FFFF00"/>
                </a:highlight>
              </a:rPr>
              <a:t>o fallo de seguridad es una característica de un software que puede hacer que el programa funcione incorrectamente o de manera no pensada o no deseada.</a:t>
            </a:r>
          </a:p>
          <a:p>
            <a:pPr algn="just"/>
            <a:endParaRPr lang="es-ES" sz="1800" dirty="0"/>
          </a:p>
          <a:p>
            <a:pPr algn="just"/>
            <a:r>
              <a:rPr lang="es-ES" sz="1800" dirty="0"/>
              <a:t>Que un software no tenga bugs es muy complicado.</a:t>
            </a:r>
          </a:p>
          <a:p>
            <a:pPr algn="just"/>
            <a:endParaRPr lang="es-ES" sz="1800" dirty="0"/>
          </a:p>
          <a:p>
            <a:pPr algn="just"/>
            <a:r>
              <a:rPr lang="es-ES" sz="1800" dirty="0"/>
              <a:t>Ningún fabricante de software está libre de bugs.</a:t>
            </a:r>
          </a:p>
          <a:p>
            <a:pPr algn="just"/>
            <a:endParaRPr lang="es-ES" sz="1800" dirty="0"/>
          </a:p>
          <a:p>
            <a:pPr algn="just"/>
            <a:r>
              <a:rPr lang="es-ES" sz="1800" dirty="0"/>
              <a:t>Necesario mecanismos de mantenimiento y actualización.</a:t>
            </a:r>
          </a:p>
          <a:p>
            <a:pPr algn="just"/>
            <a:endParaRPr lang="es-ES" sz="1800" dirty="0"/>
          </a:p>
          <a:p>
            <a:pPr algn="just"/>
            <a:r>
              <a:rPr lang="es-ES" sz="1800" dirty="0"/>
              <a:t>Los fabricantes de software publican:</a:t>
            </a:r>
          </a:p>
          <a:p>
            <a:pPr algn="just"/>
            <a:endParaRPr lang="es-ES" sz="1800" dirty="0"/>
          </a:p>
          <a:p>
            <a:pPr marL="342900" indent="-342900" algn="just">
              <a:buFont typeface="Wingdings" panose="05000000000000000000" pitchFamily="2" charset="2"/>
              <a:buChar char="§"/>
            </a:pPr>
            <a:r>
              <a:rPr lang="es-ES" sz="1800" b="1" dirty="0" err="1">
                <a:highlight>
                  <a:srgbClr val="FFFF00"/>
                </a:highlight>
              </a:rPr>
              <a:t>Fix</a:t>
            </a:r>
            <a:r>
              <a:rPr lang="es-ES" sz="1800" b="1" dirty="0">
                <a:highlight>
                  <a:srgbClr val="FFFF00"/>
                </a:highlight>
              </a:rPr>
              <a:t> , </a:t>
            </a:r>
            <a:r>
              <a:rPr lang="es-ES" sz="1800" b="1" dirty="0" err="1">
                <a:highlight>
                  <a:srgbClr val="FFFF00"/>
                </a:highlight>
              </a:rPr>
              <a:t>hotfix</a:t>
            </a:r>
            <a:r>
              <a:rPr lang="es-ES" sz="1800" b="1" dirty="0">
                <a:highlight>
                  <a:srgbClr val="FFFF00"/>
                </a:highlight>
              </a:rPr>
              <a:t>: </a:t>
            </a:r>
            <a:r>
              <a:rPr lang="es-ES" sz="1800" dirty="0">
                <a:highlight>
                  <a:srgbClr val="FFFF00"/>
                </a:highlight>
              </a:rPr>
              <a:t>programas para eliminar causa que provoca un bug.</a:t>
            </a:r>
          </a:p>
          <a:p>
            <a:pPr marL="342900" indent="-342900" algn="just">
              <a:buFont typeface="Wingdings" panose="05000000000000000000" pitchFamily="2" charset="2"/>
              <a:buChar char="§"/>
            </a:pPr>
            <a:r>
              <a:rPr lang="es-ES" sz="1800" b="1" dirty="0" err="1">
                <a:highlight>
                  <a:srgbClr val="FFFF00"/>
                </a:highlight>
              </a:rPr>
              <a:t>Patch</a:t>
            </a:r>
            <a:r>
              <a:rPr lang="es-ES" sz="1800" b="1" dirty="0">
                <a:highlight>
                  <a:srgbClr val="FFFF00"/>
                </a:highlight>
              </a:rPr>
              <a:t>: </a:t>
            </a:r>
            <a:r>
              <a:rPr lang="es-ES" sz="1800" dirty="0">
                <a:highlight>
                  <a:srgbClr val="FFFF00"/>
                </a:highlight>
              </a:rPr>
              <a:t>programa para solventar las consecuencias de un bug.</a:t>
            </a:r>
          </a:p>
          <a:p>
            <a:pPr marL="342900" indent="-342900" algn="just">
              <a:buFont typeface="Wingdings" panose="05000000000000000000" pitchFamily="2" charset="2"/>
              <a:buChar char="§"/>
            </a:pPr>
            <a:r>
              <a:rPr lang="es-ES" sz="1800" b="1" dirty="0" err="1">
                <a:highlight>
                  <a:srgbClr val="FFFF00"/>
                </a:highlight>
              </a:rPr>
              <a:t>Service</a:t>
            </a:r>
            <a:r>
              <a:rPr lang="es-ES" sz="1800" b="1" dirty="0">
                <a:highlight>
                  <a:srgbClr val="FFFF00"/>
                </a:highlight>
              </a:rPr>
              <a:t> Pack: </a:t>
            </a:r>
            <a:r>
              <a:rPr lang="es-ES" sz="1800" dirty="0">
                <a:highlight>
                  <a:srgbClr val="FFFF00"/>
                </a:highlight>
              </a:rPr>
              <a:t>nueva versión de un programa </a:t>
            </a:r>
            <a:r>
              <a:rPr lang="es-ES" sz="1800" dirty="0"/>
              <a:t>generalmente sin nuevas características, pero con todos lo bugs resueltos. Acuñado por Microsoft pero es aceptado de forma generalizada.</a:t>
            </a:r>
          </a:p>
          <a:p>
            <a:pPr marL="342900" indent="-342900" algn="just">
              <a:buFont typeface="Wingdings" panose="05000000000000000000" pitchFamily="2" charset="2"/>
              <a:buChar char="§"/>
            </a:pPr>
            <a:endParaRPr lang="es-ES" sz="1800" dirty="0"/>
          </a:p>
          <a:p>
            <a:pPr marL="342900" indent="-342900" algn="just">
              <a:buFont typeface="Wingdings" panose="05000000000000000000" pitchFamily="2" charset="2"/>
              <a:buChar char="§"/>
            </a:pPr>
            <a:endParaRPr lang="es-ES" sz="1800" dirty="0"/>
          </a:p>
          <a:p>
            <a:pPr marL="800100" lvl="1" indent="-342900" algn="just">
              <a:spcAft>
                <a:spcPts val="0"/>
              </a:spcAft>
              <a:buFont typeface="Wingdings" panose="05000000000000000000" pitchFamily="2" charset="2"/>
              <a:buChar char="§"/>
            </a:pPr>
            <a:endParaRPr lang="es-ES" sz="1800" dirty="0">
              <a:solidFill>
                <a:srgbClr val="000000"/>
              </a:solidFill>
              <a:latin typeface="Times New Roman" panose="02020603050405020304" pitchFamily="18" charset="0"/>
              <a:ea typeface="Times New Roman" panose="02020603050405020304" pitchFamily="18" charset="0"/>
            </a:endParaRPr>
          </a:p>
          <a:p>
            <a:pPr marL="800100" lvl="1" indent="-342900" algn="just">
              <a:spcAft>
                <a:spcPts val="0"/>
              </a:spcAft>
              <a:buFont typeface="Wingdings" panose="05000000000000000000" pitchFamily="2" charset="2"/>
              <a:buChar char="§"/>
            </a:pPr>
            <a:endParaRPr lang="es-ES" sz="1800" dirty="0">
              <a:solidFill>
                <a:srgbClr val="000000"/>
              </a:solidFill>
              <a:latin typeface="Times New Roman" panose="02020603050405020304" pitchFamily="18" charset="0"/>
              <a:ea typeface="Times New Roman" panose="02020603050405020304" pitchFamily="18" charset="0"/>
            </a:endParaRPr>
          </a:p>
          <a:p>
            <a:pPr algn="just">
              <a:spcAft>
                <a:spcPts val="0"/>
              </a:spcAft>
            </a:pPr>
            <a:endParaRPr lang="en-US" sz="1800" dirty="0">
              <a:latin typeface="Times New Roman" panose="02020603050405020304" pitchFamily="18" charset="0"/>
              <a:ea typeface="Times New Roman" panose="02020603050405020304" pitchFamily="18" charset="0"/>
            </a:endParaRPr>
          </a:p>
          <a:p>
            <a:pPr algn="just">
              <a:spcAft>
                <a:spcPts val="0"/>
              </a:spcAft>
            </a:pPr>
            <a:endParaRPr lang="en-US" sz="1800" dirty="0">
              <a:latin typeface="Times New Roman" panose="02020603050405020304" pitchFamily="18" charset="0"/>
            </a:endParaRPr>
          </a:p>
          <a:p>
            <a:pPr algn="just">
              <a:spcAft>
                <a:spcPts val="0"/>
              </a:spcAft>
            </a:pPr>
            <a:endParaRPr lang="es-ES" sz="1800" dirty="0"/>
          </a:p>
          <a:p>
            <a:pPr marL="342900" lvl="0" indent="-342900" algn="just">
              <a:spcAft>
                <a:spcPts val="0"/>
              </a:spcAft>
              <a:buFont typeface="Symbol" panose="05050102010706020507" pitchFamily="18" charset="2"/>
              <a:buChar char=""/>
              <a:tabLst>
                <a:tab pos="457200" algn="l"/>
              </a:tabLst>
            </a:pPr>
            <a:endParaRPr lang="es-ES_tradnl"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933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Vulnerabilidad - </a:t>
            </a:r>
            <a:r>
              <a:rPr lang="es-ES" altLang="es-ES" sz="2800" dirty="0" err="1">
                <a:ea typeface="ＭＳ Ｐゴシック" panose="020B0600070205080204" pitchFamily="34" charset="-128"/>
              </a:rPr>
              <a:t>Exploit</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451958" y="794344"/>
            <a:ext cx="7949477" cy="4524315"/>
          </a:xfrm>
          <a:prstGeom prst="rect">
            <a:avLst/>
          </a:prstGeom>
        </p:spPr>
        <p:txBody>
          <a:bodyPr wrap="square">
            <a:spAutoFit/>
          </a:bodyPr>
          <a:lstStyle/>
          <a:p>
            <a:pPr algn="just"/>
            <a:r>
              <a:rPr lang="es-ES" sz="1800" dirty="0"/>
              <a:t>Los </a:t>
            </a:r>
            <a:r>
              <a:rPr lang="es-ES" sz="1800" b="1" dirty="0" err="1">
                <a:solidFill>
                  <a:srgbClr val="FF0000"/>
                </a:solidFill>
              </a:rPr>
              <a:t>exploits</a:t>
            </a:r>
            <a:r>
              <a:rPr lang="es-ES" sz="1800" dirty="0"/>
              <a:t> son, en última instancia, </a:t>
            </a:r>
            <a:r>
              <a:rPr lang="es-ES" sz="1800" dirty="0">
                <a:highlight>
                  <a:srgbClr val="FFFF00"/>
                </a:highlight>
              </a:rPr>
              <a:t>errores en el proceso de desarrollo del software que suponen brechas de seguridad que los ciberdelincuentes pueden utilizar para acceder al software</a:t>
            </a:r>
            <a:r>
              <a:rPr lang="es-ES" sz="1800" dirty="0"/>
              <a:t> y, por extensión, a todo su equipo. </a:t>
            </a:r>
          </a:p>
          <a:p>
            <a:pPr algn="just"/>
            <a:endParaRPr lang="es-ES" sz="1800" dirty="0"/>
          </a:p>
          <a:p>
            <a:pPr algn="just"/>
            <a:r>
              <a:rPr lang="es-ES" sz="1800" dirty="0"/>
              <a:t>¿Cómo se reconocen los </a:t>
            </a:r>
            <a:r>
              <a:rPr lang="es-ES" sz="1800" dirty="0" err="1"/>
              <a:t>exploits</a:t>
            </a:r>
            <a:r>
              <a:rPr lang="es-ES" sz="1800" dirty="0"/>
              <a:t>?</a:t>
            </a:r>
          </a:p>
          <a:p>
            <a:pPr algn="just"/>
            <a:endParaRPr lang="es-ES" sz="1800" dirty="0"/>
          </a:p>
          <a:p>
            <a:pPr algn="just"/>
            <a:r>
              <a:rPr lang="es-ES" sz="1800" dirty="0"/>
              <a:t>Dado que los </a:t>
            </a:r>
            <a:r>
              <a:rPr lang="es-ES" sz="1800" dirty="0" err="1"/>
              <a:t>exploits</a:t>
            </a:r>
            <a:r>
              <a:rPr lang="es-ES" sz="1800" dirty="0"/>
              <a:t> se aprovechan de las brechas de seguridad en el software, los usuarios no sabrán que han sido infectados hasta que sea demasiado tarde. </a:t>
            </a:r>
          </a:p>
          <a:p>
            <a:pPr algn="just"/>
            <a:endParaRPr lang="es-ES" sz="1800" dirty="0"/>
          </a:p>
          <a:p>
            <a:pPr lvl="0" algn="just">
              <a:spcAft>
                <a:spcPts val="0"/>
              </a:spcAft>
              <a:tabLst>
                <a:tab pos="457200" algn="l"/>
              </a:tabLst>
            </a:pPr>
            <a:r>
              <a:rPr lang="es-ES" sz="1800" dirty="0"/>
              <a:t>¿Cómo se solucionan los </a:t>
            </a:r>
            <a:r>
              <a:rPr lang="es-ES" sz="1800" dirty="0" err="1"/>
              <a:t>exploits</a:t>
            </a:r>
            <a:r>
              <a:rPr lang="es-ES" sz="1800" dirty="0"/>
              <a:t>?</a:t>
            </a:r>
          </a:p>
          <a:p>
            <a:pPr lvl="0" algn="just">
              <a:spcAft>
                <a:spcPts val="0"/>
              </a:spcAft>
              <a:tabLst>
                <a:tab pos="457200" algn="l"/>
              </a:tabLst>
            </a:pPr>
            <a:endParaRPr lang="es-ES" sz="1800" dirty="0"/>
          </a:p>
          <a:p>
            <a:pPr lvl="0" algn="just">
              <a:spcAft>
                <a:spcPts val="0"/>
              </a:spcAft>
              <a:tabLst>
                <a:tab pos="457200" algn="l"/>
              </a:tabLst>
            </a:pPr>
            <a:r>
              <a:rPr lang="es-ES" sz="1800" dirty="0"/>
              <a:t>Dado que la mayor parte de los </a:t>
            </a:r>
            <a:r>
              <a:rPr lang="es-ES" sz="1800" dirty="0" err="1"/>
              <a:t>exploits</a:t>
            </a:r>
            <a:r>
              <a:rPr lang="es-ES" sz="1800" dirty="0"/>
              <a:t> son el resultado de fallos por parte del desarrollador, es su responsabilidad subsanarlos creando y distribuyendo una corrección. Es fundamental que los usuarios mantengan todo su software actualizado</a:t>
            </a:r>
            <a:endParaRPr lang="es-ES_tradnl" sz="1800" dirty="0"/>
          </a:p>
        </p:txBody>
      </p:sp>
    </p:spTree>
    <p:extLst>
      <p:ext uri="{BB962C8B-B14F-4D97-AF65-F5344CB8AC3E}">
        <p14:creationId xmlns:p14="http://schemas.microsoft.com/office/powerpoint/2010/main" val="399926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Vulnerabilidad – Expedientes Seguridad</a:t>
            </a:r>
          </a:p>
        </p:txBody>
      </p:sp>
      <p:sp>
        <p:nvSpPr>
          <p:cNvPr id="2" name="Rectángulo 1">
            <a:extLst>
              <a:ext uri="{FF2B5EF4-FFF2-40B4-BE49-F238E27FC236}">
                <a16:creationId xmlns:a16="http://schemas.microsoft.com/office/drawing/2014/main" id="{FACB0E6A-0E87-4649-91EF-61E77107894B}"/>
              </a:ext>
            </a:extLst>
          </p:cNvPr>
          <p:cNvSpPr/>
          <p:nvPr/>
        </p:nvSpPr>
        <p:spPr>
          <a:xfrm>
            <a:off x="255974" y="794344"/>
            <a:ext cx="8543782" cy="5078313"/>
          </a:xfrm>
          <a:prstGeom prst="rect">
            <a:avLst/>
          </a:prstGeom>
        </p:spPr>
        <p:txBody>
          <a:bodyPr wrap="square">
            <a:spAutoFit/>
          </a:bodyPr>
          <a:lstStyle/>
          <a:p>
            <a:pPr algn="just"/>
            <a:r>
              <a:rPr lang="es-ES" sz="1800" dirty="0"/>
              <a:t>Cuando se descubre una nueva vulnerabilidad recibe un número de identificación único. Este número identifica el </a:t>
            </a:r>
            <a:r>
              <a:rPr lang="es-ES" sz="1800" b="1" dirty="0"/>
              <a:t>Expediente de Seguridad </a:t>
            </a:r>
            <a:r>
              <a:rPr lang="es-ES" sz="1800" dirty="0"/>
              <a:t>abierto a esa </a:t>
            </a:r>
            <a:r>
              <a:rPr lang="es-ES" sz="1800" dirty="0" err="1"/>
              <a:t>vulnerablidad</a:t>
            </a:r>
            <a:r>
              <a:rPr lang="es-ES" sz="1800" dirty="0"/>
              <a:t>.</a:t>
            </a:r>
          </a:p>
          <a:p>
            <a:pPr algn="just"/>
            <a:endParaRPr lang="es-ES" sz="1800" dirty="0"/>
          </a:p>
          <a:p>
            <a:pPr algn="just"/>
            <a:r>
              <a:rPr lang="es-ES" sz="1800" dirty="0"/>
              <a:t>Estos expedientes contienen:</a:t>
            </a:r>
          </a:p>
          <a:p>
            <a:pPr algn="just"/>
            <a:endParaRPr lang="es-ES" sz="1800" dirty="0"/>
          </a:p>
          <a:p>
            <a:pPr marL="800100" lvl="1" indent="-342900" algn="just">
              <a:buFont typeface="Wingdings" panose="05000000000000000000" pitchFamily="2" charset="2"/>
              <a:buChar char="§"/>
            </a:pPr>
            <a:r>
              <a:rPr lang="es-ES" sz="1800" dirty="0"/>
              <a:t>Un estudio sobre el bug y la vulnerabilidad</a:t>
            </a:r>
          </a:p>
          <a:p>
            <a:pPr marL="800100" lvl="1" indent="-342900" algn="just">
              <a:buFont typeface="Wingdings" panose="05000000000000000000" pitchFamily="2" charset="2"/>
              <a:buChar char="§"/>
            </a:pPr>
            <a:r>
              <a:rPr lang="es-ES" sz="1800" dirty="0"/>
              <a:t>Cuales son los sistemas afectados</a:t>
            </a:r>
          </a:p>
          <a:p>
            <a:pPr marL="800100" lvl="1" indent="-342900" algn="just">
              <a:buFont typeface="Wingdings" panose="05000000000000000000" pitchFamily="2" charset="2"/>
              <a:buChar char="§"/>
            </a:pPr>
            <a:r>
              <a:rPr lang="es-ES" sz="1800" dirty="0"/>
              <a:t>Cuales son los riesgos,</a:t>
            </a:r>
          </a:p>
          <a:p>
            <a:pPr marL="800100" lvl="1" indent="-342900" algn="just">
              <a:buFont typeface="Wingdings" panose="05000000000000000000" pitchFamily="2" charset="2"/>
              <a:buChar char="§"/>
            </a:pPr>
            <a:r>
              <a:rPr lang="es-ES" sz="1800" dirty="0"/>
              <a:t>Como deben solucionarse.</a:t>
            </a:r>
          </a:p>
          <a:p>
            <a:pPr algn="just"/>
            <a:endParaRPr lang="es-ES" sz="1800" dirty="0"/>
          </a:p>
          <a:p>
            <a:pPr algn="just"/>
            <a:r>
              <a:rPr lang="es-ES" sz="1800" dirty="0"/>
              <a:t>Ejemplo:</a:t>
            </a:r>
          </a:p>
          <a:p>
            <a:pPr algn="just"/>
            <a:endParaRPr lang="es-ES" sz="1800" dirty="0"/>
          </a:p>
          <a:p>
            <a:pPr algn="just"/>
            <a:r>
              <a:rPr lang="es-ES" sz="1800" dirty="0">
                <a:hlinkClick r:id="rId3"/>
              </a:rPr>
              <a:t>https://www.securityfocus.com/bid/106159/references</a:t>
            </a:r>
            <a:endParaRPr lang="es-ES" sz="1800" dirty="0"/>
          </a:p>
          <a:p>
            <a:pPr algn="just">
              <a:spcAft>
                <a:spcPts val="0"/>
              </a:spcAft>
            </a:pPr>
            <a:endParaRPr lang="en-US" sz="1800" dirty="0">
              <a:latin typeface="Times New Roman" panose="02020603050405020304" pitchFamily="18" charset="0"/>
              <a:ea typeface="Times New Roman" panose="02020603050405020304" pitchFamily="18" charset="0"/>
            </a:endParaRPr>
          </a:p>
          <a:p>
            <a:pPr algn="just">
              <a:spcAft>
                <a:spcPts val="0"/>
              </a:spcAft>
            </a:pPr>
            <a:endParaRPr lang="en-US" sz="1800" dirty="0">
              <a:latin typeface="Times New Roman" panose="02020603050405020304" pitchFamily="18" charset="0"/>
            </a:endParaRPr>
          </a:p>
          <a:p>
            <a:pPr algn="just">
              <a:spcAft>
                <a:spcPts val="0"/>
              </a:spcAft>
            </a:pPr>
            <a:endParaRPr lang="es-ES" sz="1800" dirty="0"/>
          </a:p>
          <a:p>
            <a:pPr marL="342900" lvl="0" indent="-342900" algn="just">
              <a:spcAft>
                <a:spcPts val="0"/>
              </a:spcAft>
              <a:buFont typeface="Symbol" panose="05050102010706020507" pitchFamily="18" charset="2"/>
              <a:buChar char=""/>
              <a:tabLst>
                <a:tab pos="457200" algn="l"/>
              </a:tabLst>
            </a:pPr>
            <a:endParaRPr lang="es-ES_tradnl"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26558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Vulnerabilidad – Expedientes Seguridad</a:t>
            </a:r>
          </a:p>
        </p:txBody>
      </p:sp>
      <p:sp>
        <p:nvSpPr>
          <p:cNvPr id="2" name="Rectángulo 1">
            <a:extLst>
              <a:ext uri="{FF2B5EF4-FFF2-40B4-BE49-F238E27FC236}">
                <a16:creationId xmlns:a16="http://schemas.microsoft.com/office/drawing/2014/main" id="{FACB0E6A-0E87-4649-91EF-61E77107894B}"/>
              </a:ext>
            </a:extLst>
          </p:cNvPr>
          <p:cNvSpPr/>
          <p:nvPr/>
        </p:nvSpPr>
        <p:spPr>
          <a:xfrm>
            <a:off x="255974" y="794344"/>
            <a:ext cx="8543782" cy="5355312"/>
          </a:xfrm>
          <a:prstGeom prst="rect">
            <a:avLst/>
          </a:prstGeom>
        </p:spPr>
        <p:txBody>
          <a:bodyPr wrap="square">
            <a:spAutoFit/>
          </a:bodyPr>
          <a:lstStyle/>
          <a:p>
            <a:pPr algn="just"/>
            <a:r>
              <a:rPr lang="es-ES" sz="1800" dirty="0"/>
              <a:t>Los fabricantes publican </a:t>
            </a:r>
            <a:r>
              <a:rPr lang="es-ES" sz="1800" b="1" dirty="0"/>
              <a:t>listas de vulnerabilidades </a:t>
            </a:r>
            <a:r>
              <a:rPr lang="es-ES" sz="1800" dirty="0"/>
              <a:t>de sus productos hardware y software y parches para solucionarlas.</a:t>
            </a:r>
          </a:p>
          <a:p>
            <a:pPr algn="just"/>
            <a:endParaRPr lang="es-ES" sz="1800" dirty="0"/>
          </a:p>
          <a:p>
            <a:pPr algn="just"/>
            <a:r>
              <a:rPr lang="es-ES" sz="1800" dirty="0"/>
              <a:t>Ejemplos:</a:t>
            </a:r>
          </a:p>
          <a:p>
            <a:pPr algn="just"/>
            <a:endParaRPr lang="es-ES" sz="1800" dirty="0"/>
          </a:p>
          <a:p>
            <a:pPr algn="just"/>
            <a:r>
              <a:rPr lang="es-ES" sz="1800" dirty="0">
                <a:hlinkClick r:id="rId3"/>
              </a:rPr>
              <a:t>https://docs.microsoft.com/en-us/security-updates/securitybulletins/2011/ms11-003</a:t>
            </a:r>
            <a:endParaRPr lang="es-ES" sz="1800" dirty="0"/>
          </a:p>
          <a:p>
            <a:pPr algn="just"/>
            <a:endParaRPr lang="es-ES" sz="1800" dirty="0"/>
          </a:p>
          <a:p>
            <a:pPr algn="just"/>
            <a:r>
              <a:rPr lang="es-ES" sz="1800" dirty="0">
                <a:hlinkClick r:id="rId4"/>
              </a:rPr>
              <a:t>http://httpd.apache.org/security/vulnerabilities_22.html</a:t>
            </a:r>
            <a:endParaRPr lang="es-ES" sz="1800" dirty="0"/>
          </a:p>
          <a:p>
            <a:pPr algn="just"/>
            <a:endParaRPr lang="es-ES" sz="1800" dirty="0"/>
          </a:p>
          <a:p>
            <a:pPr algn="just"/>
            <a:r>
              <a:rPr lang="es-ES" sz="1800" dirty="0"/>
              <a:t>Existen Bases Datos que recopilan y clasifican la información sobre vulnerabilidades de muchos tipos de software:</a:t>
            </a:r>
          </a:p>
          <a:p>
            <a:pPr algn="just"/>
            <a:endParaRPr lang="es-ES" sz="1800" dirty="0"/>
          </a:p>
          <a:p>
            <a:pPr lvl="1"/>
            <a:r>
              <a:rPr lang="es-ES" sz="1800" dirty="0">
                <a:hlinkClick r:id="rId5"/>
              </a:rPr>
              <a:t>http://nvd.nist.gov/</a:t>
            </a:r>
            <a:endParaRPr lang="es-ES" sz="1800" dirty="0"/>
          </a:p>
          <a:p>
            <a:pPr lvl="1"/>
            <a:r>
              <a:rPr lang="es-ES" sz="1800" dirty="0">
                <a:hlinkClick r:id="rId6"/>
              </a:rPr>
              <a:t>http://www.securityfocus.com/vulnerabilities</a:t>
            </a:r>
            <a:endParaRPr lang="es-ES" sz="1800" dirty="0"/>
          </a:p>
          <a:p>
            <a:pPr lvl="1"/>
            <a:r>
              <a:rPr lang="es-ES" sz="1800" dirty="0">
                <a:hlinkClick r:id="rId7"/>
              </a:rPr>
              <a:t>http://secunia.com/advisories/historic/</a:t>
            </a:r>
            <a:endParaRPr lang="es-ES" sz="1800" dirty="0"/>
          </a:p>
          <a:p>
            <a:pPr lvl="1"/>
            <a:r>
              <a:rPr lang="es-ES" sz="1800" dirty="0">
                <a:hlinkClick r:id="rId8"/>
              </a:rPr>
              <a:t>https://www.ccn-cert.cni.es/</a:t>
            </a:r>
            <a:endParaRPr lang="en-US" sz="1800" dirty="0">
              <a:latin typeface="Times New Roman" panose="02020603050405020304" pitchFamily="18" charset="0"/>
              <a:ea typeface="Times New Roman" panose="02020603050405020304" pitchFamily="18" charset="0"/>
            </a:endParaRPr>
          </a:p>
          <a:p>
            <a:pPr algn="just">
              <a:spcAft>
                <a:spcPts val="0"/>
              </a:spcAft>
            </a:pPr>
            <a:endParaRPr lang="en-US" sz="1800" dirty="0">
              <a:latin typeface="Times New Roman" panose="02020603050405020304" pitchFamily="18" charset="0"/>
            </a:endParaRPr>
          </a:p>
          <a:p>
            <a:pPr algn="just">
              <a:spcAft>
                <a:spcPts val="0"/>
              </a:spcAft>
            </a:pPr>
            <a:endParaRPr lang="es-ES" sz="1800" dirty="0"/>
          </a:p>
          <a:p>
            <a:pPr marL="342900" lvl="0" indent="-342900" algn="just">
              <a:spcAft>
                <a:spcPts val="0"/>
              </a:spcAft>
              <a:buFont typeface="Symbol" panose="05050102010706020507" pitchFamily="18" charset="2"/>
              <a:buChar char=""/>
              <a:tabLst>
                <a:tab pos="457200" algn="l"/>
              </a:tabLst>
            </a:pPr>
            <a:endParaRPr lang="es-ES_tradnl"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921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Hackers</a:t>
            </a:r>
          </a:p>
        </p:txBody>
      </p:sp>
      <p:sp>
        <p:nvSpPr>
          <p:cNvPr id="2" name="Rectángulo 1">
            <a:extLst>
              <a:ext uri="{FF2B5EF4-FFF2-40B4-BE49-F238E27FC236}">
                <a16:creationId xmlns:a16="http://schemas.microsoft.com/office/drawing/2014/main" id="{FACB0E6A-0E87-4649-91EF-61E77107894B}"/>
              </a:ext>
            </a:extLst>
          </p:cNvPr>
          <p:cNvSpPr/>
          <p:nvPr/>
        </p:nvSpPr>
        <p:spPr>
          <a:xfrm>
            <a:off x="381300" y="735257"/>
            <a:ext cx="8411008" cy="7294305"/>
          </a:xfrm>
          <a:prstGeom prst="rect">
            <a:avLst/>
          </a:prstGeom>
        </p:spPr>
        <p:txBody>
          <a:bodyPr wrap="square">
            <a:spAutoFit/>
          </a:bodyPr>
          <a:lstStyle/>
          <a:p>
            <a:pPr algn="just">
              <a:spcAft>
                <a:spcPts val="0"/>
              </a:spcAft>
            </a:pPr>
            <a:r>
              <a:rPr lang="es-ES" sz="1800" b="1" dirty="0">
                <a:solidFill>
                  <a:srgbClr val="FF0000"/>
                </a:solidFill>
                <a:latin typeface="+mn-lt"/>
                <a:ea typeface="Times New Roman" panose="02020603050405020304" pitchFamily="18" charset="0"/>
              </a:rPr>
              <a:t>¿Qué es un hacker? </a:t>
            </a:r>
            <a:r>
              <a:rPr lang="es-ES" sz="1800" dirty="0">
                <a:latin typeface="+mn-lt"/>
                <a:ea typeface="Times New Roman" panose="02020603050405020304" pitchFamily="18" charset="0"/>
              </a:rPr>
              <a:t>Experto en seguridad informática, que se dedica a intervenir y/o realizar alteraciones técnicas con buenas o malas intenciones sobre un producto o dispositivo.</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Tipos de hackers</a:t>
            </a:r>
          </a:p>
          <a:p>
            <a:pPr marL="800100" lvl="1" indent="-342900" algn="just">
              <a:spcAft>
                <a:spcPts val="0"/>
              </a:spcAft>
            </a:pPr>
            <a:endParaRPr lang="es-ES" sz="1800" dirty="0">
              <a:solidFill>
                <a:srgbClr val="000000"/>
              </a:solidFill>
              <a:latin typeface="+mn-lt"/>
              <a:ea typeface="Times New Roman" panose="02020603050405020304" pitchFamily="18" charset="0"/>
            </a:endParaRPr>
          </a:p>
          <a:p>
            <a:pPr algn="just">
              <a:spcAft>
                <a:spcPts val="0"/>
              </a:spcAft>
            </a:pPr>
            <a:r>
              <a:rPr lang="es-ES" sz="1800" b="1" dirty="0">
                <a:solidFill>
                  <a:srgbClr val="000000"/>
                </a:solidFill>
                <a:latin typeface="+mn-lt"/>
                <a:ea typeface="Times New Roman" panose="02020603050405020304" pitchFamily="18" charset="0"/>
              </a:rPr>
              <a:t>              Black </a:t>
            </a:r>
            <a:r>
              <a:rPr lang="es-ES" sz="1800" b="1" dirty="0" err="1">
                <a:solidFill>
                  <a:srgbClr val="000000"/>
                </a:solidFill>
                <a:latin typeface="+mn-lt"/>
                <a:ea typeface="Times New Roman" panose="02020603050405020304" pitchFamily="18" charset="0"/>
              </a:rPr>
              <a:t>Hat</a:t>
            </a:r>
            <a:r>
              <a:rPr lang="es-ES" sz="1800" b="1" dirty="0">
                <a:solidFill>
                  <a:srgbClr val="000000"/>
                </a:solidFill>
                <a:latin typeface="+mn-lt"/>
                <a:ea typeface="Times New Roman" panose="02020603050405020304" pitchFamily="18" charset="0"/>
              </a:rPr>
              <a:t> Hackers</a:t>
            </a:r>
            <a:r>
              <a:rPr lang="es-ES" sz="1800" dirty="0">
                <a:solidFill>
                  <a:srgbClr val="000000"/>
                </a:solidFill>
                <a:latin typeface="+mn-lt"/>
                <a:ea typeface="Times New Roman" panose="02020603050405020304" pitchFamily="18" charset="0"/>
              </a:rPr>
              <a:t>: suelen quebrantar la seguridad de un            	sistema o red con fines maliciosos.</a:t>
            </a:r>
          </a:p>
          <a:p>
            <a:pPr marL="342900" indent="-342900" algn="just">
              <a:spcAft>
                <a:spcPts val="0"/>
              </a:spcAft>
            </a:pPr>
            <a:endParaRPr lang="es-ES" sz="1800" dirty="0">
              <a:solidFill>
                <a:srgbClr val="000000"/>
              </a:solidFill>
              <a:latin typeface="+mn-lt"/>
              <a:ea typeface="Times New Roman" panose="02020603050405020304" pitchFamily="18" charset="0"/>
            </a:endParaRPr>
          </a:p>
          <a:p>
            <a:pPr algn="just">
              <a:spcAft>
                <a:spcPts val="0"/>
              </a:spcAft>
            </a:pPr>
            <a:endParaRPr lang="es-ES" sz="1800" b="1" dirty="0">
              <a:solidFill>
                <a:srgbClr val="000000"/>
              </a:solidFill>
              <a:ea typeface="Times New Roman" panose="02020603050405020304" pitchFamily="18" charset="0"/>
            </a:endParaRPr>
          </a:p>
          <a:p>
            <a:pPr algn="just">
              <a:spcAft>
                <a:spcPts val="0"/>
              </a:spcAft>
            </a:pPr>
            <a:r>
              <a:rPr lang="es-ES" sz="1800" b="1" dirty="0">
                <a:solidFill>
                  <a:srgbClr val="000000"/>
                </a:solidFill>
                <a:ea typeface="Times New Roman" panose="02020603050405020304" pitchFamily="18" charset="0"/>
              </a:rPr>
              <a:t>	White </a:t>
            </a:r>
            <a:r>
              <a:rPr lang="es-ES" sz="1800" b="1" dirty="0" err="1">
                <a:solidFill>
                  <a:srgbClr val="000000"/>
                </a:solidFill>
                <a:ea typeface="Times New Roman" panose="02020603050405020304" pitchFamily="18" charset="0"/>
              </a:rPr>
              <a:t>Hat</a:t>
            </a:r>
            <a:r>
              <a:rPr lang="es-ES" sz="1800" b="1" dirty="0">
                <a:solidFill>
                  <a:srgbClr val="000000"/>
                </a:solidFill>
                <a:ea typeface="Times New Roman" panose="02020603050405020304" pitchFamily="18" charset="0"/>
              </a:rPr>
              <a:t> Hackers</a:t>
            </a:r>
            <a:r>
              <a:rPr lang="es-ES" sz="1800" dirty="0">
                <a:solidFill>
                  <a:srgbClr val="000000"/>
                </a:solidFill>
                <a:ea typeface="Times New Roman" panose="02020603050405020304" pitchFamily="18" charset="0"/>
              </a:rPr>
              <a:t>: suelen penetrar en la seguridad de los sistemas 	bajo autorización para encontrar vulnerabilidades. Están contratados 	por empresas para mejorar la seguridad de sus propios sistemas.</a:t>
            </a:r>
          </a:p>
          <a:p>
            <a:pPr algn="just">
              <a:spcAft>
                <a:spcPts val="0"/>
              </a:spcAft>
            </a:pPr>
            <a:endParaRPr lang="es-ES" sz="1800" dirty="0">
              <a:solidFill>
                <a:srgbClr val="000000"/>
              </a:solidFill>
              <a:ea typeface="Times New Roman" panose="02020603050405020304" pitchFamily="18" charset="0"/>
            </a:endParaRPr>
          </a:p>
          <a:p>
            <a:pPr algn="just">
              <a:spcAft>
                <a:spcPts val="0"/>
              </a:spcAft>
            </a:pPr>
            <a:endParaRPr lang="es-ES" sz="1800" b="1" dirty="0">
              <a:solidFill>
                <a:srgbClr val="000000"/>
              </a:solidFill>
              <a:ea typeface="Times New Roman" panose="02020603050405020304" pitchFamily="18" charset="0"/>
            </a:endParaRPr>
          </a:p>
          <a:p>
            <a:pPr algn="just">
              <a:spcAft>
                <a:spcPts val="0"/>
              </a:spcAft>
            </a:pPr>
            <a:r>
              <a:rPr lang="es-ES" sz="1800" b="1" dirty="0">
                <a:solidFill>
                  <a:srgbClr val="000000"/>
                </a:solidFill>
                <a:ea typeface="Times New Roman" panose="02020603050405020304" pitchFamily="18" charset="0"/>
              </a:rPr>
              <a:t>	Grey </a:t>
            </a:r>
            <a:r>
              <a:rPr lang="es-ES" sz="1800" b="1" dirty="0" err="1">
                <a:solidFill>
                  <a:srgbClr val="000000"/>
                </a:solidFill>
                <a:ea typeface="Times New Roman" panose="02020603050405020304" pitchFamily="18" charset="0"/>
              </a:rPr>
              <a:t>Hat</a:t>
            </a:r>
            <a:r>
              <a:rPr lang="es-ES" sz="1800" b="1" dirty="0">
                <a:solidFill>
                  <a:srgbClr val="000000"/>
                </a:solidFill>
                <a:ea typeface="Times New Roman" panose="02020603050405020304" pitchFamily="18" charset="0"/>
              </a:rPr>
              <a:t> Hackers</a:t>
            </a:r>
            <a:r>
              <a:rPr lang="es-ES" sz="1800" dirty="0">
                <a:solidFill>
                  <a:srgbClr val="000000"/>
                </a:solidFill>
                <a:ea typeface="Times New Roman" panose="02020603050405020304" pitchFamily="18" charset="0"/>
              </a:rPr>
              <a:t>: mezcla de los anteriores. Penetran en sistemas 	de forma ilegal para luego informar a la empresa víctima y ofrecer sus 	servicios para solucionarlo.</a:t>
            </a:r>
          </a:p>
          <a:p>
            <a:pPr algn="just">
              <a:spcAft>
                <a:spcPts val="0"/>
              </a:spcAft>
            </a:pPr>
            <a:endParaRPr lang="es-ES" sz="1800" dirty="0">
              <a:solidFill>
                <a:srgbClr val="000000"/>
              </a:solidFill>
              <a:ea typeface="Times New Roman" panose="02020603050405020304" pitchFamily="18" charset="0"/>
            </a:endParaRPr>
          </a:p>
          <a:p>
            <a:pPr marL="342900" indent="-342900" algn="just">
              <a:spcAft>
                <a:spcPts val="0"/>
              </a:spcAft>
            </a:pPr>
            <a:endParaRPr lang="es-ES" sz="1800" dirty="0">
              <a:solidFill>
                <a:srgbClr val="000000"/>
              </a:solidFill>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endParaRPr lang="es-ES" sz="1800" dirty="0">
              <a:solidFill>
                <a:srgbClr val="000000"/>
              </a:solidFill>
              <a:latin typeface="+mn-lt"/>
              <a:ea typeface="Times New Roman" panose="02020603050405020304" pitchFamily="18" charset="0"/>
            </a:endParaRPr>
          </a:p>
          <a:p>
            <a:pPr algn="just">
              <a:spcAft>
                <a:spcPts val="0"/>
              </a:spcAft>
            </a:pPr>
            <a:endParaRPr lang="en-US" sz="1800" dirty="0">
              <a:latin typeface="+mn-lt"/>
              <a:ea typeface="Times New Roman" panose="02020603050405020304" pitchFamily="18" charset="0"/>
            </a:endParaRPr>
          </a:p>
          <a:p>
            <a:pPr algn="just">
              <a:spcAft>
                <a:spcPts val="0"/>
              </a:spcAft>
            </a:pP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pic>
        <p:nvPicPr>
          <p:cNvPr id="3074" name="Picture 2"/>
          <p:cNvPicPr>
            <a:picLocks noChangeAspect="1" noChangeArrowheads="1"/>
          </p:cNvPicPr>
          <p:nvPr/>
        </p:nvPicPr>
        <p:blipFill>
          <a:blip r:embed="rId3"/>
          <a:srcRect/>
          <a:stretch>
            <a:fillRect/>
          </a:stretch>
        </p:blipFill>
        <p:spPr bwMode="auto">
          <a:xfrm>
            <a:off x="434553" y="2388641"/>
            <a:ext cx="815207" cy="796888"/>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381300" y="4901082"/>
            <a:ext cx="815552" cy="866843"/>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364926" y="3544479"/>
            <a:ext cx="848300" cy="796888"/>
          </a:xfrm>
          <a:prstGeom prst="rect">
            <a:avLst/>
          </a:prstGeom>
          <a:noFill/>
          <a:ln w="9525">
            <a:noFill/>
            <a:miter lim="800000"/>
            <a:headEnd/>
            <a:tailEnd/>
          </a:ln>
          <a:effectLst/>
        </p:spPr>
      </p:pic>
    </p:spTree>
    <p:extLst>
      <p:ext uri="{BB962C8B-B14F-4D97-AF65-F5344CB8AC3E}">
        <p14:creationId xmlns:p14="http://schemas.microsoft.com/office/powerpoint/2010/main" val="372974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a:t>
            </a:r>
          </a:p>
        </p:txBody>
      </p:sp>
      <p:sp>
        <p:nvSpPr>
          <p:cNvPr id="2" name="Rectángulo 1">
            <a:extLst>
              <a:ext uri="{FF2B5EF4-FFF2-40B4-BE49-F238E27FC236}">
                <a16:creationId xmlns:a16="http://schemas.microsoft.com/office/drawing/2014/main" id="{FACB0E6A-0E87-4649-91EF-61E77107894B}"/>
              </a:ext>
            </a:extLst>
          </p:cNvPr>
          <p:cNvSpPr/>
          <p:nvPr/>
        </p:nvSpPr>
        <p:spPr>
          <a:xfrm>
            <a:off x="363715" y="858349"/>
            <a:ext cx="7503512" cy="5078313"/>
          </a:xfrm>
          <a:prstGeom prst="rect">
            <a:avLst/>
          </a:prstGeom>
        </p:spPr>
        <p:txBody>
          <a:bodyPr wrap="square">
            <a:spAutoFit/>
          </a:bodyPr>
          <a:lstStyle/>
          <a:p>
            <a:pPr algn="just">
              <a:spcAft>
                <a:spcPts val="0"/>
              </a:spcAft>
            </a:pPr>
            <a:r>
              <a:rPr lang="es-ES" sz="1800" b="1" dirty="0">
                <a:solidFill>
                  <a:srgbClr val="FF0000"/>
                </a:solidFill>
                <a:latin typeface="+mn-lt"/>
                <a:ea typeface="Times New Roman" panose="02020603050405020304" pitchFamily="18" charset="0"/>
              </a:rPr>
              <a:t>Ataques: </a:t>
            </a:r>
            <a:r>
              <a:rPr lang="es-ES" sz="1800" dirty="0">
                <a:latin typeface="+mn-lt"/>
                <a:ea typeface="Times New Roman" panose="02020603050405020304" pitchFamily="18" charset="0"/>
              </a:rPr>
              <a:t>acción que trata de aprovechar una vulnerabilidad de un sistema informático para provocar un impacto sobre el. </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Son amenazas intencionales. Cuando se produce un ataque se generan </a:t>
            </a:r>
            <a:r>
              <a:rPr lang="es-ES" sz="1800" b="1" dirty="0">
                <a:latin typeface="+mn-lt"/>
                <a:ea typeface="Times New Roman" panose="02020603050405020304" pitchFamily="18" charset="0"/>
              </a:rPr>
              <a:t>incidentes de seguridad</a:t>
            </a:r>
            <a:r>
              <a:rPr lang="es-ES" sz="1800" dirty="0">
                <a:latin typeface="+mn-lt"/>
                <a:ea typeface="Times New Roman" panose="02020603050405020304" pitchFamily="18" charset="0"/>
              </a:rPr>
              <a:t>.</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Los ataques se pueden clasificar en 4 grupos</a:t>
            </a:r>
          </a:p>
          <a:p>
            <a:pPr algn="just">
              <a:spcAft>
                <a:spcPts val="0"/>
              </a:spcAft>
            </a:pPr>
            <a:endParaRPr lang="es-ES" sz="1800" dirty="0">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r>
              <a:rPr lang="es-ES" sz="1800" dirty="0">
                <a:latin typeface="+mn-lt"/>
                <a:ea typeface="Times New Roman" panose="02020603050405020304" pitchFamily="18" charset="0"/>
              </a:rPr>
              <a:t>Interrupción</a:t>
            </a:r>
          </a:p>
          <a:p>
            <a:pPr marL="800100" lvl="1" indent="-342900" algn="just">
              <a:spcAft>
                <a:spcPts val="0"/>
              </a:spcAft>
              <a:buFont typeface="Wingdings" panose="05000000000000000000" pitchFamily="2" charset="2"/>
              <a:buChar char="§"/>
            </a:pPr>
            <a:r>
              <a:rPr lang="es-ES" sz="1800" dirty="0">
                <a:latin typeface="+mn-lt"/>
                <a:ea typeface="Times New Roman" panose="02020603050405020304" pitchFamily="18" charset="0"/>
              </a:rPr>
              <a:t>Interceptación</a:t>
            </a:r>
          </a:p>
          <a:p>
            <a:pPr marL="800100" lvl="1" indent="-342900" algn="just">
              <a:spcAft>
                <a:spcPts val="0"/>
              </a:spcAft>
              <a:buFont typeface="Wingdings" panose="05000000000000000000" pitchFamily="2" charset="2"/>
              <a:buChar char="§"/>
            </a:pPr>
            <a:r>
              <a:rPr lang="es-ES" sz="1800" dirty="0">
                <a:latin typeface="+mn-lt"/>
                <a:ea typeface="Times New Roman" panose="02020603050405020304" pitchFamily="18" charset="0"/>
              </a:rPr>
              <a:t>Modificación</a:t>
            </a:r>
          </a:p>
          <a:p>
            <a:pPr marL="800100" lvl="1" indent="-342900" algn="just">
              <a:spcAft>
                <a:spcPts val="0"/>
              </a:spcAft>
              <a:buFont typeface="Wingdings" panose="05000000000000000000" pitchFamily="2" charset="2"/>
              <a:buChar char="§"/>
            </a:pPr>
            <a:r>
              <a:rPr lang="es-ES" sz="1800" dirty="0">
                <a:latin typeface="+mn-lt"/>
                <a:ea typeface="Times New Roman" panose="02020603050405020304" pitchFamily="18" charset="0"/>
              </a:rPr>
              <a:t>Fabricación</a:t>
            </a:r>
          </a:p>
          <a:p>
            <a:pPr marL="800100" lvl="1" indent="-342900" algn="just">
              <a:spcAft>
                <a:spcPts val="0"/>
              </a:spcAft>
              <a:buFont typeface="Wingdings" panose="05000000000000000000" pitchFamily="2" charset="2"/>
              <a:buChar char="§"/>
            </a:pPr>
            <a:endParaRPr lang="es-ES" sz="1800" dirty="0">
              <a:solidFill>
                <a:srgbClr val="000000"/>
              </a:solidFill>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endParaRPr lang="es-ES" sz="1800" dirty="0">
              <a:solidFill>
                <a:srgbClr val="000000"/>
              </a:solidFill>
              <a:latin typeface="+mn-lt"/>
              <a:ea typeface="Times New Roman" panose="02020603050405020304" pitchFamily="18" charset="0"/>
            </a:endParaRPr>
          </a:p>
          <a:p>
            <a:pPr algn="just">
              <a:spcAft>
                <a:spcPts val="0"/>
              </a:spcAft>
            </a:pPr>
            <a:endParaRPr lang="en-US" sz="1800" dirty="0">
              <a:latin typeface="+mn-lt"/>
              <a:ea typeface="Times New Roman" panose="02020603050405020304" pitchFamily="18" charset="0"/>
            </a:endParaRPr>
          </a:p>
          <a:p>
            <a:pPr algn="just">
              <a:spcAft>
                <a:spcPts val="0"/>
              </a:spcAft>
            </a:pP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3729746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Interrupción</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465513" y="928688"/>
            <a:ext cx="8145463" cy="3693319"/>
          </a:xfrm>
          <a:prstGeom prst="rect">
            <a:avLst/>
          </a:prstGeom>
        </p:spPr>
        <p:txBody>
          <a:bodyPr wrap="square">
            <a:spAutoFit/>
          </a:bodyPr>
          <a:lstStyle/>
          <a:p>
            <a:pPr algn="just">
              <a:spcAft>
                <a:spcPts val="0"/>
              </a:spcAft>
            </a:pPr>
            <a:r>
              <a:rPr lang="es-ES" sz="1800" b="1" dirty="0">
                <a:solidFill>
                  <a:srgbClr val="FF0000"/>
                </a:solidFill>
                <a:latin typeface="+mn-lt"/>
                <a:ea typeface="Times New Roman" panose="02020603050405020304" pitchFamily="18" charset="0"/>
              </a:rPr>
              <a:t>Interrupción: </a:t>
            </a:r>
            <a:r>
              <a:rPr lang="es-ES" sz="1800" dirty="0">
                <a:latin typeface="+mn-lt"/>
                <a:ea typeface="Times New Roman" panose="02020603050405020304" pitchFamily="18" charset="0"/>
              </a:rPr>
              <a:t>un ataque se clasifica como interrupción si hace que un objeto del sistema se pierda, quede inutilizable o no disponible.</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Ejemplo:</a:t>
            </a:r>
          </a:p>
          <a:p>
            <a:pPr algn="just">
              <a:spcAft>
                <a:spcPts val="0"/>
              </a:spcAft>
            </a:pPr>
            <a:endParaRPr lang="es-ES" sz="1800" dirty="0">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r>
              <a:rPr lang="es-ES" sz="1800" dirty="0">
                <a:latin typeface="+mn-lt"/>
                <a:ea typeface="Times New Roman" panose="02020603050405020304" pitchFamily="18" charset="0"/>
              </a:rPr>
              <a:t>Ataque de denegación de servicio a un servidor web.</a:t>
            </a:r>
          </a:p>
          <a:p>
            <a:pPr marL="800100" lvl="1" indent="-342900" algn="just">
              <a:spcAft>
                <a:spcPts val="0"/>
              </a:spcAft>
              <a:buFont typeface="Wingdings" panose="05000000000000000000" pitchFamily="2" charset="2"/>
              <a:buChar char="§"/>
            </a:pPr>
            <a:r>
              <a:rPr lang="es-ES" sz="1800" dirty="0">
                <a:latin typeface="+mn-lt"/>
                <a:ea typeface="Times New Roman" panose="02020603050405020304" pitchFamily="18" charset="0"/>
              </a:rPr>
              <a:t>Cortar el cable de red para que un equipo no este</a:t>
            </a:r>
          </a:p>
          <a:p>
            <a:pPr lvl="1" algn="just">
              <a:spcAft>
                <a:spcPts val="0"/>
              </a:spcAft>
            </a:pPr>
            <a:endParaRPr lang="es-ES" sz="1800" dirty="0">
              <a:solidFill>
                <a:srgbClr val="000000"/>
              </a:solidFill>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endParaRPr lang="es-ES" sz="1800" dirty="0">
              <a:solidFill>
                <a:srgbClr val="000000"/>
              </a:solidFill>
              <a:latin typeface="+mn-lt"/>
              <a:ea typeface="Times New Roman" panose="02020603050405020304" pitchFamily="18" charset="0"/>
            </a:endParaRPr>
          </a:p>
          <a:p>
            <a:pPr algn="just">
              <a:spcAft>
                <a:spcPts val="0"/>
              </a:spcAft>
            </a:pPr>
            <a:endParaRPr lang="en-US" sz="1800" dirty="0">
              <a:latin typeface="+mn-lt"/>
              <a:ea typeface="Times New Roman" panose="02020603050405020304" pitchFamily="18" charset="0"/>
            </a:endParaRPr>
          </a:p>
          <a:p>
            <a:pPr algn="just">
              <a:spcAft>
                <a:spcPts val="0"/>
              </a:spcAft>
            </a:pP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420509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Interceptación</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609899" y="928688"/>
            <a:ext cx="8068587" cy="3416320"/>
          </a:xfrm>
          <a:prstGeom prst="rect">
            <a:avLst/>
          </a:prstGeom>
        </p:spPr>
        <p:txBody>
          <a:bodyPr wrap="square">
            <a:spAutoFit/>
          </a:bodyPr>
          <a:lstStyle/>
          <a:p>
            <a:pPr algn="just">
              <a:spcAft>
                <a:spcPts val="0"/>
              </a:spcAft>
            </a:pPr>
            <a:r>
              <a:rPr lang="es-ES" sz="1800" b="1" dirty="0">
                <a:solidFill>
                  <a:srgbClr val="FF0000"/>
                </a:solidFill>
                <a:latin typeface="+mn-lt"/>
                <a:ea typeface="Times New Roman" panose="02020603050405020304" pitchFamily="18" charset="0"/>
              </a:rPr>
              <a:t>Interceptación o intercepción: </a:t>
            </a:r>
            <a:r>
              <a:rPr lang="es-ES" sz="1800" dirty="0">
                <a:latin typeface="+mn-lt"/>
                <a:ea typeface="Times New Roman" panose="02020603050405020304" pitchFamily="18" charset="0"/>
              </a:rPr>
              <a:t>se logra cuando un tercero accede a la información de un sistema o a la que se encuentra en tránsito por la red.</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Ejemplo:</a:t>
            </a:r>
          </a:p>
          <a:p>
            <a:pPr algn="just">
              <a:spcAft>
                <a:spcPts val="0"/>
              </a:spcAft>
            </a:pPr>
            <a:endParaRPr lang="es-ES" sz="1800" dirty="0">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r>
              <a:rPr lang="es-ES" sz="1800" dirty="0">
                <a:latin typeface="+mn-lt"/>
                <a:ea typeface="Times New Roman" panose="02020603050405020304" pitchFamily="18" charset="0"/>
              </a:rPr>
              <a:t>Usar Wireshark para capturar el tráfico de red entre dos</a:t>
            </a:r>
          </a:p>
          <a:p>
            <a:pPr lvl="1" algn="just">
              <a:spcAft>
                <a:spcPts val="0"/>
              </a:spcAft>
            </a:pPr>
            <a:r>
              <a:rPr lang="es-ES" sz="1800" dirty="0">
                <a:latin typeface="+mn-lt"/>
                <a:ea typeface="Times New Roman" panose="02020603050405020304" pitchFamily="18" charset="0"/>
              </a:rPr>
              <a:t>     equipos.</a:t>
            </a:r>
            <a:endParaRPr lang="es-ES" sz="1800" dirty="0">
              <a:solidFill>
                <a:srgbClr val="000000"/>
              </a:solidFill>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endParaRPr lang="es-ES" sz="1800" dirty="0">
              <a:solidFill>
                <a:srgbClr val="000000"/>
              </a:solidFill>
              <a:latin typeface="+mn-lt"/>
              <a:ea typeface="Times New Roman" panose="02020603050405020304" pitchFamily="18" charset="0"/>
            </a:endParaRPr>
          </a:p>
          <a:p>
            <a:pPr algn="just">
              <a:spcAft>
                <a:spcPts val="0"/>
              </a:spcAft>
            </a:pPr>
            <a:endParaRPr lang="en-US" sz="1800" dirty="0">
              <a:latin typeface="+mn-lt"/>
              <a:ea typeface="Times New Roman" panose="02020603050405020304" pitchFamily="18" charset="0"/>
            </a:endParaRPr>
          </a:p>
          <a:p>
            <a:pPr algn="just">
              <a:spcAft>
                <a:spcPts val="0"/>
              </a:spcAft>
            </a:pP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102538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Modificación</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609900" y="928688"/>
            <a:ext cx="7503512" cy="2862322"/>
          </a:xfrm>
          <a:prstGeom prst="rect">
            <a:avLst/>
          </a:prstGeom>
        </p:spPr>
        <p:txBody>
          <a:bodyPr wrap="square">
            <a:spAutoFit/>
          </a:bodyPr>
          <a:lstStyle/>
          <a:p>
            <a:pPr algn="just">
              <a:spcAft>
                <a:spcPts val="0"/>
              </a:spcAft>
            </a:pPr>
            <a:r>
              <a:rPr lang="es-ES" sz="1800" b="1" dirty="0">
                <a:solidFill>
                  <a:srgbClr val="FF0000"/>
                </a:solidFill>
                <a:latin typeface="+mn-lt"/>
                <a:ea typeface="Times New Roman" panose="02020603050405020304" pitchFamily="18" charset="0"/>
              </a:rPr>
              <a:t>Modificación: </a:t>
            </a:r>
            <a:r>
              <a:rPr lang="es-ES" sz="1800" dirty="0">
                <a:latin typeface="+mn-lt"/>
                <a:ea typeface="Times New Roman" panose="02020603050405020304" pitchFamily="18" charset="0"/>
              </a:rPr>
              <a:t>Si además de conseguir el acceso (interceptación) se consigue modificar la información sin autorización alguna.</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Ejemplo:</a:t>
            </a:r>
          </a:p>
          <a:p>
            <a:pPr algn="just">
              <a:spcAft>
                <a:spcPts val="0"/>
              </a:spcAft>
            </a:pPr>
            <a:endParaRPr lang="es-ES" sz="1800" dirty="0">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r>
              <a:rPr lang="es-ES" sz="1800" dirty="0">
                <a:latin typeface="+mn-lt"/>
                <a:ea typeface="Times New Roman" panose="02020603050405020304" pitchFamily="18" charset="0"/>
              </a:rPr>
              <a:t>Modificar los datos de un fichero sin permiso de su dueño.</a:t>
            </a:r>
            <a:endParaRPr lang="es-ES" sz="1800" dirty="0">
              <a:solidFill>
                <a:srgbClr val="000000"/>
              </a:solidFill>
              <a:latin typeface="+mn-lt"/>
              <a:ea typeface="Times New Roman" panose="02020603050405020304" pitchFamily="18" charset="0"/>
            </a:endParaRPr>
          </a:p>
          <a:p>
            <a:pPr algn="just">
              <a:spcAft>
                <a:spcPts val="0"/>
              </a:spcAft>
            </a:pPr>
            <a:endParaRPr lang="en-US" sz="1800" dirty="0">
              <a:latin typeface="+mn-lt"/>
              <a:ea typeface="Times New Roman" panose="02020603050405020304" pitchFamily="18" charset="0"/>
            </a:endParaRPr>
          </a:p>
          <a:p>
            <a:pPr algn="just">
              <a:spcAft>
                <a:spcPts val="0"/>
              </a:spcAft>
            </a:pP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218281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Introducción</a:t>
            </a:r>
          </a:p>
        </p:txBody>
      </p:sp>
      <p:sp>
        <p:nvSpPr>
          <p:cNvPr id="2" name="Rectángulo 1">
            <a:extLst>
              <a:ext uri="{FF2B5EF4-FFF2-40B4-BE49-F238E27FC236}">
                <a16:creationId xmlns:a16="http://schemas.microsoft.com/office/drawing/2014/main" id="{FACB0E6A-0E87-4649-91EF-61E77107894B}"/>
              </a:ext>
            </a:extLst>
          </p:cNvPr>
          <p:cNvSpPr/>
          <p:nvPr/>
        </p:nvSpPr>
        <p:spPr>
          <a:xfrm>
            <a:off x="437491" y="788839"/>
            <a:ext cx="7963945" cy="3139321"/>
          </a:xfrm>
          <a:prstGeom prst="rect">
            <a:avLst/>
          </a:prstGeom>
        </p:spPr>
        <p:txBody>
          <a:bodyPr wrap="square">
            <a:spAutoFit/>
          </a:bodyPr>
          <a:lstStyle/>
          <a:p>
            <a:pPr algn="just">
              <a:spcAft>
                <a:spcPts val="0"/>
              </a:spcAft>
            </a:pPr>
            <a:r>
              <a:rPr lang="es-ES" sz="1800" dirty="0" err="1">
                <a:latin typeface="+mn-lt"/>
                <a:ea typeface="Times New Roman" panose="02020603050405020304" pitchFamily="18" charset="0"/>
                <a:cs typeface="Times New Roman" panose="02020603050405020304" pitchFamily="18" charset="0"/>
              </a:rPr>
              <a:t>The</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only</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truly</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secure</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system</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is</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one</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that</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is</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powered</a:t>
            </a:r>
            <a:r>
              <a:rPr lang="es-ES" sz="1800" dirty="0">
                <a:latin typeface="+mn-lt"/>
                <a:ea typeface="Times New Roman" panose="02020603050405020304" pitchFamily="18" charset="0"/>
                <a:cs typeface="Times New Roman" panose="02020603050405020304" pitchFamily="18" charset="0"/>
              </a:rPr>
              <a:t> off, </a:t>
            </a:r>
            <a:r>
              <a:rPr lang="es-ES" sz="1800" dirty="0" err="1">
                <a:latin typeface="+mn-lt"/>
                <a:ea typeface="Times New Roman" panose="02020603050405020304" pitchFamily="18" charset="0"/>
                <a:cs typeface="Times New Roman" panose="02020603050405020304" pitchFamily="18" charset="0"/>
              </a:rPr>
              <a:t>cast</a:t>
            </a:r>
            <a:r>
              <a:rPr lang="es-ES" sz="1800" dirty="0">
                <a:latin typeface="+mn-lt"/>
                <a:ea typeface="Times New Roman" panose="02020603050405020304" pitchFamily="18" charset="0"/>
                <a:cs typeface="Times New Roman" panose="02020603050405020304" pitchFamily="18" charset="0"/>
              </a:rPr>
              <a:t> in a block </a:t>
            </a:r>
            <a:r>
              <a:rPr lang="es-ES" sz="1800" dirty="0" err="1">
                <a:latin typeface="+mn-lt"/>
                <a:ea typeface="Times New Roman" panose="02020603050405020304" pitchFamily="18" charset="0"/>
                <a:cs typeface="Times New Roman" panose="02020603050405020304" pitchFamily="18" charset="0"/>
              </a:rPr>
              <a:t>of</a:t>
            </a:r>
            <a:r>
              <a:rPr lang="es-ES" sz="1800" dirty="0">
                <a:latin typeface="+mn-lt"/>
                <a:ea typeface="Times New Roman" panose="02020603050405020304" pitchFamily="18" charset="0"/>
                <a:cs typeface="Times New Roman" panose="02020603050405020304" pitchFamily="18" charset="0"/>
              </a:rPr>
              <a:t> concrete and </a:t>
            </a:r>
            <a:r>
              <a:rPr lang="es-ES" sz="1800" dirty="0" err="1">
                <a:latin typeface="+mn-lt"/>
                <a:ea typeface="Times New Roman" panose="02020603050405020304" pitchFamily="18" charset="0"/>
                <a:cs typeface="Times New Roman" panose="02020603050405020304" pitchFamily="18" charset="0"/>
              </a:rPr>
              <a:t>sealed</a:t>
            </a:r>
            <a:r>
              <a:rPr lang="es-ES" sz="1800" dirty="0">
                <a:latin typeface="+mn-lt"/>
                <a:ea typeface="Times New Roman" panose="02020603050405020304" pitchFamily="18" charset="0"/>
                <a:cs typeface="Times New Roman" panose="02020603050405020304" pitchFamily="18" charset="0"/>
              </a:rPr>
              <a:t> in a lead-</a:t>
            </a:r>
            <a:r>
              <a:rPr lang="es-ES" sz="1800" dirty="0" err="1">
                <a:latin typeface="+mn-lt"/>
                <a:ea typeface="Times New Roman" panose="02020603050405020304" pitchFamily="18" charset="0"/>
                <a:cs typeface="Times New Roman" panose="02020603050405020304" pitchFamily="18" charset="0"/>
              </a:rPr>
              <a:t>lined</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room</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with</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armed</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guards</a:t>
            </a:r>
            <a:r>
              <a:rPr lang="es-ES" sz="1800" dirty="0">
                <a:latin typeface="+mn-lt"/>
                <a:ea typeface="Times New Roman" panose="02020603050405020304" pitchFamily="18" charset="0"/>
                <a:cs typeface="Times New Roman" panose="02020603050405020304" pitchFamily="18" charset="0"/>
              </a:rPr>
              <a:t> -- and </a:t>
            </a:r>
            <a:r>
              <a:rPr lang="es-ES" sz="1800" dirty="0" err="1">
                <a:latin typeface="+mn-lt"/>
                <a:ea typeface="Times New Roman" panose="02020603050405020304" pitchFamily="18" charset="0"/>
                <a:cs typeface="Times New Roman" panose="02020603050405020304" pitchFamily="18" charset="0"/>
              </a:rPr>
              <a:t>even</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then</a:t>
            </a:r>
            <a:r>
              <a:rPr lang="es-ES" sz="1800" dirty="0">
                <a:latin typeface="+mn-lt"/>
                <a:ea typeface="Times New Roman" panose="02020603050405020304" pitchFamily="18" charset="0"/>
                <a:cs typeface="Times New Roman" panose="02020603050405020304" pitchFamily="18" charset="0"/>
              </a:rPr>
              <a:t> I </a:t>
            </a:r>
            <a:r>
              <a:rPr lang="es-ES" sz="1800" dirty="0" err="1">
                <a:latin typeface="+mn-lt"/>
                <a:ea typeface="Times New Roman" panose="02020603050405020304" pitchFamily="18" charset="0"/>
                <a:cs typeface="Times New Roman" panose="02020603050405020304" pitchFamily="18" charset="0"/>
              </a:rPr>
              <a:t>have</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my</a:t>
            </a:r>
            <a:r>
              <a:rPr lang="es-ES" sz="1800" dirty="0">
                <a:latin typeface="+mn-lt"/>
                <a:ea typeface="Times New Roman" panose="02020603050405020304" pitchFamily="18" charset="0"/>
                <a:cs typeface="Times New Roman" panose="02020603050405020304" pitchFamily="18" charset="0"/>
              </a:rPr>
              <a:t> </a:t>
            </a:r>
            <a:r>
              <a:rPr lang="es-ES" sz="1800" dirty="0" err="1">
                <a:latin typeface="+mn-lt"/>
                <a:ea typeface="Times New Roman" panose="02020603050405020304" pitchFamily="18" charset="0"/>
                <a:cs typeface="Times New Roman" panose="02020603050405020304" pitchFamily="18" charset="0"/>
              </a:rPr>
              <a:t>doubts</a:t>
            </a:r>
            <a:r>
              <a:rPr lang="es-ES" sz="1800" dirty="0">
                <a:latin typeface="+mn-lt"/>
                <a:ea typeface="Times New Roman" panose="02020603050405020304" pitchFamily="18" charset="0"/>
                <a:cs typeface="Times New Roman" panose="02020603050405020304" pitchFamily="18" charset="0"/>
              </a:rPr>
              <a:t>.”     Eugene H. </a:t>
            </a:r>
            <a:r>
              <a:rPr lang="es-ES" sz="1800" dirty="0" err="1">
                <a:latin typeface="+mn-lt"/>
                <a:ea typeface="Times New Roman" panose="02020603050405020304" pitchFamily="18" charset="0"/>
                <a:cs typeface="Times New Roman" panose="02020603050405020304" pitchFamily="18" charset="0"/>
              </a:rPr>
              <a:t>Spafford</a:t>
            </a:r>
            <a:endParaRPr lang="es-ES" sz="1800" dirty="0">
              <a:latin typeface="+mn-lt"/>
              <a:ea typeface="Times New Roman" panose="02020603050405020304" pitchFamily="18" charset="0"/>
              <a:cs typeface="Times New Roman" panose="02020603050405020304" pitchFamily="18" charset="0"/>
            </a:endParaRPr>
          </a:p>
          <a:p>
            <a:pPr algn="just">
              <a:spcAft>
                <a:spcPts val="0"/>
              </a:spcAft>
            </a:pPr>
            <a:endParaRPr lang="es-ES" sz="1800" dirty="0">
              <a:latin typeface="+mn-lt"/>
              <a:ea typeface="Times New Roman" panose="02020603050405020304" pitchFamily="18" charset="0"/>
              <a:cs typeface="Times New Roman" panose="02020603050405020304" pitchFamily="18" charset="0"/>
            </a:endParaRPr>
          </a:p>
          <a:p>
            <a:pPr algn="just">
              <a:spcAft>
                <a:spcPts val="0"/>
              </a:spcAft>
            </a:pPr>
            <a:r>
              <a:rPr lang="es-ES" sz="1800" dirty="0">
                <a:latin typeface="+mn-lt"/>
                <a:ea typeface="Times New Roman" panose="02020603050405020304" pitchFamily="18" charset="0"/>
                <a:cs typeface="Times New Roman" panose="02020603050405020304" pitchFamily="18" charset="0"/>
              </a:rPr>
              <a:t>Un sistema ”</a:t>
            </a:r>
            <a:r>
              <a:rPr lang="es-ES" sz="1800" b="1" dirty="0">
                <a:latin typeface="+mn-lt"/>
                <a:ea typeface="Times New Roman" panose="02020603050405020304" pitchFamily="18" charset="0"/>
                <a:cs typeface="Times New Roman" panose="02020603050405020304" pitchFamily="18" charset="0"/>
              </a:rPr>
              <a:t>seguro</a:t>
            </a:r>
            <a:r>
              <a:rPr lang="es-ES" sz="1800" dirty="0">
                <a:latin typeface="+mn-lt"/>
                <a:ea typeface="Times New Roman" panose="02020603050405020304" pitchFamily="18" charset="0"/>
                <a:cs typeface="Times New Roman" panose="02020603050405020304" pitchFamily="18" charset="0"/>
              </a:rPr>
              <a:t>” (“fiable”) debe garantizar:</a:t>
            </a:r>
          </a:p>
          <a:p>
            <a:pPr algn="just">
              <a:spcAft>
                <a:spcPts val="0"/>
              </a:spcAft>
            </a:pPr>
            <a:endParaRPr lang="es-ES" sz="1800" dirty="0">
              <a:latin typeface="+mn-lt"/>
              <a:ea typeface="Times New Roman" panose="02020603050405020304" pitchFamily="18" charset="0"/>
              <a:cs typeface="Times New Roman" panose="02020603050405020304" pitchFamily="18" charset="0"/>
            </a:endParaRPr>
          </a:p>
          <a:p>
            <a:pPr marL="742950" lvl="1" indent="-285750" algn="just">
              <a:spcAft>
                <a:spcPts val="0"/>
              </a:spcAft>
              <a:buFont typeface="Wingdings" panose="05000000000000000000" pitchFamily="2" charset="2"/>
              <a:buChar char="§"/>
            </a:pPr>
            <a:r>
              <a:rPr lang="es-ES" sz="1800" dirty="0">
                <a:latin typeface="+mn-lt"/>
                <a:ea typeface="Times New Roman" panose="02020603050405020304" pitchFamily="18" charset="0"/>
                <a:cs typeface="Times New Roman" panose="02020603050405020304" pitchFamily="18" charset="0"/>
              </a:rPr>
              <a:t>Confidencialidad</a:t>
            </a:r>
          </a:p>
          <a:p>
            <a:pPr marL="742950" lvl="1" indent="-285750" algn="just">
              <a:spcAft>
                <a:spcPts val="0"/>
              </a:spcAft>
              <a:buFont typeface="Wingdings" panose="05000000000000000000" pitchFamily="2" charset="2"/>
              <a:buChar char="§"/>
            </a:pPr>
            <a:r>
              <a:rPr lang="es-ES" sz="1800" dirty="0">
                <a:latin typeface="+mn-lt"/>
                <a:ea typeface="Times New Roman" panose="02020603050405020304" pitchFamily="18" charset="0"/>
                <a:cs typeface="Times New Roman" panose="02020603050405020304" pitchFamily="18" charset="0"/>
              </a:rPr>
              <a:t>Integridad</a:t>
            </a:r>
          </a:p>
          <a:p>
            <a:pPr marL="742950" lvl="1" indent="-285750" algn="just">
              <a:spcAft>
                <a:spcPts val="0"/>
              </a:spcAft>
              <a:buFont typeface="Wingdings" panose="05000000000000000000" pitchFamily="2" charset="2"/>
              <a:buChar char="§"/>
            </a:pPr>
            <a:r>
              <a:rPr lang="es-ES" sz="1800" dirty="0">
                <a:latin typeface="+mn-lt"/>
                <a:ea typeface="Times New Roman" panose="02020603050405020304" pitchFamily="18" charset="0"/>
                <a:cs typeface="Times New Roman" panose="02020603050405020304" pitchFamily="18" charset="0"/>
              </a:rPr>
              <a:t>Disponibilidad</a:t>
            </a:r>
          </a:p>
          <a:p>
            <a:pPr marL="742950" lvl="1" indent="-285750" algn="just">
              <a:spcAft>
                <a:spcPts val="0"/>
              </a:spcAft>
              <a:buFont typeface="Wingdings" panose="05000000000000000000" pitchFamily="2" charset="2"/>
              <a:buChar char="§"/>
            </a:pPr>
            <a:r>
              <a:rPr lang="es-ES" sz="1800" dirty="0">
                <a:latin typeface="+mn-lt"/>
                <a:ea typeface="Times New Roman" panose="02020603050405020304" pitchFamily="18" charset="0"/>
                <a:cs typeface="Times New Roman" panose="02020603050405020304" pitchFamily="18" charset="0"/>
              </a:rPr>
              <a:t>No repudio</a:t>
            </a:r>
          </a:p>
          <a:p>
            <a:pPr algn="just">
              <a:spcAft>
                <a:spcPts val="0"/>
              </a:spcAft>
            </a:pPr>
            <a:endParaRPr lang="es-ES_tradnl" sz="1800" dirty="0">
              <a:latin typeface="+mn-lt"/>
              <a:ea typeface="Times New Roman" panose="02020603050405020304" pitchFamily="18" charset="0"/>
            </a:endParaRPr>
          </a:p>
        </p:txBody>
      </p:sp>
      <p:pic>
        <p:nvPicPr>
          <p:cNvPr id="4" name="Imagen 3">
            <a:extLst>
              <a:ext uri="{FF2B5EF4-FFF2-40B4-BE49-F238E27FC236}">
                <a16:creationId xmlns:a16="http://schemas.microsoft.com/office/drawing/2014/main" id="{F94F9A9E-04D2-4823-B22E-A4673B728A21}"/>
              </a:ext>
            </a:extLst>
          </p:cNvPr>
          <p:cNvPicPr>
            <a:picLocks noChangeAspect="1"/>
          </p:cNvPicPr>
          <p:nvPr/>
        </p:nvPicPr>
        <p:blipFill>
          <a:blip r:embed="rId3"/>
          <a:stretch>
            <a:fillRect/>
          </a:stretch>
        </p:blipFill>
        <p:spPr>
          <a:xfrm>
            <a:off x="1046147" y="5032155"/>
            <a:ext cx="5867400" cy="1038225"/>
          </a:xfrm>
          <a:prstGeom prst="rect">
            <a:avLst/>
          </a:prstGeom>
        </p:spPr>
      </p:pic>
      <p:pic>
        <p:nvPicPr>
          <p:cNvPr id="5" name="Imagen 4" descr="2">
            <a:extLst>
              <a:ext uri="{FF2B5EF4-FFF2-40B4-BE49-F238E27FC236}">
                <a16:creationId xmlns:a16="http://schemas.microsoft.com/office/drawing/2014/main" id="{38F48432-BF75-4E45-942B-A5D264DAE99B}"/>
              </a:ext>
            </a:extLst>
          </p:cNvPr>
          <p:cNvPicPr/>
          <p:nvPr/>
        </p:nvPicPr>
        <p:blipFill>
          <a:blip r:embed="rId4" cstate="print"/>
          <a:srcRect/>
          <a:stretch>
            <a:fillRect/>
          </a:stretch>
        </p:blipFill>
        <p:spPr bwMode="auto">
          <a:xfrm>
            <a:off x="5162814" y="2273076"/>
            <a:ext cx="3629493" cy="268578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Fabricación</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609900" y="928688"/>
            <a:ext cx="7503512" cy="3139321"/>
          </a:xfrm>
          <a:prstGeom prst="rect">
            <a:avLst/>
          </a:prstGeom>
        </p:spPr>
        <p:txBody>
          <a:bodyPr wrap="square">
            <a:spAutoFit/>
          </a:bodyPr>
          <a:lstStyle/>
          <a:p>
            <a:pPr algn="just">
              <a:spcAft>
                <a:spcPts val="0"/>
              </a:spcAft>
            </a:pPr>
            <a:r>
              <a:rPr lang="es-ES" sz="1800" b="1" dirty="0">
                <a:solidFill>
                  <a:srgbClr val="FF0000"/>
                </a:solidFill>
                <a:latin typeface="+mn-lt"/>
                <a:ea typeface="Times New Roman" panose="02020603050405020304" pitchFamily="18" charset="0"/>
              </a:rPr>
              <a:t>Fabricación: </a:t>
            </a:r>
            <a:r>
              <a:rPr lang="es-ES" sz="1800" dirty="0">
                <a:latin typeface="+mn-lt"/>
                <a:ea typeface="Times New Roman" panose="02020603050405020304" pitchFamily="18" charset="0"/>
              </a:rPr>
              <a:t>Si se trata de una modificación destinada a conseguir un objeto similar al atacado de forma que sea difícil</a:t>
            </a:r>
          </a:p>
          <a:p>
            <a:pPr algn="just">
              <a:spcAft>
                <a:spcPts val="0"/>
              </a:spcAft>
            </a:pPr>
            <a:r>
              <a:rPr lang="es-ES" sz="1800" dirty="0">
                <a:latin typeface="+mn-lt"/>
                <a:ea typeface="Times New Roman" panose="02020603050405020304" pitchFamily="18" charset="0"/>
              </a:rPr>
              <a:t>distinguir entre el objeto original y el fabricado.</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Ejemplo:</a:t>
            </a:r>
          </a:p>
          <a:p>
            <a:pPr algn="just">
              <a:spcAft>
                <a:spcPts val="0"/>
              </a:spcAft>
            </a:pPr>
            <a:endParaRPr lang="es-ES" sz="1800" dirty="0">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r>
              <a:rPr lang="es-ES" sz="1800" dirty="0">
                <a:latin typeface="+mn-lt"/>
              </a:rPr>
              <a:t>Crear un servidor falso que se haga pasar por otro.</a:t>
            </a:r>
          </a:p>
          <a:p>
            <a:pPr marL="800100" lvl="1" indent="-342900" algn="just">
              <a:spcAft>
                <a:spcPts val="0"/>
              </a:spcAft>
              <a:buFont typeface="Wingdings" panose="05000000000000000000" pitchFamily="2" charset="2"/>
              <a:buChar char="§"/>
            </a:pPr>
            <a:r>
              <a:rPr lang="es-ES" sz="1800" dirty="0">
                <a:latin typeface="+mn-lt"/>
              </a:rPr>
              <a:t>Tarjetas crédito falsas</a:t>
            </a:r>
            <a:endParaRPr lang="en-US" sz="1800" dirty="0">
              <a:latin typeface="+mn-lt"/>
            </a:endParaRPr>
          </a:p>
          <a:p>
            <a:pPr algn="just">
              <a:spcAft>
                <a:spcPts val="0"/>
              </a:spcAft>
            </a:pP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1655929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Software malicioso</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346131" y="840765"/>
            <a:ext cx="7503512" cy="3693319"/>
          </a:xfrm>
          <a:prstGeom prst="rect">
            <a:avLst/>
          </a:prstGeom>
        </p:spPr>
        <p:txBody>
          <a:bodyPr wrap="square">
            <a:spAutoFit/>
          </a:bodyPr>
          <a:lstStyle/>
          <a:p>
            <a:pPr algn="just">
              <a:spcAft>
                <a:spcPts val="0"/>
              </a:spcAft>
            </a:pPr>
            <a:r>
              <a:rPr lang="es-ES" sz="1800" b="1" dirty="0">
                <a:solidFill>
                  <a:srgbClr val="FF0000"/>
                </a:solidFill>
                <a:latin typeface="+mn-lt"/>
                <a:ea typeface="Times New Roman" panose="02020603050405020304" pitchFamily="18" charset="0"/>
              </a:rPr>
              <a:t>Malware: </a:t>
            </a:r>
            <a:r>
              <a:rPr lang="es-ES" sz="1800" dirty="0">
                <a:latin typeface="+mn-lt"/>
                <a:ea typeface="Times New Roman" panose="02020603050405020304" pitchFamily="18" charset="0"/>
              </a:rPr>
              <a:t>Software malintencionado que puede dañar el sistema u obtener información del mismo.</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Existen muchos tipos de malware que se pueden utilizar para realizar diversos tipos de ataques.</a:t>
            </a:r>
          </a:p>
          <a:p>
            <a:pPr algn="just">
              <a:spcAft>
                <a:spcPts val="0"/>
              </a:spcAft>
            </a:pPr>
            <a:endParaRPr lang="es-ES" sz="1800" dirty="0">
              <a:latin typeface="+mn-lt"/>
              <a:ea typeface="Times New Roman" panose="02020603050405020304" pitchFamily="18" charset="0"/>
            </a:endParaRPr>
          </a:p>
          <a:p>
            <a:pPr lvl="1" algn="just">
              <a:spcAft>
                <a:spcPts val="0"/>
              </a:spcAft>
              <a:buFont typeface="Wingdings" pitchFamily="2" charset="2"/>
              <a:buChar char="§"/>
            </a:pPr>
            <a:r>
              <a:rPr lang="es-ES" sz="1800" dirty="0">
                <a:latin typeface="+mn-lt"/>
                <a:ea typeface="Times New Roman" panose="02020603050405020304" pitchFamily="18" charset="0"/>
              </a:rPr>
              <a:t> Virus</a:t>
            </a:r>
          </a:p>
          <a:p>
            <a:pPr lvl="1" algn="just">
              <a:spcAft>
                <a:spcPts val="0"/>
              </a:spcAft>
              <a:buFont typeface="Wingdings" pitchFamily="2" charset="2"/>
              <a:buChar char="§"/>
            </a:pPr>
            <a:r>
              <a:rPr lang="es-ES" sz="1800" dirty="0">
                <a:latin typeface="+mn-lt"/>
                <a:ea typeface="Times New Roman" panose="02020603050405020304" pitchFamily="18" charset="0"/>
              </a:rPr>
              <a:t> Gusanos</a:t>
            </a:r>
          </a:p>
          <a:p>
            <a:pPr lvl="1" algn="just">
              <a:spcAft>
                <a:spcPts val="0"/>
              </a:spcAft>
              <a:buFont typeface="Wingdings" pitchFamily="2" charset="2"/>
              <a:buChar char="§"/>
            </a:pPr>
            <a:r>
              <a:rPr lang="es-ES" sz="1800" dirty="0">
                <a:latin typeface="+mn-lt"/>
                <a:ea typeface="Times New Roman" panose="02020603050405020304" pitchFamily="18" charset="0"/>
              </a:rPr>
              <a:t> Troyanos</a:t>
            </a:r>
          </a:p>
          <a:p>
            <a:pPr lvl="1" algn="just">
              <a:spcAft>
                <a:spcPts val="0"/>
              </a:spcAft>
              <a:buFont typeface="Wingdings" pitchFamily="2" charset="2"/>
              <a:buChar char="§"/>
            </a:pPr>
            <a:r>
              <a:rPr lang="es-ES" sz="1800" dirty="0">
                <a:latin typeface="+mn-lt"/>
                <a:ea typeface="Times New Roman" panose="02020603050405020304" pitchFamily="18" charset="0"/>
              </a:rPr>
              <a:t> Spyware</a:t>
            </a:r>
          </a:p>
          <a:p>
            <a:pPr lvl="1" algn="just">
              <a:spcAft>
                <a:spcPts val="0"/>
              </a:spcAft>
              <a:buFont typeface="Wingdings" pitchFamily="2" charset="2"/>
              <a:buChar char="§"/>
            </a:pPr>
            <a:r>
              <a:rPr lang="es-ES" sz="1800" dirty="0">
                <a:latin typeface="+mn-lt"/>
                <a:ea typeface="Times New Roman" panose="02020603050405020304" pitchFamily="18" charset="0"/>
              </a:rPr>
              <a:t> </a:t>
            </a:r>
            <a:r>
              <a:rPr lang="es-ES" sz="1800" dirty="0" err="1">
                <a:latin typeface="+mn-lt"/>
                <a:ea typeface="Times New Roman" panose="02020603050405020304" pitchFamily="18" charset="0"/>
              </a:rPr>
              <a:t>Botnets</a:t>
            </a: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165592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Reconocimiento o escaneo</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346131" y="840765"/>
            <a:ext cx="7901054" cy="6186309"/>
          </a:xfrm>
          <a:prstGeom prst="rect">
            <a:avLst/>
          </a:prstGeom>
        </p:spPr>
        <p:txBody>
          <a:bodyPr wrap="square">
            <a:spAutoFit/>
          </a:bodyPr>
          <a:lstStyle/>
          <a:p>
            <a:pPr algn="just">
              <a:spcAft>
                <a:spcPts val="0"/>
              </a:spcAft>
            </a:pPr>
            <a:r>
              <a:rPr lang="es-ES" altLang="es-ES" sz="1800" b="1" dirty="0">
                <a:solidFill>
                  <a:srgbClr val="FF0000"/>
                </a:solidFill>
                <a:highlight>
                  <a:srgbClr val="FFFF00"/>
                </a:highlight>
                <a:ea typeface="ＭＳ Ｐゴシック" panose="020B0600070205080204" pitchFamily="34" charset="-128"/>
              </a:rPr>
              <a:t>Escaneo</a:t>
            </a:r>
            <a:r>
              <a:rPr lang="es-ES" altLang="es-ES" sz="1800" dirty="0">
                <a:highlight>
                  <a:srgbClr val="FFFF00"/>
                </a:highlight>
                <a:ea typeface="ＭＳ Ｐゴシック" panose="020B0600070205080204" pitchFamily="34" charset="-128"/>
              </a:rPr>
              <a:t>: d</a:t>
            </a:r>
            <a:r>
              <a:rPr lang="es-ES" sz="1800" dirty="0">
                <a:highlight>
                  <a:srgbClr val="FFFF00"/>
                </a:highlight>
                <a:latin typeface="+mn-lt"/>
                <a:ea typeface="Times New Roman" panose="02020603050405020304" pitchFamily="18" charset="0"/>
              </a:rPr>
              <a:t>escubrimiento y búsqueda de información </a:t>
            </a:r>
            <a:r>
              <a:rPr lang="es-ES" sz="1800" dirty="0">
                <a:latin typeface="+mn-lt"/>
                <a:ea typeface="Times New Roman" panose="02020603050405020304" pitchFamily="18" charset="0"/>
              </a:rPr>
              <a:t>(sistemas, servicios, vulnerabilidades, puertos, …)</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En la mayoría de los casos, precede a otro tipo de ataque.</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Técnicas:</a:t>
            </a:r>
          </a:p>
          <a:p>
            <a:pPr algn="just">
              <a:spcAft>
                <a:spcPts val="0"/>
              </a:spcAft>
            </a:pPr>
            <a:endParaRPr lang="es-ES" sz="1800" dirty="0">
              <a:latin typeface="+mn-lt"/>
              <a:ea typeface="Times New Roman" panose="02020603050405020304" pitchFamily="18" charset="0"/>
            </a:endParaRPr>
          </a:p>
          <a:p>
            <a:pPr lvl="1" algn="just">
              <a:spcAft>
                <a:spcPts val="0"/>
              </a:spcAft>
              <a:buFont typeface="Wingdings" pitchFamily="2" charset="2"/>
              <a:buChar char="§"/>
            </a:pPr>
            <a:r>
              <a:rPr lang="es-ES" sz="1800" dirty="0">
                <a:highlight>
                  <a:srgbClr val="FFFF00"/>
                </a:highlight>
                <a:latin typeface="+mn-lt"/>
                <a:ea typeface="Times New Roman" panose="02020603050405020304" pitchFamily="18" charset="0"/>
              </a:rPr>
              <a:t> </a:t>
            </a:r>
            <a:r>
              <a:rPr lang="es-ES" sz="1800" b="1" dirty="0" err="1">
                <a:highlight>
                  <a:srgbClr val="FFFF00"/>
                </a:highlight>
                <a:latin typeface="+mn-lt"/>
                <a:ea typeface="Times New Roman" panose="02020603050405020304" pitchFamily="18" charset="0"/>
              </a:rPr>
              <a:t>Footprinting</a:t>
            </a:r>
            <a:r>
              <a:rPr lang="es-ES" sz="1800" dirty="0">
                <a:highlight>
                  <a:srgbClr val="FFFF00"/>
                </a:highlight>
                <a:latin typeface="+mn-lt"/>
                <a:ea typeface="Times New Roman" panose="02020603050405020304" pitchFamily="18" charset="0"/>
              </a:rPr>
              <a:t>: consiste en la búsqueda de toda la información pública existente sobre un objetivo, bien porque haya sido publicada a propósito o bien porque haya sido publicada por desconocimient</a:t>
            </a:r>
            <a:r>
              <a:rPr lang="es-ES" sz="1800" dirty="0">
                <a:latin typeface="+mn-lt"/>
                <a:ea typeface="Times New Roman" panose="02020603050405020304" pitchFamily="18" charset="0"/>
              </a:rPr>
              <a:t>o</a:t>
            </a:r>
          </a:p>
          <a:p>
            <a:pPr lvl="1" algn="just">
              <a:spcAft>
                <a:spcPts val="0"/>
              </a:spcAft>
            </a:pPr>
            <a:r>
              <a:rPr lang="es-ES" sz="1800" dirty="0">
                <a:latin typeface="+mn-lt"/>
                <a:ea typeface="Times New Roman" panose="02020603050405020304" pitchFamily="18" charset="0"/>
              </a:rPr>
              <a:t> </a:t>
            </a:r>
          </a:p>
          <a:p>
            <a:pPr lvl="1" algn="just">
              <a:spcAft>
                <a:spcPts val="0"/>
              </a:spcAft>
              <a:buFont typeface="Wingdings" pitchFamily="2" charset="2"/>
              <a:buChar char="§"/>
            </a:pPr>
            <a:r>
              <a:rPr lang="es-ES" sz="1800" b="1" dirty="0">
                <a:latin typeface="+mn-lt"/>
                <a:ea typeface="Times New Roman" panose="02020603050405020304" pitchFamily="18" charset="0"/>
              </a:rPr>
              <a:t> </a:t>
            </a:r>
            <a:r>
              <a:rPr lang="es-ES" sz="1800" b="1" dirty="0" err="1">
                <a:latin typeface="+mn-lt"/>
                <a:ea typeface="Times New Roman" panose="02020603050405020304" pitchFamily="18" charset="0"/>
              </a:rPr>
              <a:t>Spidering</a:t>
            </a:r>
            <a:r>
              <a:rPr lang="es-ES" sz="1800" b="1" dirty="0">
                <a:latin typeface="+mn-lt"/>
                <a:ea typeface="Times New Roman" panose="02020603050405020304" pitchFamily="18" charset="0"/>
              </a:rPr>
              <a:t>: </a:t>
            </a:r>
            <a:r>
              <a:rPr lang="es-ES" sz="1800" dirty="0">
                <a:latin typeface="+mn-lt"/>
                <a:ea typeface="Times New Roman" panose="02020603050405020304" pitchFamily="18" charset="0"/>
              </a:rPr>
              <a:t>Una spider típica (como Google</a:t>
            </a:r>
            <a:r>
              <a:rPr lang="es-ES" sz="1800" dirty="0">
                <a:highlight>
                  <a:srgbClr val="FFFF00"/>
                </a:highlight>
                <a:latin typeface="+mn-lt"/>
                <a:ea typeface="Times New Roman" panose="02020603050405020304" pitchFamily="18" charset="0"/>
              </a:rPr>
              <a:t>) funciona inspeccionando las páginas de un </a:t>
            </a:r>
            <a:r>
              <a:rPr lang="es-ES" sz="1800" dirty="0" err="1">
                <a:highlight>
                  <a:srgbClr val="FFFF00"/>
                </a:highlight>
                <a:latin typeface="+mn-lt"/>
                <a:ea typeface="Times New Roman" panose="02020603050405020304" pitchFamily="18" charset="0"/>
              </a:rPr>
              <a:t>site</a:t>
            </a:r>
            <a:r>
              <a:rPr lang="es-ES" sz="1800" dirty="0">
                <a:highlight>
                  <a:srgbClr val="FFFF00"/>
                </a:highlight>
                <a:latin typeface="+mn-lt"/>
                <a:ea typeface="Times New Roman" panose="02020603050405020304" pitchFamily="18" charset="0"/>
              </a:rPr>
              <a:t> web, almacenando la información relevante para crear un registro de páginas, direcciones e-mail .. D</a:t>
            </a:r>
            <a:r>
              <a:rPr lang="es-ES" sz="1800" dirty="0">
                <a:latin typeface="+mn-lt"/>
                <a:ea typeface="Times New Roman" panose="02020603050405020304" pitchFamily="18" charset="0"/>
              </a:rPr>
              <a:t>espués, la spider recorre los enlaces de la página, recolectando información relevante en cada una de las páginas siguientes, y así sucesivamente. Antes de que te des cuenta, la spider ha recorrido miles de enlaces y páginas registrando elementos de información y almacenándolos en una base de datos. De esta red de rutas recorridas se deriva el término ‘araña’, ‘spider’. </a:t>
            </a: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1655929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Reconocimiento o escaneo</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346131" y="840765"/>
            <a:ext cx="7901054" cy="4247317"/>
          </a:xfrm>
          <a:prstGeom prst="rect">
            <a:avLst/>
          </a:prstGeom>
        </p:spPr>
        <p:txBody>
          <a:bodyPr wrap="square">
            <a:spAutoFit/>
          </a:bodyPr>
          <a:lstStyle/>
          <a:p>
            <a:pPr algn="just">
              <a:spcAft>
                <a:spcPts val="0"/>
              </a:spcAft>
            </a:pPr>
            <a:r>
              <a:rPr lang="es-ES" altLang="es-ES" sz="1800" b="1" dirty="0">
                <a:solidFill>
                  <a:srgbClr val="FF0000"/>
                </a:solidFill>
                <a:ea typeface="ＭＳ Ｐゴシック" panose="020B0600070205080204" pitchFamily="34" charset="-128"/>
              </a:rPr>
              <a:t>Escaneo</a:t>
            </a:r>
            <a:r>
              <a:rPr lang="es-ES" altLang="es-ES" sz="1800" dirty="0">
                <a:ea typeface="ＭＳ Ｐゴシック" panose="020B0600070205080204" pitchFamily="34" charset="-128"/>
              </a:rPr>
              <a:t>: d</a:t>
            </a:r>
            <a:r>
              <a:rPr lang="es-ES" sz="1800" dirty="0">
                <a:latin typeface="+mn-lt"/>
                <a:ea typeface="Times New Roman" panose="02020603050405020304" pitchFamily="18" charset="0"/>
              </a:rPr>
              <a:t>escubrimiento y búsqueda de información (sistemas, servicios, vulnerabilidades, puertos, …)</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En la mayoría de los casos, precede a otro tipo de ataque.</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dirty="0">
                <a:latin typeface="+mn-lt"/>
                <a:ea typeface="Times New Roman" panose="02020603050405020304" pitchFamily="18" charset="0"/>
              </a:rPr>
              <a:t>Técnicas:</a:t>
            </a:r>
          </a:p>
          <a:p>
            <a:pPr algn="just">
              <a:spcAft>
                <a:spcPts val="0"/>
              </a:spcAft>
            </a:pPr>
            <a:endParaRPr lang="es-ES" sz="1800" dirty="0">
              <a:latin typeface="+mn-lt"/>
              <a:ea typeface="Times New Roman" panose="02020603050405020304" pitchFamily="18" charset="0"/>
            </a:endParaRPr>
          </a:p>
          <a:p>
            <a:pPr lvl="1" algn="just">
              <a:spcAft>
                <a:spcPts val="0"/>
              </a:spcAft>
              <a:buFont typeface="Wingdings" pitchFamily="2" charset="2"/>
              <a:buChar char="§"/>
            </a:pPr>
            <a:r>
              <a:rPr lang="es-ES" sz="1800" b="1" dirty="0">
                <a:latin typeface="+mn-lt"/>
                <a:ea typeface="Times New Roman" panose="02020603050405020304" pitchFamily="18" charset="0"/>
              </a:rPr>
              <a:t> </a:t>
            </a:r>
            <a:r>
              <a:rPr lang="es-ES" sz="1800" b="1" dirty="0" err="1">
                <a:latin typeface="+mn-lt"/>
                <a:ea typeface="Times New Roman" panose="02020603050405020304" pitchFamily="18" charset="0"/>
              </a:rPr>
              <a:t>Fingerprinting</a:t>
            </a:r>
            <a:r>
              <a:rPr lang="es-ES" sz="1800" b="1" dirty="0">
                <a:latin typeface="+mn-lt"/>
                <a:ea typeface="Times New Roman" panose="02020603050405020304" pitchFamily="18" charset="0"/>
              </a:rPr>
              <a:t>: </a:t>
            </a:r>
            <a:r>
              <a:rPr lang="es-ES" sz="1800" dirty="0">
                <a:highlight>
                  <a:srgbClr val="FFFF00"/>
                </a:highlight>
                <a:latin typeface="+mn-lt"/>
                <a:ea typeface="Times New Roman" panose="02020603050405020304" pitchFamily="18" charset="0"/>
              </a:rPr>
              <a:t>consiste en recopilar información directamente del sistema de una organización, para aprender más sobre su configuración. </a:t>
            </a:r>
            <a:r>
              <a:rPr lang="es-ES" sz="1800" dirty="0">
                <a:latin typeface="+mn-lt"/>
                <a:ea typeface="Times New Roman" panose="02020603050405020304" pitchFamily="18" charset="0"/>
              </a:rPr>
              <a:t>Permite identificar: servicios en los puertos, sistemas operativos, </a:t>
            </a:r>
            <a:r>
              <a:rPr lang="es-ES" sz="1800" dirty="0" err="1">
                <a:latin typeface="+mn-lt"/>
                <a:ea typeface="Times New Roman" panose="02020603050405020304" pitchFamily="18" charset="0"/>
              </a:rPr>
              <a:t>sitwches</a:t>
            </a:r>
            <a:r>
              <a:rPr lang="es-ES" sz="1800" dirty="0">
                <a:latin typeface="+mn-lt"/>
                <a:ea typeface="Times New Roman" panose="02020603050405020304" pitchFamily="18" charset="0"/>
              </a:rPr>
              <a:t>, </a:t>
            </a:r>
            <a:r>
              <a:rPr lang="es-ES" sz="1800" dirty="0" err="1">
                <a:latin typeface="+mn-lt"/>
                <a:ea typeface="Times New Roman" panose="02020603050405020304" pitchFamily="18" charset="0"/>
              </a:rPr>
              <a:t>routers</a:t>
            </a:r>
            <a:r>
              <a:rPr lang="es-ES" sz="1800" dirty="0">
                <a:latin typeface="+mn-lt"/>
                <a:ea typeface="Times New Roman" panose="02020603050405020304" pitchFamily="18" charset="0"/>
              </a:rPr>
              <a:t>, firewalls  …</a:t>
            </a:r>
          </a:p>
          <a:p>
            <a:pPr lvl="1" algn="just">
              <a:spcAft>
                <a:spcPts val="0"/>
              </a:spcAft>
              <a:buFont typeface="Wingdings" pitchFamily="2" charset="2"/>
              <a:buChar char="§"/>
            </a:pPr>
            <a:endParaRPr lang="es-ES" sz="1800" dirty="0">
              <a:latin typeface="+mn-lt"/>
              <a:ea typeface="Times New Roman" panose="02020603050405020304" pitchFamily="18" charset="0"/>
            </a:endParaRPr>
          </a:p>
          <a:p>
            <a:pPr lvl="1" algn="just">
              <a:spcAft>
                <a:spcPts val="0"/>
              </a:spcAft>
              <a:buFont typeface="Wingdings" pitchFamily="2" charset="2"/>
              <a:buChar char="§"/>
            </a:pPr>
            <a:r>
              <a:rPr lang="es-ES" sz="1800" dirty="0">
                <a:latin typeface="+mn-lt"/>
                <a:ea typeface="Times New Roman" panose="02020603050405020304" pitchFamily="18" charset="0"/>
              </a:rPr>
              <a:t> </a:t>
            </a:r>
            <a:r>
              <a:rPr lang="es-ES" sz="1800" b="1" dirty="0">
                <a:latin typeface="+mn-lt"/>
                <a:ea typeface="Times New Roman" panose="02020603050405020304" pitchFamily="18" charset="0"/>
              </a:rPr>
              <a:t>Búsqueda de vulnerabilidades</a:t>
            </a:r>
            <a:endParaRPr lang="en-US" sz="1800" b="1"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1655929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Denegación de Servicio (</a:t>
            </a:r>
            <a:r>
              <a:rPr lang="es-ES" altLang="es-ES" sz="2000" dirty="0" err="1">
                <a:ea typeface="ＭＳ Ｐゴシック" panose="020B0600070205080204" pitchFamily="34" charset="-128"/>
              </a:rPr>
              <a:t>DoS</a:t>
            </a:r>
            <a:r>
              <a:rPr lang="es-ES" altLang="es-ES" sz="2000" dirty="0">
                <a:ea typeface="ＭＳ Ｐゴシック" panose="020B0600070205080204" pitchFamily="34" charset="-128"/>
              </a:rPr>
              <a:t>)</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346131" y="840765"/>
            <a:ext cx="8365608" cy="3970318"/>
          </a:xfrm>
          <a:prstGeom prst="rect">
            <a:avLst/>
          </a:prstGeom>
        </p:spPr>
        <p:txBody>
          <a:bodyPr wrap="square">
            <a:spAutoFit/>
          </a:bodyPr>
          <a:lstStyle/>
          <a:p>
            <a:pPr algn="just">
              <a:spcAft>
                <a:spcPts val="0"/>
              </a:spcAft>
            </a:pPr>
            <a:r>
              <a:rPr lang="es-ES" altLang="es-ES" sz="1800" b="1" dirty="0" err="1">
                <a:solidFill>
                  <a:srgbClr val="FF0000"/>
                </a:solidFill>
                <a:highlight>
                  <a:srgbClr val="FFFF00"/>
                </a:highlight>
                <a:ea typeface="ＭＳ Ｐゴシック" panose="020B0600070205080204" pitchFamily="34" charset="-128"/>
              </a:rPr>
              <a:t>DoS</a:t>
            </a:r>
            <a:r>
              <a:rPr lang="es-ES" altLang="es-ES" sz="1800" dirty="0">
                <a:highlight>
                  <a:srgbClr val="FFFF00"/>
                </a:highlight>
                <a:ea typeface="ＭＳ Ｐゴシック" panose="020B0600070205080204" pitchFamily="34" charset="-128"/>
              </a:rPr>
              <a:t>: </a:t>
            </a:r>
            <a:r>
              <a:rPr lang="es-ES" altLang="es-ES" sz="1800" dirty="0" err="1">
                <a:highlight>
                  <a:srgbClr val="FFFF00"/>
                </a:highlight>
                <a:ea typeface="ＭＳ Ｐゴシック" panose="020B0600070205080204" pitchFamily="34" charset="-128"/>
              </a:rPr>
              <a:t>Denial</a:t>
            </a:r>
            <a:r>
              <a:rPr lang="es-ES" altLang="es-ES" sz="1800" dirty="0">
                <a:highlight>
                  <a:srgbClr val="FFFF00"/>
                </a:highlight>
                <a:ea typeface="ＭＳ Ｐゴシック" panose="020B0600070205080204" pitchFamily="34" charset="-128"/>
              </a:rPr>
              <a:t> Of </a:t>
            </a:r>
            <a:r>
              <a:rPr lang="es-ES" altLang="es-ES" sz="1800" dirty="0" err="1">
                <a:highlight>
                  <a:srgbClr val="FFFF00"/>
                </a:highlight>
                <a:ea typeface="ＭＳ Ｐゴシック" panose="020B0600070205080204" pitchFamily="34" charset="-128"/>
              </a:rPr>
              <a:t>Service</a:t>
            </a:r>
            <a:r>
              <a:rPr lang="es-ES" altLang="es-ES" sz="1800" dirty="0">
                <a:highlight>
                  <a:srgbClr val="FFFF00"/>
                </a:highlight>
                <a:ea typeface="ＭＳ Ｐゴシック" panose="020B0600070205080204" pitchFamily="34" charset="-128"/>
              </a:rPr>
              <a:t>. Interrumpir el servicio que esta ofreciendo un servidor, una red, un equipo, </a:t>
            </a:r>
            <a:r>
              <a:rPr lang="es-ES" altLang="es-ES" sz="1800" dirty="0">
                <a:ea typeface="ＭＳ Ｐゴシック" panose="020B0600070205080204" pitchFamily="34" charset="-128"/>
              </a:rPr>
              <a:t>…. Los bancos, los sitios web de noticias e instituciones públicas son el principal objetivo de este tipo de ataques, que impiden que los usuarios puedan acceder a ellos.</a:t>
            </a:r>
          </a:p>
          <a:p>
            <a:pPr algn="just">
              <a:spcAft>
                <a:spcPts val="0"/>
              </a:spcAft>
            </a:pPr>
            <a:r>
              <a:rPr lang="es-ES" altLang="es-ES" sz="1800" dirty="0">
                <a:ea typeface="ＭＳ Ｐゴシック" panose="020B0600070205080204" pitchFamily="34" charset="-128"/>
              </a:rPr>
              <a:t> </a:t>
            </a:r>
          </a:p>
          <a:p>
            <a:pPr algn="just">
              <a:spcAft>
                <a:spcPts val="0"/>
              </a:spcAft>
            </a:pPr>
            <a:endParaRPr lang="es-ES" altLang="es-ES" sz="1800" dirty="0">
              <a:ea typeface="ＭＳ Ｐゴシック" panose="020B0600070205080204" pitchFamily="34" charset="-128"/>
            </a:endParaRPr>
          </a:p>
          <a:p>
            <a:pPr algn="just">
              <a:spcAft>
                <a:spcPts val="0"/>
              </a:spcAft>
            </a:pPr>
            <a:r>
              <a:rPr lang="es-ES" altLang="es-ES" sz="1800" dirty="0">
                <a:ea typeface="ＭＳ Ｐゴシック" panose="020B0600070205080204" pitchFamily="34" charset="-128"/>
              </a:rPr>
              <a:t>¿Por qué se realizan ataques DoS?</a:t>
            </a:r>
          </a:p>
          <a:p>
            <a:pPr algn="just">
              <a:spcAft>
                <a:spcPts val="0"/>
              </a:spcAft>
            </a:pPr>
            <a:endParaRPr lang="es-ES" altLang="es-ES" sz="1800" dirty="0">
              <a:ea typeface="ＭＳ Ｐゴシック" panose="020B0600070205080204" pitchFamily="34" charset="-128"/>
            </a:endParaRPr>
          </a:p>
          <a:p>
            <a:pPr algn="just">
              <a:spcAft>
                <a:spcPts val="0"/>
              </a:spcAft>
            </a:pPr>
            <a:r>
              <a:rPr lang="es-ES" altLang="es-ES" sz="1800" dirty="0">
                <a:ea typeface="ＭＳ Ｐゴシック" panose="020B0600070205080204" pitchFamily="34" charset="-128"/>
              </a:rPr>
              <a:t>Los ataques DoS no suelen estar dirigidos a usuarios individuales, sino a servidores web relevantes. El ataque hace que se cierre el sitio web y que sus servicios en línea dejen de estar disponibles para los usuarios, que suelen perder la paciencia y la confianza en la empresa, terminando por buscar otras opciones empresariales alternativas. </a:t>
            </a:r>
          </a:p>
          <a:p>
            <a:pPr algn="just">
              <a:spcAft>
                <a:spcPts val="0"/>
              </a:spcAft>
            </a:pPr>
            <a:endParaRPr lang="es-ES" altLang="es-ES" sz="1800" dirty="0">
              <a:ea typeface="ＭＳ Ｐゴシック" panose="020B0600070205080204" pitchFamily="34" charset="-128"/>
            </a:endParaRPr>
          </a:p>
        </p:txBody>
      </p:sp>
    </p:spTree>
    <p:extLst>
      <p:ext uri="{BB962C8B-B14F-4D97-AF65-F5344CB8AC3E}">
        <p14:creationId xmlns:p14="http://schemas.microsoft.com/office/powerpoint/2010/main" val="165592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Denegación de Servicio (</a:t>
            </a:r>
            <a:r>
              <a:rPr lang="es-ES" altLang="es-ES" sz="2000" dirty="0" err="1">
                <a:ea typeface="ＭＳ Ｐゴシック" panose="020B0600070205080204" pitchFamily="34" charset="-128"/>
              </a:rPr>
              <a:t>DoS</a:t>
            </a:r>
            <a:r>
              <a:rPr lang="es-ES" altLang="es-ES" sz="2000" dirty="0">
                <a:ea typeface="ＭＳ Ｐゴシック" panose="020B0600070205080204" pitchFamily="34" charset="-128"/>
              </a:rPr>
              <a:t>)</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346130" y="840765"/>
            <a:ext cx="8415485" cy="4524315"/>
          </a:xfrm>
          <a:prstGeom prst="rect">
            <a:avLst/>
          </a:prstGeom>
        </p:spPr>
        <p:txBody>
          <a:bodyPr wrap="square">
            <a:spAutoFit/>
          </a:bodyPr>
          <a:lstStyle/>
          <a:p>
            <a:pPr algn="just">
              <a:spcAft>
                <a:spcPts val="0"/>
              </a:spcAft>
            </a:pPr>
            <a:r>
              <a:rPr lang="es-ES" altLang="es-ES" sz="1800" dirty="0">
                <a:ea typeface="ＭＳ Ｐゴシック" panose="020B0600070205080204" pitchFamily="34" charset="-128"/>
              </a:rPr>
              <a:t>¿Cómo se reconoce un ataque DoS?</a:t>
            </a:r>
          </a:p>
          <a:p>
            <a:pPr algn="just">
              <a:spcAft>
                <a:spcPts val="0"/>
              </a:spcAft>
            </a:pPr>
            <a:endParaRPr lang="es-ES" altLang="es-ES" sz="1800" dirty="0">
              <a:ea typeface="ＭＳ Ｐゴシック" panose="020B0600070205080204" pitchFamily="34" charset="-128"/>
            </a:endParaRPr>
          </a:p>
          <a:p>
            <a:pPr algn="just">
              <a:spcAft>
                <a:spcPts val="0"/>
              </a:spcAft>
            </a:pPr>
            <a:r>
              <a:rPr lang="es-ES" altLang="es-ES" sz="1800" dirty="0">
                <a:ea typeface="ＭＳ Ｐゴシック" panose="020B0600070205080204" pitchFamily="34" charset="-128"/>
              </a:rPr>
              <a:t>Un ataque DoS es fácil de reconocer, pero difícil de evitar. Cuando una red se satura de repente con tráfico web persistente que dura días, semanas o incluso meses y deja de estar disponible para los usuarios normales, es muy probable que esté siendo víctima de un ataque </a:t>
            </a:r>
            <a:r>
              <a:rPr lang="es-ES" altLang="es-ES" sz="1800" dirty="0" err="1">
                <a:ea typeface="ＭＳ Ｐゴシック" panose="020B0600070205080204" pitchFamily="34" charset="-128"/>
              </a:rPr>
              <a:t>DDoS</a:t>
            </a:r>
            <a:r>
              <a:rPr lang="es-ES" altLang="es-ES" sz="1800" dirty="0">
                <a:ea typeface="ＭＳ Ｐゴシック" panose="020B0600070205080204" pitchFamily="34" charset="-128"/>
              </a:rPr>
              <a:t>.</a:t>
            </a:r>
          </a:p>
          <a:p>
            <a:pPr algn="just">
              <a:spcAft>
                <a:spcPts val="0"/>
              </a:spcAft>
            </a:pPr>
            <a:endParaRPr lang="es-ES" altLang="es-ES" sz="1800" dirty="0">
              <a:ea typeface="ＭＳ Ｐゴシック" panose="020B0600070205080204" pitchFamily="34" charset="-128"/>
            </a:endParaRPr>
          </a:p>
          <a:p>
            <a:pPr lvl="1"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rPr>
              <a:t>Un ataque </a:t>
            </a:r>
            <a:r>
              <a:rPr lang="es-ES" sz="1800" dirty="0" err="1">
                <a:latin typeface="+mn-lt"/>
              </a:rPr>
              <a:t>DoS</a:t>
            </a:r>
            <a:r>
              <a:rPr lang="es-ES" sz="1800" dirty="0">
                <a:latin typeface="+mn-lt"/>
              </a:rPr>
              <a:t> puede ser realizado de varias formas:</a:t>
            </a:r>
          </a:p>
          <a:p>
            <a:pPr algn="just">
              <a:spcAft>
                <a:spcPts val="0"/>
              </a:spcAft>
            </a:pPr>
            <a:endParaRPr lang="es-ES" sz="1800" dirty="0">
              <a:latin typeface="+mn-lt"/>
            </a:endParaRPr>
          </a:p>
          <a:p>
            <a:pPr marL="176213" algn="just">
              <a:spcAft>
                <a:spcPts val="0"/>
              </a:spcAft>
              <a:buFont typeface="Wingdings" pitchFamily="2" charset="2"/>
              <a:buChar char="§"/>
            </a:pPr>
            <a:r>
              <a:rPr lang="es-ES" sz="1800" dirty="0">
                <a:latin typeface="+mn-lt"/>
              </a:rPr>
              <a:t>  Consumo de recursos computacionales (ancho de banda,</a:t>
            </a:r>
          </a:p>
          <a:p>
            <a:pPr marL="176213" algn="just">
              <a:spcAft>
                <a:spcPts val="0"/>
              </a:spcAft>
            </a:pPr>
            <a:r>
              <a:rPr lang="es-ES" sz="1800" dirty="0">
                <a:latin typeface="+mn-lt"/>
              </a:rPr>
              <a:t>    espacio de disco, tiempo de procesador, …)</a:t>
            </a:r>
          </a:p>
          <a:p>
            <a:pPr marL="176213" algn="just">
              <a:spcAft>
                <a:spcPts val="0"/>
              </a:spcAft>
              <a:buFont typeface="Wingdings" pitchFamily="2" charset="2"/>
              <a:buChar char="§"/>
            </a:pPr>
            <a:r>
              <a:rPr lang="es-ES" sz="1800" dirty="0">
                <a:latin typeface="+mn-lt"/>
              </a:rPr>
              <a:t>  Alteración de información de configuración (tabla de rutas, tabla </a:t>
            </a:r>
            <a:r>
              <a:rPr lang="es-ES" sz="1800" dirty="0" err="1">
                <a:latin typeface="+mn-lt"/>
              </a:rPr>
              <a:t>arp</a:t>
            </a:r>
            <a:r>
              <a:rPr lang="es-ES" sz="1800" dirty="0">
                <a:latin typeface="+mn-lt"/>
              </a:rPr>
              <a:t>, …)</a:t>
            </a:r>
          </a:p>
          <a:p>
            <a:pPr marL="176213" algn="just">
              <a:spcAft>
                <a:spcPts val="0"/>
              </a:spcAft>
              <a:buFont typeface="Wingdings" pitchFamily="2" charset="2"/>
              <a:buChar char="§"/>
            </a:pPr>
            <a:r>
              <a:rPr lang="es-ES" sz="1800" dirty="0">
                <a:latin typeface="+mn-lt"/>
              </a:rPr>
              <a:t>  Alteración de información de estado (conexiones TCP, …)</a:t>
            </a:r>
          </a:p>
          <a:p>
            <a:pPr marL="176213" algn="just">
              <a:spcAft>
                <a:spcPts val="0"/>
              </a:spcAft>
              <a:buFont typeface="Wingdings" pitchFamily="2" charset="2"/>
              <a:buChar char="§"/>
            </a:pPr>
            <a:r>
              <a:rPr lang="es-ES" sz="1800" dirty="0">
                <a:latin typeface="+mn-lt"/>
              </a:rPr>
              <a:t>  Interrupción de componentes físicos de red.</a:t>
            </a: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907896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6B1FA69-BC8E-4C1E-BCC9-F5DE56A508F9}"/>
              </a:ext>
            </a:extLst>
          </p:cNvPr>
          <p:cNvPicPr>
            <a:picLocks noChangeAspect="1"/>
          </p:cNvPicPr>
          <p:nvPr/>
        </p:nvPicPr>
        <p:blipFill>
          <a:blip r:embed="rId3"/>
          <a:stretch>
            <a:fillRect/>
          </a:stretch>
        </p:blipFill>
        <p:spPr>
          <a:xfrm>
            <a:off x="7439891" y="2747741"/>
            <a:ext cx="1085329" cy="1059488"/>
          </a:xfrm>
          <a:prstGeom prst="rect">
            <a:avLst/>
          </a:prstGeom>
        </p:spPr>
      </p:pic>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a:t>
            </a:r>
            <a:r>
              <a:rPr lang="es-ES" altLang="es-ES" sz="2000" dirty="0" err="1">
                <a:ea typeface="ＭＳ Ｐゴシック" panose="020B0600070205080204" pitchFamily="34" charset="-128"/>
              </a:rPr>
              <a:t>Sniffing</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346131" y="840765"/>
            <a:ext cx="8573425" cy="4524315"/>
          </a:xfrm>
          <a:prstGeom prst="rect">
            <a:avLst/>
          </a:prstGeom>
        </p:spPr>
        <p:txBody>
          <a:bodyPr wrap="square">
            <a:spAutoFit/>
          </a:bodyPr>
          <a:lstStyle/>
          <a:p>
            <a:pPr algn="just">
              <a:spcAft>
                <a:spcPts val="0"/>
              </a:spcAft>
            </a:pPr>
            <a:r>
              <a:rPr lang="es-ES" altLang="es-ES" sz="1800" b="1" dirty="0" err="1">
                <a:solidFill>
                  <a:srgbClr val="FF0000"/>
                </a:solidFill>
                <a:ea typeface="ＭＳ Ｐゴシック" panose="020B0600070205080204" pitchFamily="34" charset="-128"/>
              </a:rPr>
              <a:t>Sniffing</a:t>
            </a:r>
            <a:r>
              <a:rPr lang="es-ES" altLang="es-ES" sz="1800" dirty="0">
                <a:ea typeface="ＭＳ Ｐゴシック" panose="020B0600070205080204" pitchFamily="34" charset="-128"/>
              </a:rPr>
              <a:t>: Monitorización y análisis del tráfico de red con fines maliciosos (obtener datos personales, contraseñas, …).</a:t>
            </a:r>
          </a:p>
          <a:p>
            <a:pPr algn="just">
              <a:spcAft>
                <a:spcPts val="0"/>
              </a:spcAft>
            </a:pPr>
            <a:endParaRPr lang="es-ES" altLang="es-ES" sz="1800" dirty="0">
              <a:ea typeface="ＭＳ Ｐゴシック" panose="020B0600070205080204" pitchFamily="34" charset="-128"/>
            </a:endParaRPr>
          </a:p>
          <a:p>
            <a:pPr algn="just">
              <a:spcAft>
                <a:spcPts val="0"/>
              </a:spcAft>
            </a:pPr>
            <a:r>
              <a:rPr lang="es-ES" altLang="es-ES" sz="1800" dirty="0">
                <a:ea typeface="ＭＳ Ｐゴシック" panose="020B0600070205080204" pitchFamily="34" charset="-128"/>
              </a:rPr>
              <a:t>Un rastreador no tiene por qué ser necesariamente malintencionado. De hecho, es una herramienta de software de uso común para supervisar y analizar el tráfico de red para detectar problemas y garantizar un funcionamiento eficiente. </a:t>
            </a:r>
          </a:p>
          <a:p>
            <a:pPr algn="just">
              <a:spcAft>
                <a:spcPts val="0"/>
              </a:spcAft>
            </a:pPr>
            <a:endParaRPr lang="es-ES" altLang="es-ES" sz="1800" dirty="0">
              <a:ea typeface="ＭＳ Ｐゴシック" panose="020B0600070205080204" pitchFamily="34" charset="-128"/>
            </a:endParaRPr>
          </a:p>
          <a:p>
            <a:pPr algn="just">
              <a:spcAft>
                <a:spcPts val="0"/>
              </a:spcAft>
            </a:pPr>
            <a:r>
              <a:rPr lang="es-ES" altLang="es-ES" sz="1800" dirty="0" err="1">
                <a:ea typeface="ＭＳ Ｐゴシック" panose="020B0600070205080204" pitchFamily="34" charset="-128"/>
              </a:rPr>
              <a:t>Sniffers</a:t>
            </a:r>
            <a:r>
              <a:rPr lang="es-ES" altLang="es-ES" sz="1800" dirty="0">
                <a:ea typeface="ＭＳ Ｐゴシック" panose="020B0600070205080204" pitchFamily="34" charset="-128"/>
              </a:rPr>
              <a:t> o rastreadores: </a:t>
            </a:r>
            <a:r>
              <a:rPr lang="es-ES" altLang="es-ES" sz="1800" dirty="0" err="1">
                <a:ea typeface="ＭＳ Ｐゴシック" panose="020B0600070205080204" pitchFamily="34" charset="-128"/>
              </a:rPr>
              <a:t>Wiresahrk</a:t>
            </a:r>
            <a:r>
              <a:rPr lang="es-ES" altLang="es-ES" sz="1800" dirty="0">
                <a:ea typeface="ＭＳ Ｐゴシック" panose="020B0600070205080204" pitchFamily="34" charset="-128"/>
              </a:rPr>
              <a:t>, </a:t>
            </a:r>
            <a:r>
              <a:rPr lang="es-ES" altLang="es-ES" sz="1800" dirty="0" err="1">
                <a:ea typeface="ＭＳ Ｐゴシック" panose="020B0600070205080204" pitchFamily="34" charset="-128"/>
              </a:rPr>
              <a:t>Tcpdump</a:t>
            </a:r>
            <a:r>
              <a:rPr lang="es-ES" altLang="es-ES" sz="1800" dirty="0">
                <a:ea typeface="ＭＳ Ｐゴシック" panose="020B0600070205080204" pitchFamily="34" charset="-128"/>
              </a:rPr>
              <a:t>, </a:t>
            </a:r>
            <a:r>
              <a:rPr lang="es-ES" altLang="es-ES" sz="1800" dirty="0" err="1">
                <a:ea typeface="ＭＳ Ｐゴシック" panose="020B0600070205080204" pitchFamily="34" charset="-128"/>
              </a:rPr>
              <a:t>NetStumbler</a:t>
            </a:r>
            <a:r>
              <a:rPr lang="es-ES" altLang="es-ES" sz="1800" dirty="0">
                <a:ea typeface="ＭＳ Ｐゴシック" panose="020B0600070205080204" pitchFamily="34" charset="-128"/>
              </a:rPr>
              <a:t>, </a:t>
            </a:r>
            <a:r>
              <a:rPr lang="es-ES" altLang="es-ES" sz="1800" dirty="0" err="1">
                <a:ea typeface="ＭＳ Ｐゴシック" panose="020B0600070205080204" pitchFamily="34" charset="-128"/>
              </a:rPr>
              <a:t>Aircrack</a:t>
            </a:r>
            <a:endParaRPr lang="es-ES" altLang="es-ES" sz="1800" dirty="0">
              <a:ea typeface="ＭＳ Ｐゴシック" panose="020B0600070205080204" pitchFamily="34" charset="-128"/>
            </a:endParaRPr>
          </a:p>
          <a:p>
            <a:pPr algn="just">
              <a:spcAft>
                <a:spcPts val="0"/>
              </a:spcAft>
            </a:pPr>
            <a:r>
              <a:rPr lang="es-ES" altLang="es-ES" sz="1800" dirty="0">
                <a:ea typeface="ＭＳ Ｐゴシック" panose="020B0600070205080204" pitchFamily="34" charset="-128"/>
              </a:rPr>
              <a:t> </a:t>
            </a:r>
          </a:p>
          <a:p>
            <a:pPr algn="just">
              <a:spcAft>
                <a:spcPts val="0"/>
              </a:spcAft>
            </a:pPr>
            <a:r>
              <a:rPr lang="es-ES" altLang="es-ES" sz="1800" dirty="0">
                <a:ea typeface="ＭＳ Ｐゴシック" panose="020B0600070205080204" pitchFamily="34" charset="-128"/>
              </a:rPr>
              <a:t>¿De dónde provienen los rastreadores?</a:t>
            </a:r>
          </a:p>
          <a:p>
            <a:pPr algn="just">
              <a:spcAft>
                <a:spcPts val="0"/>
              </a:spcAft>
            </a:pPr>
            <a:endParaRPr lang="es-ES" altLang="es-ES" sz="1800" dirty="0">
              <a:ea typeface="ＭＳ Ｐゴシック" panose="020B0600070205080204" pitchFamily="34" charset="-128"/>
            </a:endParaRPr>
          </a:p>
          <a:p>
            <a:pPr algn="just">
              <a:spcAft>
                <a:spcPts val="0"/>
              </a:spcAft>
            </a:pPr>
            <a:r>
              <a:rPr lang="es-ES" altLang="es-ES" sz="1800" dirty="0">
                <a:ea typeface="ＭＳ Ｐゴシック" panose="020B0600070205080204" pitchFamily="34" charset="-128"/>
              </a:rPr>
              <a:t>Los hackers utilizan rastreadores para robar datos, espiar la actividad de una red y recopilar información de los usuarios. Normalmente, su finalidad última es obtener contraseñas e información de cuentas de bancos y tiendas de Internet. Los hackers colocan los rastreadores en lugares que ofrecen conexiones </a:t>
            </a:r>
            <a:r>
              <a:rPr lang="es-ES" altLang="es-ES" sz="1800" dirty="0" err="1">
                <a:ea typeface="ＭＳ Ｐゴシック" panose="020B0600070205080204" pitchFamily="34" charset="-128"/>
              </a:rPr>
              <a:t>Wi</a:t>
            </a:r>
            <a:r>
              <a:rPr lang="es-ES" altLang="es-ES" sz="1800" dirty="0">
                <a:ea typeface="ＭＳ Ｐゴシック" panose="020B0600070205080204" pitchFamily="34" charset="-128"/>
              </a:rPr>
              <a:t>-Fi no seguras, como en cafeterías, hoteles o aeropuertos.</a:t>
            </a:r>
          </a:p>
        </p:txBody>
      </p:sp>
    </p:spTree>
    <p:extLst>
      <p:ext uri="{BB962C8B-B14F-4D97-AF65-F5344CB8AC3E}">
        <p14:creationId xmlns:p14="http://schemas.microsoft.com/office/powerpoint/2010/main" val="1655929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a:t>
            </a:r>
            <a:r>
              <a:rPr lang="es-ES" altLang="es-ES" sz="2000" dirty="0" err="1">
                <a:ea typeface="ＭＳ Ｐゴシック" panose="020B0600070205080204" pitchFamily="34" charset="-128"/>
              </a:rPr>
              <a:t>Spoofing</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255973" y="735032"/>
            <a:ext cx="8698117" cy="5355312"/>
          </a:xfrm>
          <a:prstGeom prst="rect">
            <a:avLst/>
          </a:prstGeom>
        </p:spPr>
        <p:txBody>
          <a:bodyPr wrap="square">
            <a:spAutoFit/>
          </a:bodyPr>
          <a:lstStyle/>
          <a:p>
            <a:pPr algn="just">
              <a:spcAft>
                <a:spcPts val="0"/>
              </a:spcAft>
            </a:pPr>
            <a:r>
              <a:rPr lang="es-ES" altLang="es-ES" sz="1800" b="1" dirty="0" err="1">
                <a:solidFill>
                  <a:srgbClr val="FF0000"/>
                </a:solidFill>
                <a:ea typeface="ＭＳ Ｐゴシック" panose="020B0600070205080204" pitchFamily="34" charset="-128"/>
              </a:rPr>
              <a:t>Spoofing</a:t>
            </a:r>
            <a:r>
              <a:rPr lang="es-ES" altLang="es-ES" sz="1800" dirty="0">
                <a:ea typeface="ＭＳ Ｐゴシック" panose="020B0600070205080204" pitchFamily="34" charset="-128"/>
              </a:rPr>
              <a:t>: ataques de suplantación de identidad con objetivos maliciosos. </a:t>
            </a:r>
          </a:p>
          <a:p>
            <a:pPr algn="just">
              <a:spcAft>
                <a:spcPts val="0"/>
              </a:spcAft>
            </a:pPr>
            <a:endParaRPr lang="es-ES" altLang="es-ES" sz="1800" dirty="0">
              <a:ea typeface="ＭＳ Ｐゴシック" panose="020B0600070205080204" pitchFamily="34" charset="-128"/>
            </a:endParaRPr>
          </a:p>
          <a:p>
            <a:pPr algn="just">
              <a:spcAft>
                <a:spcPts val="0"/>
              </a:spcAft>
            </a:pPr>
            <a:r>
              <a:rPr lang="es-ES" altLang="es-ES" sz="1800" dirty="0">
                <a:ea typeface="ＭＳ Ｐゴシック" panose="020B0600070205080204" pitchFamily="34" charset="-128"/>
              </a:rPr>
              <a:t>Hacker puede suplantar identidad para dar de alta tarjetas de crédito o acceder a las cuentas de la víctima para hacer un cargo, </a:t>
            </a:r>
            <a:r>
              <a:rPr lang="es-ES" altLang="es-ES" sz="1800" dirty="0" err="1">
                <a:ea typeface="ＭＳ Ｐゴシック" panose="020B0600070205080204" pitchFamily="34" charset="-128"/>
              </a:rPr>
              <a:t>etc</a:t>
            </a:r>
            <a:r>
              <a:rPr lang="es-ES" altLang="es-ES" sz="1800" dirty="0">
                <a:ea typeface="ＭＳ Ｐゴシック" panose="020B0600070205080204" pitchFamily="34" charset="-128"/>
              </a:rPr>
              <a:t> … Pero también se puede suplantar la identidad para realizar otro tipos de ataques</a:t>
            </a:r>
            <a:endParaRPr lang="es-ES" sz="1800" dirty="0">
              <a:ea typeface="ＭＳ Ｐゴシック" panose="020B0600070205080204" pitchFamily="34" charset="-128"/>
            </a:endParaRPr>
          </a:p>
          <a:p>
            <a:pPr lvl="1" algn="just">
              <a:spcAft>
                <a:spcPts val="0"/>
              </a:spcAft>
            </a:pPr>
            <a:endParaRPr lang="es-ES_tradnl" sz="1800" dirty="0">
              <a:latin typeface="+mn-lt"/>
              <a:ea typeface="Times New Roman" panose="02020603050405020304" pitchFamily="18" charset="0"/>
            </a:endParaRPr>
          </a:p>
          <a:p>
            <a:pPr algn="just">
              <a:spcAft>
                <a:spcPts val="0"/>
              </a:spcAft>
            </a:pPr>
            <a:r>
              <a:rPr lang="es-ES_tradnl" sz="1800" b="1" dirty="0">
                <a:highlight>
                  <a:srgbClr val="FFFF00"/>
                </a:highlight>
                <a:latin typeface="+mn-lt"/>
                <a:ea typeface="Times New Roman" panose="02020603050405020304" pitchFamily="18" charset="0"/>
              </a:rPr>
              <a:t>DNS </a:t>
            </a:r>
            <a:r>
              <a:rPr lang="es-ES_tradnl" sz="1800" b="1" dirty="0" err="1">
                <a:highlight>
                  <a:srgbClr val="FFFF00"/>
                </a:highlight>
                <a:latin typeface="+mn-lt"/>
                <a:ea typeface="Times New Roman" panose="02020603050405020304" pitchFamily="18" charset="0"/>
              </a:rPr>
              <a:t>spoofing</a:t>
            </a:r>
            <a:r>
              <a:rPr lang="es-ES_tradnl" sz="1800" b="1" dirty="0">
                <a:highlight>
                  <a:srgbClr val="FFFF00"/>
                </a:highlight>
                <a:latin typeface="+mn-lt"/>
                <a:ea typeface="Times New Roman" panose="02020603050405020304" pitchFamily="18" charset="0"/>
              </a:rPr>
              <a:t> </a:t>
            </a:r>
            <a:r>
              <a:rPr lang="es-ES" sz="1800" dirty="0">
                <a:highlight>
                  <a:srgbClr val="FFFF00"/>
                </a:highlight>
                <a:latin typeface="+mn-lt"/>
                <a:ea typeface="Times New Roman" panose="02020603050405020304" pitchFamily="18" charset="0"/>
              </a:rPr>
              <a:t>es un método para alterar las direcciones de los servidores DNS </a:t>
            </a:r>
            <a:r>
              <a:rPr lang="es-ES" sz="1800" dirty="0">
                <a:latin typeface="+mn-lt"/>
                <a:ea typeface="Times New Roman" panose="02020603050405020304" pitchFamily="18" charset="0"/>
              </a:rPr>
              <a:t>que utiliza la potencial víctima y de esta forma poder tener control sobre las consultas que se realizan. Se alteran las direcciones IP de los servidores DNS de la víctima para que apunten a servidores maliciosos.</a:t>
            </a:r>
          </a:p>
          <a:p>
            <a:pPr algn="just">
              <a:spcAft>
                <a:spcPts val="0"/>
              </a:spcAft>
            </a:pPr>
            <a:endParaRPr lang="es-ES" sz="1800" dirty="0">
              <a:latin typeface="+mn-lt"/>
              <a:ea typeface="Times New Roman" panose="02020603050405020304" pitchFamily="18" charset="0"/>
            </a:endParaRPr>
          </a:p>
          <a:p>
            <a:pPr algn="just">
              <a:spcAft>
                <a:spcPts val="0"/>
              </a:spcAft>
            </a:pPr>
            <a:r>
              <a:rPr lang="es-ES_tradnl" sz="1800" b="1" dirty="0">
                <a:highlight>
                  <a:srgbClr val="FFFF00"/>
                </a:highlight>
                <a:latin typeface="+mn-lt"/>
              </a:rPr>
              <a:t>Web </a:t>
            </a:r>
            <a:r>
              <a:rPr lang="es-ES_tradnl" sz="1800" b="1" dirty="0" err="1">
                <a:highlight>
                  <a:srgbClr val="FFFF00"/>
                </a:highlight>
                <a:latin typeface="+mn-lt"/>
              </a:rPr>
              <a:t>spoofing</a:t>
            </a:r>
            <a:r>
              <a:rPr lang="es-ES_tradnl" sz="1800" b="1" dirty="0">
                <a:highlight>
                  <a:srgbClr val="FFFF00"/>
                </a:highlight>
                <a:latin typeface="+mn-lt"/>
              </a:rPr>
              <a:t> </a:t>
            </a:r>
            <a:r>
              <a:rPr lang="es-ES" sz="1800" dirty="0">
                <a:highlight>
                  <a:srgbClr val="FFFF00"/>
                </a:highlight>
                <a:latin typeface="+mn-lt"/>
              </a:rPr>
              <a:t>se encarga de suplantar una página real por una falsa, para conseguir datos de los usuarios. La página falsa actúa a modo de </a:t>
            </a:r>
            <a:r>
              <a:rPr lang="es-ES" sz="1800" dirty="0">
                <a:latin typeface="+mn-lt"/>
              </a:rPr>
              <a:t>proxy, y así es posible solicitar información pedida por la víctima a cada servidor original llegando a evitar la protección SSL.</a:t>
            </a:r>
          </a:p>
          <a:p>
            <a:pPr algn="just">
              <a:spcAft>
                <a:spcPts val="0"/>
              </a:spcAft>
            </a:pPr>
            <a:endParaRPr lang="es-ES" sz="1800" dirty="0">
              <a:latin typeface="+mn-lt"/>
            </a:endParaRPr>
          </a:p>
          <a:p>
            <a:pPr algn="just">
              <a:spcAft>
                <a:spcPts val="0"/>
              </a:spcAft>
            </a:pPr>
            <a:r>
              <a:rPr lang="es-ES" sz="1800" dirty="0"/>
              <a:t>Uno de los </a:t>
            </a:r>
            <a:r>
              <a:rPr lang="es-ES" sz="1800" b="1" dirty="0">
                <a:highlight>
                  <a:srgbClr val="FFFF00"/>
                </a:highlight>
              </a:rPr>
              <a:t>casos más famosos de </a:t>
            </a:r>
            <a:r>
              <a:rPr lang="es-ES" sz="1800" b="1" dirty="0" err="1">
                <a:highlight>
                  <a:srgbClr val="FFFF00"/>
                </a:highlight>
              </a:rPr>
              <a:t>Spoofing</a:t>
            </a:r>
            <a:r>
              <a:rPr lang="es-ES" sz="1800" dirty="0">
                <a:highlight>
                  <a:srgbClr val="FFFF00"/>
                </a:highlight>
              </a:rPr>
              <a:t> de los últimos meses es el de Pokémon GO, que permitía a los entrenadores </a:t>
            </a:r>
            <a:r>
              <a:rPr lang="es-ES" sz="1800" dirty="0"/>
              <a:t>cambiar su ubicación a través del GPS para así recoger Pokémon sin moverse de casa.</a:t>
            </a:r>
            <a:endParaRPr lang="es-ES" sz="1800" dirty="0">
              <a:latin typeface="+mn-lt"/>
            </a:endParaRPr>
          </a:p>
        </p:txBody>
      </p:sp>
    </p:spTree>
    <p:extLst>
      <p:ext uri="{BB962C8B-B14F-4D97-AF65-F5344CB8AC3E}">
        <p14:creationId xmlns:p14="http://schemas.microsoft.com/office/powerpoint/2010/main" val="1655929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a:t>
            </a:r>
            <a:r>
              <a:rPr lang="es-ES" altLang="es-ES" sz="2000" dirty="0" err="1">
                <a:ea typeface="ＭＳ Ｐゴシック" panose="020B0600070205080204" pitchFamily="34" charset="-128"/>
              </a:rPr>
              <a:t>Spoofing</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346131" y="840765"/>
            <a:ext cx="8565114" cy="3970318"/>
          </a:xfrm>
          <a:prstGeom prst="rect">
            <a:avLst/>
          </a:prstGeom>
        </p:spPr>
        <p:txBody>
          <a:bodyPr wrap="square">
            <a:spAutoFit/>
          </a:bodyPr>
          <a:lstStyle/>
          <a:p>
            <a:pPr algn="just">
              <a:spcAft>
                <a:spcPts val="0"/>
              </a:spcAft>
            </a:pPr>
            <a:r>
              <a:rPr lang="es-ES" altLang="es-ES" sz="1800" b="1" dirty="0" err="1">
                <a:solidFill>
                  <a:srgbClr val="FF0000"/>
                </a:solidFill>
                <a:ea typeface="ＭＳ Ｐゴシック" panose="020B0600070205080204" pitchFamily="34" charset="-128"/>
              </a:rPr>
              <a:t>Spoofing</a:t>
            </a:r>
            <a:r>
              <a:rPr lang="es-ES" altLang="es-ES" sz="1800" dirty="0">
                <a:ea typeface="ＭＳ Ｐゴシック" panose="020B0600070205080204" pitchFamily="34" charset="-128"/>
              </a:rPr>
              <a:t>: ataques de suplantación de identidad con objetivos maliciosos. </a:t>
            </a:r>
          </a:p>
          <a:p>
            <a:pPr lvl="1" algn="just">
              <a:spcAft>
                <a:spcPts val="0"/>
              </a:spcAft>
            </a:pPr>
            <a:endParaRPr lang="es-ES" sz="1800" dirty="0">
              <a:ea typeface="ＭＳ Ｐゴシック" panose="020B0600070205080204" pitchFamily="34" charset="-128"/>
            </a:endParaRPr>
          </a:p>
          <a:p>
            <a:pPr algn="just">
              <a:spcAft>
                <a:spcPts val="0"/>
              </a:spcAft>
            </a:pPr>
            <a:r>
              <a:rPr lang="es-ES_tradnl" sz="1800" b="1" dirty="0">
                <a:highlight>
                  <a:srgbClr val="FFFF00"/>
                </a:highlight>
                <a:latin typeface="+mn-lt"/>
                <a:ea typeface="Times New Roman" panose="02020603050405020304" pitchFamily="18" charset="0"/>
              </a:rPr>
              <a:t>Mail </a:t>
            </a:r>
            <a:r>
              <a:rPr lang="es-ES_tradnl" sz="1800" b="1" dirty="0" err="1">
                <a:highlight>
                  <a:srgbClr val="FFFF00"/>
                </a:highlight>
                <a:latin typeface="+mn-lt"/>
                <a:ea typeface="Times New Roman" panose="02020603050405020304" pitchFamily="18" charset="0"/>
              </a:rPr>
              <a:t>spoofing</a:t>
            </a:r>
            <a:r>
              <a:rPr lang="es-ES_tradnl" sz="1800" b="1" dirty="0">
                <a:highlight>
                  <a:srgbClr val="FFFF00"/>
                </a:highlight>
                <a:latin typeface="+mn-lt"/>
                <a:ea typeface="Times New Roman" panose="02020603050405020304" pitchFamily="18" charset="0"/>
              </a:rPr>
              <a:t> </a:t>
            </a:r>
            <a:r>
              <a:rPr lang="es-ES" sz="1800" dirty="0">
                <a:highlight>
                  <a:srgbClr val="FFFF00"/>
                </a:highlight>
                <a:latin typeface="+mn-lt"/>
                <a:ea typeface="Times New Roman" panose="02020603050405020304" pitchFamily="18" charset="0"/>
              </a:rPr>
              <a:t>que consiste en suplantar una dirección de correo electrónico. Esta técnica se usa con asiduidad para el envío </a:t>
            </a:r>
            <a:r>
              <a:rPr lang="es-ES" sz="1800" dirty="0">
                <a:latin typeface="+mn-lt"/>
                <a:ea typeface="Times New Roman" panose="02020603050405020304" pitchFamily="18" charset="0"/>
              </a:rPr>
              <a:t>de correos  maliciosos como suplemento perfecto para el uso de </a:t>
            </a:r>
            <a:r>
              <a:rPr lang="es-ES" sz="1800" dirty="0" err="1">
                <a:latin typeface="+mn-lt"/>
                <a:ea typeface="Times New Roman" panose="02020603050405020304" pitchFamily="18" charset="0"/>
              </a:rPr>
              <a:t>phising</a:t>
            </a:r>
            <a:r>
              <a:rPr lang="es-ES" sz="1800" dirty="0">
                <a:latin typeface="+mn-lt"/>
                <a:ea typeface="Times New Roman" panose="02020603050405020304" pitchFamily="18" charset="0"/>
              </a:rPr>
              <a:t> y SPAM. </a:t>
            </a:r>
            <a:endParaRPr lang="es-ES_tradnl" sz="1800" dirty="0">
              <a:latin typeface="+mn-lt"/>
              <a:ea typeface="Times New Roman" panose="02020603050405020304" pitchFamily="18" charset="0"/>
            </a:endParaRPr>
          </a:p>
          <a:p>
            <a:pPr lvl="1" algn="just">
              <a:spcAft>
                <a:spcPts val="0"/>
              </a:spcAft>
              <a:buFont typeface="Wingdings" pitchFamily="2" charset="2"/>
              <a:buChar char="§"/>
            </a:pPr>
            <a:endParaRPr lang="es-ES_tradnl" sz="1800" dirty="0">
              <a:latin typeface="+mn-lt"/>
              <a:ea typeface="Times New Roman" panose="02020603050405020304" pitchFamily="18" charset="0"/>
            </a:endParaRPr>
          </a:p>
          <a:p>
            <a:pPr algn="just">
              <a:spcAft>
                <a:spcPts val="0"/>
              </a:spcAft>
            </a:pPr>
            <a:r>
              <a:rPr lang="es-ES_tradnl" sz="1800" dirty="0">
                <a:latin typeface="+mn-lt"/>
                <a:ea typeface="Times New Roman" panose="02020603050405020304" pitchFamily="18" charset="0"/>
              </a:rPr>
              <a:t> </a:t>
            </a:r>
            <a:r>
              <a:rPr lang="es-ES_tradnl" sz="1800" b="1" dirty="0">
                <a:highlight>
                  <a:srgbClr val="FFFF00"/>
                </a:highlight>
                <a:latin typeface="+mn-lt"/>
                <a:ea typeface="Times New Roman" panose="02020603050405020304" pitchFamily="18" charset="0"/>
              </a:rPr>
              <a:t>Man in </a:t>
            </a:r>
            <a:r>
              <a:rPr lang="es-ES_tradnl" sz="1800" b="1" dirty="0" err="1">
                <a:highlight>
                  <a:srgbClr val="FFFF00"/>
                </a:highlight>
                <a:latin typeface="+mn-lt"/>
                <a:ea typeface="Times New Roman" panose="02020603050405020304" pitchFamily="18" charset="0"/>
              </a:rPr>
              <a:t>the</a:t>
            </a:r>
            <a:r>
              <a:rPr lang="es-ES_tradnl" sz="1800" b="1" dirty="0">
                <a:highlight>
                  <a:srgbClr val="FFFF00"/>
                </a:highlight>
                <a:latin typeface="+mn-lt"/>
                <a:ea typeface="Times New Roman" panose="02020603050405020304" pitchFamily="18" charset="0"/>
              </a:rPr>
              <a:t> </a:t>
            </a:r>
            <a:r>
              <a:rPr lang="es-ES_tradnl" sz="1800" b="1" dirty="0" err="1">
                <a:highlight>
                  <a:srgbClr val="FFFF00"/>
                </a:highlight>
                <a:latin typeface="+mn-lt"/>
                <a:ea typeface="Times New Roman" panose="02020603050405020304" pitchFamily="18" charset="0"/>
              </a:rPr>
              <a:t>middle</a:t>
            </a:r>
            <a:r>
              <a:rPr lang="es-ES_tradnl" sz="1800" b="1" dirty="0">
                <a:highlight>
                  <a:srgbClr val="FFFF00"/>
                </a:highlight>
                <a:latin typeface="+mn-lt"/>
                <a:ea typeface="Times New Roman" panose="02020603050405020304" pitchFamily="18" charset="0"/>
              </a:rPr>
              <a:t> </a:t>
            </a:r>
            <a:r>
              <a:rPr lang="es-ES" sz="1800" dirty="0">
                <a:highlight>
                  <a:srgbClr val="FFFF00"/>
                </a:highlight>
                <a:latin typeface="+mn-lt"/>
                <a:ea typeface="Times New Roman" panose="02020603050405020304" pitchFamily="18" charset="0"/>
              </a:rPr>
              <a:t>el atacante se sitúe entre las dos partes que intentan comunicarse; interceptando los mensajes </a:t>
            </a:r>
            <a:r>
              <a:rPr lang="es-ES" sz="1800" dirty="0">
                <a:latin typeface="+mn-lt"/>
                <a:ea typeface="Times New Roman" panose="02020603050405020304" pitchFamily="18" charset="0"/>
              </a:rPr>
              <a:t>enviados e imitando al menos a una de ellas. En el ataque </a:t>
            </a:r>
            <a:r>
              <a:rPr lang="es-ES" sz="1800" dirty="0" err="1">
                <a:latin typeface="+mn-lt"/>
                <a:ea typeface="Times New Roman" panose="02020603050405020304" pitchFamily="18" charset="0"/>
              </a:rPr>
              <a:t>MiTM</a:t>
            </a:r>
            <a:r>
              <a:rPr lang="es-ES" sz="1800" dirty="0">
                <a:latin typeface="+mn-lt"/>
                <a:ea typeface="Times New Roman" panose="02020603050405020304" pitchFamily="18" charset="0"/>
              </a:rPr>
              <a:t> más habitual, se utiliza un </a:t>
            </a:r>
            <a:r>
              <a:rPr lang="es-ES" sz="1800" dirty="0" err="1">
                <a:latin typeface="+mn-lt"/>
                <a:ea typeface="Times New Roman" panose="02020603050405020304" pitchFamily="18" charset="0"/>
              </a:rPr>
              <a:t>router</a:t>
            </a:r>
            <a:r>
              <a:rPr lang="es-ES" sz="1800" dirty="0">
                <a:latin typeface="+mn-lt"/>
                <a:ea typeface="Times New Roman" panose="02020603050405020304" pitchFamily="18" charset="0"/>
              </a:rPr>
              <a:t> </a:t>
            </a:r>
            <a:r>
              <a:rPr lang="es-ES" sz="1800" dirty="0" err="1">
                <a:latin typeface="+mn-lt"/>
                <a:ea typeface="Times New Roman" panose="02020603050405020304" pitchFamily="18" charset="0"/>
              </a:rPr>
              <a:t>WiFi</a:t>
            </a:r>
            <a:r>
              <a:rPr lang="es-ES" sz="1800" dirty="0">
                <a:latin typeface="+mn-lt"/>
                <a:ea typeface="Times New Roman" panose="02020603050405020304" pitchFamily="18" charset="0"/>
              </a:rPr>
              <a:t> para interceptar las comunicaciones del usuario. El </a:t>
            </a:r>
            <a:r>
              <a:rPr lang="es-ES" sz="1800" dirty="0" err="1">
                <a:latin typeface="+mn-lt"/>
                <a:ea typeface="Times New Roman" panose="02020603050405020304" pitchFamily="18" charset="0"/>
              </a:rPr>
              <a:t>atancante</a:t>
            </a:r>
            <a:r>
              <a:rPr lang="es-ES" sz="1800" dirty="0">
                <a:latin typeface="+mn-lt"/>
                <a:ea typeface="Times New Roman" panose="02020603050405020304" pitchFamily="18" charset="0"/>
              </a:rPr>
              <a:t> configura su ordenador u otro dispositivo para que actúe como red </a:t>
            </a:r>
            <a:r>
              <a:rPr lang="es-ES" sz="1800" dirty="0" err="1">
                <a:latin typeface="+mn-lt"/>
                <a:ea typeface="Times New Roman" panose="02020603050405020304" pitchFamily="18" charset="0"/>
              </a:rPr>
              <a:t>WiFi</a:t>
            </a:r>
            <a:r>
              <a:rPr lang="es-ES" sz="1800" dirty="0">
                <a:latin typeface="+mn-lt"/>
                <a:ea typeface="Times New Roman" panose="02020603050405020304" pitchFamily="18" charset="0"/>
              </a:rPr>
              <a:t>, nombrándolo como si fuera una red pública (de un aeropuerto o una cafetería). Después, el usuario se conecta al “</a:t>
            </a:r>
            <a:r>
              <a:rPr lang="es-ES" sz="1800" dirty="0" err="1">
                <a:latin typeface="+mn-lt"/>
                <a:ea typeface="Times New Roman" panose="02020603050405020304" pitchFamily="18" charset="0"/>
              </a:rPr>
              <a:t>router</a:t>
            </a:r>
            <a:r>
              <a:rPr lang="es-ES" sz="1800" dirty="0">
                <a:latin typeface="+mn-lt"/>
                <a:ea typeface="Times New Roman" panose="02020603050405020304" pitchFamily="18" charset="0"/>
              </a:rPr>
              <a:t>” y busca páginas de banca o compras online, capturando el criminal las credenciales de la víctima para usarlas posteriormente</a:t>
            </a: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1591718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a:t>
            </a:r>
            <a:r>
              <a:rPr lang="es-ES" altLang="es-ES" sz="2000" dirty="0" err="1">
                <a:ea typeface="ＭＳ Ｐゴシック" panose="020B0600070205080204" pitchFamily="34" charset="-128"/>
              </a:rPr>
              <a:t>Hijacking</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346130" y="840765"/>
            <a:ext cx="8358255" cy="5078313"/>
          </a:xfrm>
          <a:prstGeom prst="rect">
            <a:avLst/>
          </a:prstGeom>
        </p:spPr>
        <p:txBody>
          <a:bodyPr wrap="square">
            <a:spAutoFit/>
          </a:bodyPr>
          <a:lstStyle/>
          <a:p>
            <a:pPr algn="just">
              <a:spcAft>
                <a:spcPts val="0"/>
              </a:spcAft>
            </a:pPr>
            <a:r>
              <a:rPr lang="es-ES" altLang="es-ES" sz="1800" b="1" dirty="0" err="1">
                <a:solidFill>
                  <a:srgbClr val="FF0000"/>
                </a:solidFill>
                <a:ea typeface="ＭＳ Ｐゴシック" panose="020B0600070205080204" pitchFamily="34" charset="-128"/>
              </a:rPr>
              <a:t>Hijacking</a:t>
            </a:r>
            <a:r>
              <a:rPr lang="es-ES" altLang="es-ES" sz="1800" dirty="0">
                <a:ea typeface="ＭＳ Ｐゴシック" panose="020B0600070205080204" pitchFamily="34" charset="-128"/>
              </a:rPr>
              <a:t>: hace referencia a toda técnica ilegal que lleve consigo el adueñarse o robar algo por parte de un atacante. Es un concepto muy abierto, que se puede aplicar a: robo de información, el secuestro de una conexiones de red, de sesiones de terminal, de servicios …</a:t>
            </a:r>
          </a:p>
          <a:p>
            <a:pPr algn="just">
              <a:spcAft>
                <a:spcPts val="0"/>
              </a:spcAft>
            </a:pPr>
            <a:endParaRPr lang="es-ES" altLang="es-ES" sz="1800" dirty="0">
              <a:ea typeface="ＭＳ Ｐゴシック" panose="020B0600070205080204" pitchFamily="34" charset="-128"/>
            </a:endParaRPr>
          </a:p>
          <a:p>
            <a:pPr algn="just">
              <a:spcAft>
                <a:spcPts val="0"/>
              </a:spcAft>
            </a:pPr>
            <a:r>
              <a:rPr lang="es-ES" altLang="es-ES" sz="1800" dirty="0">
                <a:ea typeface="ＭＳ Ｐゴシック" panose="020B0600070205080204" pitchFamily="34" charset="-128"/>
              </a:rPr>
              <a:t>Ejemplos de </a:t>
            </a:r>
            <a:r>
              <a:rPr lang="es-ES" altLang="es-ES" sz="1800" dirty="0" err="1">
                <a:ea typeface="ＭＳ Ｐゴシック" panose="020B0600070205080204" pitchFamily="34" charset="-128"/>
              </a:rPr>
              <a:t>Hijacking</a:t>
            </a:r>
            <a:r>
              <a:rPr lang="es-ES" altLang="es-ES" sz="1800" dirty="0">
                <a:ea typeface="ＭＳ Ｐゴシック" panose="020B0600070205080204" pitchFamily="34" charset="-128"/>
              </a:rPr>
              <a:t>:</a:t>
            </a:r>
          </a:p>
          <a:p>
            <a:pPr algn="just">
              <a:spcAft>
                <a:spcPts val="0"/>
              </a:spcAft>
            </a:pPr>
            <a:endParaRPr lang="es-ES" altLang="es-ES" sz="1800" dirty="0">
              <a:ea typeface="ＭＳ Ｐゴシック" panose="020B0600070205080204" pitchFamily="34" charset="-128"/>
            </a:endParaRPr>
          </a:p>
          <a:p>
            <a:pPr lvl="1" algn="just">
              <a:spcAft>
                <a:spcPts val="0"/>
              </a:spcAft>
              <a:buFont typeface="Wingdings" pitchFamily="2" charset="2"/>
              <a:buChar char="§"/>
            </a:pPr>
            <a:r>
              <a:rPr lang="es-ES" altLang="es-ES" sz="1800" b="1" dirty="0">
                <a:ea typeface="ＭＳ Ｐゴシック" panose="020B0600070205080204" pitchFamily="34" charset="-128"/>
              </a:rPr>
              <a:t> </a:t>
            </a:r>
            <a:r>
              <a:rPr lang="es-ES" altLang="es-ES" sz="1800" b="1" dirty="0" err="1">
                <a:ea typeface="ＭＳ Ｐゴシック" panose="020B0600070205080204" pitchFamily="34" charset="-128"/>
              </a:rPr>
              <a:t>Domain</a:t>
            </a:r>
            <a:r>
              <a:rPr lang="es-ES" altLang="es-ES" sz="1800" b="1" dirty="0">
                <a:ea typeface="ＭＳ Ｐゴシック" panose="020B0600070205080204" pitchFamily="34" charset="-128"/>
              </a:rPr>
              <a:t> </a:t>
            </a:r>
            <a:r>
              <a:rPr lang="es-ES" altLang="es-ES" sz="1800" b="1" dirty="0" err="1">
                <a:ea typeface="ＭＳ Ｐゴシック" panose="020B0600070205080204" pitchFamily="34" charset="-128"/>
              </a:rPr>
              <a:t>Hijacking</a:t>
            </a:r>
            <a:r>
              <a:rPr lang="es-ES" altLang="es-ES" sz="1800" dirty="0">
                <a:ea typeface="ＭＳ Ｐゴシック" panose="020B0600070205080204" pitchFamily="34" charset="-128"/>
              </a:rPr>
              <a:t>: secuestro de dominio dirigiendo peticiones a DNS falso.</a:t>
            </a:r>
          </a:p>
          <a:p>
            <a:pPr lvl="1" algn="just">
              <a:spcAft>
                <a:spcPts val="0"/>
              </a:spcAft>
            </a:pPr>
            <a:endParaRPr lang="es-ES" altLang="es-ES" sz="1800" dirty="0">
              <a:ea typeface="ＭＳ Ｐゴシック" panose="020B0600070205080204" pitchFamily="34" charset="-128"/>
            </a:endParaRPr>
          </a:p>
          <a:p>
            <a:pPr lvl="1" algn="just">
              <a:spcAft>
                <a:spcPts val="0"/>
              </a:spcAft>
              <a:buFont typeface="Wingdings" pitchFamily="2" charset="2"/>
              <a:buChar char="§"/>
            </a:pPr>
            <a:r>
              <a:rPr lang="es-ES" altLang="es-ES" sz="1800" b="1" dirty="0">
                <a:ea typeface="ＭＳ Ｐゴシック" panose="020B0600070205080204" pitchFamily="34" charset="-128"/>
              </a:rPr>
              <a:t> </a:t>
            </a:r>
            <a:r>
              <a:rPr lang="es-ES" altLang="es-ES" sz="1800" b="1" dirty="0" err="1">
                <a:ea typeface="ＭＳ Ｐゴシック" panose="020B0600070205080204" pitchFamily="34" charset="-128"/>
              </a:rPr>
              <a:t>Session</a:t>
            </a:r>
            <a:r>
              <a:rPr lang="es-ES" altLang="es-ES" sz="1800" b="1" dirty="0">
                <a:ea typeface="ＭＳ Ｐゴシック" panose="020B0600070205080204" pitchFamily="34" charset="-128"/>
              </a:rPr>
              <a:t> </a:t>
            </a:r>
            <a:r>
              <a:rPr lang="es-ES" altLang="es-ES" sz="1800" b="1" dirty="0" err="1">
                <a:ea typeface="ＭＳ Ｐゴシック" panose="020B0600070205080204" pitchFamily="34" charset="-128"/>
              </a:rPr>
              <a:t>Hijacking</a:t>
            </a:r>
            <a:r>
              <a:rPr lang="es-ES" altLang="es-ES" sz="1800" dirty="0">
                <a:ea typeface="ＭＳ Ｐゴシック" panose="020B0600070205080204" pitchFamily="34" charset="-128"/>
              </a:rPr>
              <a:t>: suele referirse al robo de una cookie mágica utilizada para autenticar un usuario a un servidor remoto: Facebook, Twitter, Google…</a:t>
            </a:r>
          </a:p>
          <a:p>
            <a:pPr lvl="1" algn="just">
              <a:spcAft>
                <a:spcPts val="0"/>
              </a:spcAft>
            </a:pPr>
            <a:endParaRPr lang="es-ES" altLang="es-ES" sz="1800" dirty="0">
              <a:ea typeface="ＭＳ Ｐゴシック" panose="020B0600070205080204" pitchFamily="34" charset="-128"/>
            </a:endParaRPr>
          </a:p>
          <a:p>
            <a:pPr lvl="1" algn="just">
              <a:spcAft>
                <a:spcPts val="0"/>
              </a:spcAft>
              <a:buFont typeface="Wingdings" pitchFamily="2" charset="2"/>
              <a:buChar char="§"/>
            </a:pPr>
            <a:r>
              <a:rPr lang="es-ES" altLang="es-ES" sz="1800" b="1" dirty="0">
                <a:ea typeface="ＭＳ Ｐゴシック" panose="020B0600070205080204" pitchFamily="34" charset="-128"/>
              </a:rPr>
              <a:t> Browser </a:t>
            </a:r>
            <a:r>
              <a:rPr lang="es-ES" altLang="es-ES" sz="1800" b="1" dirty="0" err="1">
                <a:ea typeface="ＭＳ Ｐゴシック" panose="020B0600070205080204" pitchFamily="34" charset="-128"/>
              </a:rPr>
              <a:t>Hijacking</a:t>
            </a:r>
            <a:r>
              <a:rPr lang="es-ES" altLang="es-ES" sz="1800" dirty="0">
                <a:ea typeface="ＭＳ Ｐゴシック" panose="020B0600070205080204" pitchFamily="34" charset="-128"/>
              </a:rPr>
              <a:t>: efecto de apropiación que realizan algunos spyware sobre el navegador web lanzando pop-ups, modificando la página de inicio, modificando la página de búsqueda predeterminada, redirigiendo webs que no queremos visitar</a:t>
            </a: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165592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88924" y="123568"/>
            <a:ext cx="8145463" cy="516796"/>
          </a:xfrm>
        </p:spPr>
        <p:txBody>
          <a:bodyPr/>
          <a:lstStyle/>
          <a:p>
            <a:pPr defTabSz="812800"/>
            <a:r>
              <a:rPr lang="es-ES" altLang="es-ES" sz="2800" dirty="0">
                <a:ea typeface="ＭＳ Ｐゴシック" panose="020B0600070205080204" pitchFamily="34" charset="-128"/>
              </a:rPr>
              <a:t>Introducción</a:t>
            </a:r>
          </a:p>
        </p:txBody>
      </p:sp>
      <p:sp>
        <p:nvSpPr>
          <p:cNvPr id="2" name="Rectángulo 1">
            <a:extLst>
              <a:ext uri="{FF2B5EF4-FFF2-40B4-BE49-F238E27FC236}">
                <a16:creationId xmlns:a16="http://schemas.microsoft.com/office/drawing/2014/main" id="{FACB0E6A-0E87-4649-91EF-61E77107894B}"/>
              </a:ext>
            </a:extLst>
          </p:cNvPr>
          <p:cNvSpPr/>
          <p:nvPr/>
        </p:nvSpPr>
        <p:spPr>
          <a:xfrm>
            <a:off x="609900" y="928688"/>
            <a:ext cx="7503512" cy="6740307"/>
          </a:xfrm>
          <a:prstGeom prst="rect">
            <a:avLst/>
          </a:prstGeom>
        </p:spPr>
        <p:txBody>
          <a:bodyPr wrap="square">
            <a:spAutoFit/>
          </a:bodyPr>
          <a:lstStyle/>
          <a:p>
            <a:pPr algn="just">
              <a:spcAft>
                <a:spcPts val="0"/>
              </a:spcAft>
            </a:pPr>
            <a:r>
              <a:rPr lang="es-ES" sz="1800" b="1" dirty="0">
                <a:solidFill>
                  <a:srgbClr val="FF0000"/>
                </a:solidFill>
                <a:latin typeface="+mn-lt"/>
                <a:cs typeface="Times New Roman" panose="02020603050405020304" pitchFamily="18" charset="0"/>
              </a:rPr>
              <a:t>Confidencialidad:</a:t>
            </a:r>
            <a:r>
              <a:rPr lang="es-ES" sz="1800" dirty="0">
                <a:solidFill>
                  <a:srgbClr val="FF0000"/>
                </a:solidFill>
                <a:latin typeface="+mn-lt"/>
                <a:cs typeface="Times New Roman" panose="02020603050405020304" pitchFamily="18" charset="0"/>
              </a:rPr>
              <a:t> </a:t>
            </a:r>
            <a:r>
              <a:rPr lang="es-ES" sz="1800" dirty="0">
                <a:latin typeface="+mn-lt"/>
                <a:cs typeface="Times New Roman" panose="02020603050405020304" pitchFamily="18" charset="0"/>
              </a:rPr>
              <a:t>consiste en la capacidad de garantizar que la información, almacenada en el sistema informático o transmitido por la red, solamente va a estar disponible para aquellas personas autorizadas a acceder a dicha información.</a:t>
            </a:r>
          </a:p>
          <a:p>
            <a:pPr algn="just">
              <a:spcAft>
                <a:spcPts val="0"/>
              </a:spcAft>
            </a:pPr>
            <a:endParaRPr lang="es-ES" sz="1800" dirty="0">
              <a:latin typeface="+mn-lt"/>
              <a:ea typeface="Times New Roman" panose="02020603050405020304" pitchFamily="18" charset="0"/>
              <a:cs typeface="Times New Roman" panose="02020603050405020304" pitchFamily="18" charset="0"/>
            </a:endParaRPr>
          </a:p>
          <a:p>
            <a:pPr algn="just">
              <a:spcAft>
                <a:spcPts val="0"/>
              </a:spcAft>
            </a:pPr>
            <a:r>
              <a:rPr lang="es-ES" sz="1800" b="1" dirty="0">
                <a:solidFill>
                  <a:srgbClr val="FF0000"/>
                </a:solidFill>
                <a:latin typeface="+mn-lt"/>
                <a:cs typeface="Times New Roman" panose="02020603050405020304" pitchFamily="18" charset="0"/>
              </a:rPr>
              <a:t>Disponibilidad:</a:t>
            </a:r>
            <a:r>
              <a:rPr lang="es-ES" sz="1800" dirty="0">
                <a:solidFill>
                  <a:srgbClr val="FF0000"/>
                </a:solidFill>
                <a:latin typeface="+mn-lt"/>
                <a:cs typeface="Times New Roman" panose="02020603050405020304" pitchFamily="18" charset="0"/>
              </a:rPr>
              <a:t> </a:t>
            </a:r>
            <a:r>
              <a:rPr lang="es-ES" sz="1800" dirty="0">
                <a:latin typeface="+mn-lt"/>
                <a:cs typeface="Times New Roman" panose="02020603050405020304" pitchFamily="18" charset="0"/>
              </a:rPr>
              <a:t>la definiremos como la capacidad de garantizar  tanto el sistema como los datos van a estar disponibles al usuario en todo momento. Supone que la información pueda ser recuperada cuando se necesite, evitando su perdida o bloqueo.</a:t>
            </a:r>
          </a:p>
          <a:p>
            <a:pPr algn="just">
              <a:spcAft>
                <a:spcPts val="0"/>
              </a:spcAft>
            </a:pPr>
            <a:endParaRPr lang="es-ES" sz="1800" dirty="0">
              <a:latin typeface="+mn-lt"/>
              <a:cs typeface="Times New Roman" panose="02020603050405020304" pitchFamily="18" charset="0"/>
            </a:endParaRPr>
          </a:p>
          <a:p>
            <a:pPr algn="just">
              <a:spcAft>
                <a:spcPts val="0"/>
              </a:spcAft>
            </a:pPr>
            <a:r>
              <a:rPr lang="es-ES" sz="1800" b="1" dirty="0">
                <a:solidFill>
                  <a:srgbClr val="FF0000"/>
                </a:solidFill>
                <a:cs typeface="Times New Roman" panose="02020603050405020304" pitchFamily="18" charset="0"/>
              </a:rPr>
              <a:t>Integridad: </a:t>
            </a:r>
            <a:r>
              <a:rPr lang="es-ES" sz="1800" dirty="0">
                <a:cs typeface="Times New Roman" panose="02020603050405020304" pitchFamily="18" charset="0"/>
              </a:rPr>
              <a:t>garantizar que los datos no han sido  manipulados o modificados desde su creación sin autorización.  </a:t>
            </a:r>
          </a:p>
          <a:p>
            <a:pPr algn="just">
              <a:spcAft>
                <a:spcPts val="0"/>
              </a:spcAft>
            </a:pPr>
            <a:endParaRPr lang="es-ES" sz="1800" dirty="0">
              <a:cs typeface="Times New Roman" panose="02020603050405020304" pitchFamily="18" charset="0"/>
            </a:endParaRPr>
          </a:p>
          <a:p>
            <a:pPr algn="just">
              <a:spcAft>
                <a:spcPts val="0"/>
              </a:spcAft>
            </a:pPr>
            <a:r>
              <a:rPr lang="es-ES" sz="1800" b="1" dirty="0">
                <a:solidFill>
                  <a:srgbClr val="FF0000"/>
                </a:solidFill>
                <a:cs typeface="Times New Roman" panose="02020603050405020304" pitchFamily="18" charset="0"/>
              </a:rPr>
              <a:t>No repudio: </a:t>
            </a:r>
            <a:r>
              <a:rPr lang="es-ES" sz="1800" dirty="0">
                <a:cs typeface="Times New Roman" panose="02020603050405020304" pitchFamily="18" charset="0"/>
              </a:rPr>
              <a:t>este objetivo garantiza la participación de las partes en una comunicación. Ninguna de las partes involucradas pueda negar en el futuro una operación realizada. El no repudio prueba que el autor envió la comunicación (no repudio en origen) y que el destinatario la recibió( no repudio en destino).</a:t>
            </a:r>
          </a:p>
          <a:p>
            <a:pPr algn="just">
              <a:spcAft>
                <a:spcPts val="0"/>
              </a:spcAft>
            </a:pPr>
            <a:endParaRPr lang="es-ES" sz="1800" dirty="0">
              <a:latin typeface="+mn-lt"/>
              <a:cs typeface="Times New Roman" panose="02020603050405020304" pitchFamily="18" charset="0"/>
            </a:endParaRPr>
          </a:p>
          <a:p>
            <a:pPr algn="just">
              <a:spcAft>
                <a:spcPts val="0"/>
              </a:spcAft>
            </a:pPr>
            <a:endParaRPr lang="es-ES" sz="1800" dirty="0">
              <a:latin typeface="+mn-lt"/>
              <a:ea typeface="Times New Roman" panose="02020603050405020304" pitchFamily="18" charset="0"/>
              <a:cs typeface="Times New Roman" panose="02020603050405020304" pitchFamily="18" charset="0"/>
            </a:endParaRPr>
          </a:p>
          <a:p>
            <a:pPr algn="just">
              <a:spcAft>
                <a:spcPts val="0"/>
              </a:spcAft>
            </a:pPr>
            <a:endParaRPr lang="en-US" sz="1800" dirty="0">
              <a:latin typeface="+mn-lt"/>
              <a:ea typeface="Times New Roman" panose="02020603050405020304" pitchFamily="18" charset="0"/>
            </a:endParaRPr>
          </a:p>
          <a:p>
            <a:pPr algn="just">
              <a:spcAft>
                <a:spcPts val="0"/>
              </a:spcAft>
            </a:pP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pic>
        <p:nvPicPr>
          <p:cNvPr id="1026" name="Picture 2"/>
          <p:cNvPicPr>
            <a:picLocks noChangeAspect="1" noChangeArrowheads="1"/>
          </p:cNvPicPr>
          <p:nvPr/>
        </p:nvPicPr>
        <p:blipFill>
          <a:blip r:embed="rId3"/>
          <a:srcRect/>
          <a:stretch>
            <a:fillRect/>
          </a:stretch>
        </p:blipFill>
        <p:spPr bwMode="auto">
          <a:xfrm>
            <a:off x="4976446" y="5678922"/>
            <a:ext cx="2298456" cy="1179078"/>
          </a:xfrm>
          <a:prstGeom prst="rect">
            <a:avLst/>
          </a:prstGeom>
          <a:noFill/>
          <a:ln w="9525">
            <a:noFill/>
            <a:miter lim="800000"/>
            <a:headEnd/>
            <a:tailEnd/>
          </a:ln>
          <a:effectLst/>
        </p:spPr>
      </p:pic>
    </p:spTree>
    <p:extLst>
      <p:ext uri="{BB962C8B-B14F-4D97-AF65-F5344CB8AC3E}">
        <p14:creationId xmlns:p14="http://schemas.microsoft.com/office/powerpoint/2010/main" val="1094860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Acceso No Autorizado</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255973" y="774263"/>
            <a:ext cx="8797870" cy="5970865"/>
          </a:xfrm>
          <a:prstGeom prst="rect">
            <a:avLst/>
          </a:prstGeom>
        </p:spPr>
        <p:txBody>
          <a:bodyPr wrap="square">
            <a:spAutoFit/>
          </a:bodyPr>
          <a:lstStyle/>
          <a:p>
            <a:pPr algn="just">
              <a:spcAft>
                <a:spcPts val="0"/>
              </a:spcAft>
            </a:pPr>
            <a:r>
              <a:rPr lang="es-ES" altLang="es-ES" sz="1800" b="1" dirty="0">
                <a:solidFill>
                  <a:srgbClr val="FF0000"/>
                </a:solidFill>
                <a:ea typeface="ＭＳ Ｐゴシック" panose="020B0600070205080204" pitchFamily="34" charset="-128"/>
              </a:rPr>
              <a:t>Acceso no autorizado</a:t>
            </a:r>
            <a:r>
              <a:rPr lang="es-ES" altLang="es-ES" sz="1800" dirty="0">
                <a:ea typeface="ＭＳ Ｐゴシック" panose="020B0600070205080204" pitchFamily="34" charset="-128"/>
              </a:rPr>
              <a:t>: Acceder a un equipo sin tener autorización para ello, aprovechando las vulnerabilidades existentes:</a:t>
            </a:r>
          </a:p>
          <a:p>
            <a:pPr algn="just">
              <a:spcAft>
                <a:spcPts val="0"/>
              </a:spcAft>
            </a:pPr>
            <a:endParaRPr lang="es-ES" altLang="es-ES" sz="1800" dirty="0">
              <a:ea typeface="ＭＳ Ｐゴシック" panose="020B0600070205080204" pitchFamily="34" charset="-128"/>
            </a:endParaRPr>
          </a:p>
          <a:p>
            <a:pPr lvl="1" algn="just">
              <a:spcAft>
                <a:spcPts val="0"/>
              </a:spcAft>
              <a:buFont typeface="Wingdings" pitchFamily="2" charset="2"/>
              <a:buChar char="§"/>
            </a:pPr>
            <a:r>
              <a:rPr lang="es-ES" altLang="es-ES" sz="1800" dirty="0">
                <a:ea typeface="ＭＳ Ｐゴシック" panose="020B0600070205080204" pitchFamily="34" charset="-128"/>
              </a:rPr>
              <a:t> Acceso físico.</a:t>
            </a:r>
          </a:p>
          <a:p>
            <a:pPr lvl="1" algn="just">
              <a:spcAft>
                <a:spcPts val="0"/>
              </a:spcAft>
              <a:buFont typeface="Wingdings" pitchFamily="2" charset="2"/>
              <a:buChar char="§"/>
            </a:pPr>
            <a:r>
              <a:rPr lang="es-ES" altLang="es-ES" sz="1800" dirty="0">
                <a:ea typeface="ＭＳ Ｐゴシック" panose="020B0600070205080204" pitchFamily="34" charset="-128"/>
              </a:rPr>
              <a:t> </a:t>
            </a:r>
            <a:r>
              <a:rPr lang="es-ES" altLang="es-ES" sz="1800" dirty="0" err="1">
                <a:ea typeface="ＭＳ Ｐゴシック" panose="020B0600070205080204" pitchFamily="34" charset="-128"/>
              </a:rPr>
              <a:t>Bugs</a:t>
            </a:r>
            <a:r>
              <a:rPr lang="es-ES" altLang="es-ES" sz="1800" dirty="0">
                <a:ea typeface="ＭＳ Ｐゴシック" panose="020B0600070205080204" pitchFamily="34" charset="-128"/>
              </a:rPr>
              <a:t> de los programas</a:t>
            </a:r>
          </a:p>
          <a:p>
            <a:pPr lvl="1" algn="just">
              <a:spcAft>
                <a:spcPts val="0"/>
              </a:spcAft>
              <a:buFont typeface="Wingdings" pitchFamily="2" charset="2"/>
              <a:buChar char="§"/>
            </a:pPr>
            <a:r>
              <a:rPr lang="es-ES" altLang="es-ES" sz="1800" dirty="0">
                <a:ea typeface="ＭＳ Ｐゴシック" panose="020B0600070205080204" pitchFamily="34" charset="-128"/>
              </a:rPr>
              <a:t> Fallos en la configuración de seguridad</a:t>
            </a:r>
          </a:p>
          <a:p>
            <a:pPr lvl="1" algn="just">
              <a:spcAft>
                <a:spcPts val="0"/>
              </a:spcAft>
              <a:buFont typeface="Wingdings" pitchFamily="2" charset="2"/>
              <a:buChar char="§"/>
            </a:pPr>
            <a:r>
              <a:rPr lang="es-ES" altLang="es-ES" sz="1800" dirty="0">
                <a:ea typeface="ＭＳ Ｐゴシック" panose="020B0600070205080204" pitchFamily="34" charset="-128"/>
              </a:rPr>
              <a:t> Contraseñas débiles</a:t>
            </a:r>
          </a:p>
          <a:p>
            <a:pPr algn="just">
              <a:spcAft>
                <a:spcPts val="0"/>
              </a:spcAft>
            </a:pPr>
            <a:endParaRPr lang="es-ES" sz="1800" b="1" dirty="0"/>
          </a:p>
          <a:p>
            <a:pPr algn="just">
              <a:spcAft>
                <a:spcPts val="0"/>
              </a:spcAft>
            </a:pPr>
            <a:r>
              <a:rPr lang="es-ES" sz="1800" b="1" dirty="0"/>
              <a:t>Ataques de puerta trasera: </a:t>
            </a:r>
            <a:r>
              <a:rPr lang="es-ES" sz="1800" dirty="0"/>
              <a:t>acceso al sistema aprovechando una mala configuración o usando un </a:t>
            </a:r>
            <a:r>
              <a:rPr lang="es-ES" sz="1800" b="1" dirty="0" err="1"/>
              <a:t>exploit</a:t>
            </a:r>
            <a:r>
              <a:rPr lang="es-ES" sz="1800" b="1" dirty="0"/>
              <a:t> o malware (troyano) </a:t>
            </a:r>
            <a:r>
              <a:rPr lang="es-ES" sz="1800" dirty="0"/>
              <a:t>que la crea.</a:t>
            </a:r>
          </a:p>
          <a:p>
            <a:endParaRPr lang="es-ES" sz="1800" b="1" dirty="0"/>
          </a:p>
          <a:p>
            <a:r>
              <a:rPr lang="es-ES" sz="1800" b="1" dirty="0"/>
              <a:t>Ataques de adivinación de </a:t>
            </a:r>
            <a:r>
              <a:rPr lang="es-ES" sz="1800" b="1" dirty="0" err="1"/>
              <a:t>password</a:t>
            </a:r>
            <a:r>
              <a:rPr lang="es-ES" sz="1800" b="1" dirty="0"/>
              <a:t>: </a:t>
            </a:r>
            <a:r>
              <a:rPr lang="es-ES" sz="1800" dirty="0"/>
              <a:t>intentar averiguar las contraseñas usuario:</a:t>
            </a:r>
          </a:p>
          <a:p>
            <a:pPr lvl="1"/>
            <a:r>
              <a:rPr lang="es-ES" sz="1800" dirty="0"/>
              <a:t>− </a:t>
            </a:r>
            <a:r>
              <a:rPr lang="es-ES" sz="1800" dirty="0" err="1"/>
              <a:t>Sniffing</a:t>
            </a:r>
            <a:r>
              <a:rPr lang="es-ES" sz="1800" dirty="0"/>
              <a:t> de paquetes que circulan por la red</a:t>
            </a:r>
          </a:p>
          <a:p>
            <a:pPr lvl="1"/>
            <a:r>
              <a:rPr lang="es-ES" sz="1800" dirty="0"/>
              <a:t>− Uso de diccionarios</a:t>
            </a:r>
          </a:p>
          <a:p>
            <a:pPr lvl="1"/>
            <a:r>
              <a:rPr lang="es-ES" sz="1800" dirty="0"/>
              <a:t>− Fuerza bruta.</a:t>
            </a:r>
          </a:p>
          <a:p>
            <a:pPr lvl="1"/>
            <a:r>
              <a:rPr lang="es-ES" sz="1800" dirty="0"/>
              <a:t>− Tablas </a:t>
            </a:r>
            <a:r>
              <a:rPr lang="es-ES" sz="1800" dirty="0" err="1"/>
              <a:t>arcoiris</a:t>
            </a:r>
            <a:r>
              <a:rPr lang="es-ES" sz="1800" dirty="0"/>
              <a:t> (“</a:t>
            </a:r>
            <a:r>
              <a:rPr lang="es-ES" sz="1800" dirty="0" err="1"/>
              <a:t>rainbow</a:t>
            </a:r>
            <a:r>
              <a:rPr lang="es-ES" sz="1800" dirty="0"/>
              <a:t> tables”): permiten crackear contraseñas a partir de las funciones hash de las mismas</a:t>
            </a:r>
          </a:p>
          <a:p>
            <a:pPr lvl="1"/>
            <a:endParaRPr lang="es-ES" sz="1800" dirty="0">
              <a:latin typeface="+mn-lt"/>
              <a:ea typeface="ＭＳ Ｐゴシック" panose="020B0600070205080204" pitchFamily="34" charset="-128"/>
            </a:endParaRPr>
          </a:p>
          <a:p>
            <a:pPr algn="just">
              <a:spcAft>
                <a:spcPts val="0"/>
              </a:spcAft>
            </a:pPr>
            <a:r>
              <a:rPr lang="es-ES" sz="1800" b="1" dirty="0"/>
              <a:t>Ataques de escalada de privilegios: o</a:t>
            </a:r>
            <a:r>
              <a:rPr lang="es-ES" sz="1800" dirty="0"/>
              <a:t>btener para un usuario o una aplicación privilegios superiores a los que realmente se han otorgado.</a:t>
            </a:r>
          </a:p>
          <a:p>
            <a:pPr lvl="1"/>
            <a:endParaRPr lang="es-ES" sz="1800" dirty="0">
              <a:latin typeface="+mn-lt"/>
              <a:ea typeface="ＭＳ Ｐゴシック" panose="020B0600070205080204" pitchFamily="34" charset="-128"/>
            </a:endParaRPr>
          </a:p>
        </p:txBody>
      </p:sp>
    </p:spTree>
    <p:extLst>
      <p:ext uri="{BB962C8B-B14F-4D97-AF65-F5344CB8AC3E}">
        <p14:creationId xmlns:p14="http://schemas.microsoft.com/office/powerpoint/2010/main" val="1655929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EC76F8C-E6B9-423F-A5CA-F4AC6344FA53}"/>
              </a:ext>
            </a:extLst>
          </p:cNvPr>
          <p:cNvPicPr>
            <a:picLocks noChangeAspect="1"/>
          </p:cNvPicPr>
          <p:nvPr/>
        </p:nvPicPr>
        <p:blipFill>
          <a:blip r:embed="rId3"/>
          <a:stretch>
            <a:fillRect/>
          </a:stretch>
        </p:blipFill>
        <p:spPr>
          <a:xfrm>
            <a:off x="6999316" y="1335740"/>
            <a:ext cx="1152047" cy="1183016"/>
          </a:xfrm>
          <a:prstGeom prst="rect">
            <a:avLst/>
          </a:prstGeom>
        </p:spPr>
      </p:pic>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Ataques </a:t>
            </a:r>
            <a:r>
              <a:rPr lang="es-ES" altLang="es-ES" sz="2000" dirty="0">
                <a:ea typeface="ＭＳ Ｐゴシック" panose="020B0600070205080204" pitchFamily="34" charset="-128"/>
              </a:rPr>
              <a:t>– </a:t>
            </a:r>
            <a:r>
              <a:rPr lang="es-ES" altLang="es-ES" sz="2000" dirty="0" err="1">
                <a:ea typeface="ＭＳ Ｐゴシック" panose="020B0600070205080204" pitchFamily="34" charset="-128"/>
              </a:rPr>
              <a:t>Ingenieria</a:t>
            </a:r>
            <a:r>
              <a:rPr lang="es-ES" altLang="es-ES" sz="2000" dirty="0">
                <a:ea typeface="ＭＳ Ｐゴシック" panose="020B0600070205080204" pitchFamily="34" charset="-128"/>
              </a:rPr>
              <a:t> Social</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173066" y="724387"/>
            <a:ext cx="8447232" cy="6186309"/>
          </a:xfrm>
          <a:prstGeom prst="rect">
            <a:avLst/>
          </a:prstGeom>
        </p:spPr>
        <p:txBody>
          <a:bodyPr wrap="square">
            <a:spAutoFit/>
          </a:bodyPr>
          <a:lstStyle/>
          <a:p>
            <a:pPr algn="just">
              <a:spcAft>
                <a:spcPts val="0"/>
              </a:spcAft>
            </a:pPr>
            <a:r>
              <a:rPr lang="es-ES" altLang="es-ES" sz="1800" b="1" dirty="0">
                <a:solidFill>
                  <a:srgbClr val="FF0000"/>
                </a:solidFill>
                <a:ea typeface="ＭＳ Ｐゴシック" panose="020B0600070205080204" pitchFamily="34" charset="-128"/>
              </a:rPr>
              <a:t>Ingeniería Social</a:t>
            </a:r>
            <a:r>
              <a:rPr lang="es-ES" altLang="es-ES" sz="1800" dirty="0">
                <a:ea typeface="ＭＳ Ｐゴシック" panose="020B0600070205080204" pitchFamily="34" charset="-128"/>
              </a:rPr>
              <a:t>: los eslabones más débiles de cualquier cadena de seguridad son los seres humanos. La ingeniería social busca explotar este punto débil, apelando a la vanidad, la avaricia, la curiosidad …</a:t>
            </a:r>
          </a:p>
          <a:p>
            <a:pPr algn="just">
              <a:spcAft>
                <a:spcPts val="0"/>
              </a:spcAft>
            </a:pPr>
            <a:endParaRPr lang="es-ES" altLang="es-ES" sz="1800" dirty="0">
              <a:ea typeface="ＭＳ Ｐゴシック" panose="020B0600070205080204" pitchFamily="34" charset="-128"/>
            </a:endParaRPr>
          </a:p>
          <a:p>
            <a:pPr algn="just">
              <a:spcAft>
                <a:spcPts val="0"/>
              </a:spcAft>
            </a:pPr>
            <a:r>
              <a:rPr lang="es-ES" altLang="es-ES" sz="1800" dirty="0">
                <a:ea typeface="ＭＳ Ｐゴシック" panose="020B0600070205080204" pitchFamily="34" charset="-128"/>
              </a:rPr>
              <a:t>Técnicas de ingeniería social que los hackers utilizan: </a:t>
            </a:r>
          </a:p>
          <a:p>
            <a:pPr algn="just">
              <a:spcAft>
                <a:spcPts val="0"/>
              </a:spcAft>
            </a:pPr>
            <a:endParaRPr lang="es-ES" altLang="es-ES" sz="1800" dirty="0">
              <a:ea typeface="ＭＳ Ｐゴシック" panose="020B0600070205080204" pitchFamily="34" charset="-128"/>
            </a:endParaRPr>
          </a:p>
          <a:p>
            <a:pPr marL="285750" indent="-285750" algn="just">
              <a:spcAft>
                <a:spcPts val="0"/>
              </a:spcAft>
              <a:buFont typeface="Wingdings" panose="05000000000000000000" pitchFamily="2" charset="2"/>
              <a:buChar char="ü"/>
            </a:pPr>
            <a:r>
              <a:rPr lang="es-ES" altLang="es-ES" sz="1800" dirty="0">
                <a:highlight>
                  <a:srgbClr val="FFFF00"/>
                </a:highlight>
                <a:ea typeface="ＭＳ Ｐゴシック" panose="020B0600070205080204" pitchFamily="34" charset="-128"/>
              </a:rPr>
              <a:t>Ofrecerle algo que desea para conseguir que descargue un archivo malicioso</a:t>
            </a:r>
          </a:p>
          <a:p>
            <a:pPr marL="285750" indent="-285750" algn="just">
              <a:spcAft>
                <a:spcPts val="0"/>
              </a:spcAft>
              <a:buFont typeface="Wingdings" panose="05000000000000000000" pitchFamily="2" charset="2"/>
              <a:buChar char="ü"/>
            </a:pPr>
            <a:r>
              <a:rPr lang="es-ES" altLang="es-ES" sz="1800" dirty="0">
                <a:highlight>
                  <a:srgbClr val="FFFF00"/>
                </a:highlight>
                <a:ea typeface="ＭＳ Ｐゴシック" panose="020B0600070205080204" pitchFamily="34" charset="-128"/>
              </a:rPr>
              <a:t>Correo electrónico fraudulento para que comparta información personal</a:t>
            </a:r>
          </a:p>
          <a:p>
            <a:pPr marL="285750" indent="-285750" algn="just">
              <a:spcAft>
                <a:spcPts val="0"/>
              </a:spcAft>
              <a:buFont typeface="Wingdings" panose="05000000000000000000" pitchFamily="2" charset="2"/>
              <a:buChar char="ü"/>
            </a:pPr>
            <a:r>
              <a:rPr lang="es-ES" altLang="es-ES" sz="1800" dirty="0" err="1">
                <a:highlight>
                  <a:srgbClr val="FFFF00"/>
                </a:highlight>
                <a:ea typeface="ＭＳ Ｐゴシック" panose="020B0600070205080204" pitchFamily="34" charset="-128"/>
              </a:rPr>
              <a:t>Scareware</a:t>
            </a:r>
            <a:r>
              <a:rPr lang="es-ES" altLang="es-ES" sz="1800" dirty="0">
                <a:highlight>
                  <a:srgbClr val="FFFF00"/>
                </a:highlight>
                <a:ea typeface="ＭＳ Ｐゴシック" panose="020B0600070205080204" pitchFamily="34" charset="-128"/>
              </a:rPr>
              <a:t>: engañarle para que crea que su equipo está infectado con malware y luego ofrecer una solución que infecta el ordenador</a:t>
            </a:r>
          </a:p>
          <a:p>
            <a:pPr algn="just">
              <a:spcAft>
                <a:spcPts val="0"/>
              </a:spcAft>
            </a:pPr>
            <a:endParaRPr lang="es-ES" sz="1800" dirty="0">
              <a:highlight>
                <a:srgbClr val="FFFF00"/>
              </a:highlight>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¿Cómo reconocer la ingeniería social?</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Cualquier consejo o ayuda no solicitados deben tratarse con precaución, especialmente si se trata de hacer clic en un enlace. </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Cualquier petición de su contraseña o información financiera es, sin duda, un truco; las instituciones legítimas nunca le pedirán su contraseña. </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Comprobar la dirección de cualquier correo electrónico sospechoso que reciba para asegurarse de que se trata de una dirección legítima.</a:t>
            </a:r>
          </a:p>
          <a:p>
            <a:pPr algn="just">
              <a:spcAft>
                <a:spcPts val="0"/>
              </a:spcAft>
            </a:pPr>
            <a:endParaRPr lang="es-ES" sz="1800" dirty="0">
              <a:latin typeface="+mn-lt"/>
              <a:ea typeface="ＭＳ Ｐゴシック" panose="020B0600070205080204" pitchFamily="34" charset="-128"/>
            </a:endParaRPr>
          </a:p>
        </p:txBody>
      </p:sp>
    </p:spTree>
    <p:extLst>
      <p:ext uri="{BB962C8B-B14F-4D97-AF65-F5344CB8AC3E}">
        <p14:creationId xmlns:p14="http://schemas.microsoft.com/office/powerpoint/2010/main" val="1239205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Malware</a:t>
            </a: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6863417"/>
          </a:xfrm>
          <a:prstGeom prst="rect">
            <a:avLst/>
          </a:prstGeom>
        </p:spPr>
        <p:txBody>
          <a:bodyPr wrap="square">
            <a:spAutoFit/>
          </a:bodyPr>
          <a:lstStyle/>
          <a:p>
            <a:pPr algn="just">
              <a:spcAft>
                <a:spcPts val="0"/>
              </a:spcAft>
            </a:pPr>
            <a:r>
              <a:rPr lang="es-ES" sz="2000" b="1" dirty="0">
                <a:solidFill>
                  <a:srgbClr val="FF0000"/>
                </a:solidFill>
                <a:latin typeface="+mn-lt"/>
                <a:ea typeface="ＭＳ Ｐゴシック" panose="020B0600070205080204" pitchFamily="34" charset="-128"/>
              </a:rPr>
              <a:t>Malware </a:t>
            </a:r>
            <a:r>
              <a:rPr lang="es-ES" sz="2000" dirty="0">
                <a:latin typeface="+mn-lt"/>
                <a:ea typeface="ＭＳ Ｐゴシック" panose="020B0600070205080204" pitchFamily="34" charset="-128"/>
              </a:rPr>
              <a:t>es el software que tiene objetivos maliciosos. Por ejemplo:</a:t>
            </a:r>
          </a:p>
          <a:p>
            <a:pPr algn="just">
              <a:spcAft>
                <a:spcPts val="0"/>
              </a:spcAft>
              <a:buFont typeface="Wingdings" pitchFamily="2" charset="2"/>
              <a:buChar char="§"/>
            </a:pPr>
            <a:endParaRPr lang="es-ES" sz="2000" dirty="0">
              <a:latin typeface="+mn-lt"/>
              <a:ea typeface="ＭＳ Ｐゴシック" panose="020B0600070205080204" pitchFamily="34" charset="-128"/>
            </a:endParaRPr>
          </a:p>
          <a:p>
            <a:pPr lvl="1" algn="just">
              <a:spcAft>
                <a:spcPts val="0"/>
              </a:spcAft>
              <a:buFont typeface="Wingdings" pitchFamily="2" charset="2"/>
              <a:buChar char="§"/>
            </a:pPr>
            <a:r>
              <a:rPr lang="es-ES" sz="2000" dirty="0">
                <a:latin typeface="+mn-lt"/>
                <a:ea typeface="ＭＳ Ｐゴシック" panose="020B0600070205080204" pitchFamily="34" charset="-128"/>
              </a:rPr>
              <a:t> Borrado de información</a:t>
            </a:r>
          </a:p>
          <a:p>
            <a:pPr lvl="1" algn="just">
              <a:spcAft>
                <a:spcPts val="0"/>
              </a:spcAft>
              <a:buFont typeface="Wingdings" pitchFamily="2" charset="2"/>
              <a:buChar char="§"/>
            </a:pPr>
            <a:r>
              <a:rPr lang="es-ES" sz="2000" dirty="0">
                <a:latin typeface="+mn-lt"/>
                <a:ea typeface="ＭＳ Ｐゴシック" panose="020B0600070205080204" pitchFamily="34" charset="-128"/>
              </a:rPr>
              <a:t> Robo de información</a:t>
            </a:r>
          </a:p>
          <a:p>
            <a:pPr lvl="1" algn="just">
              <a:spcAft>
                <a:spcPts val="0"/>
              </a:spcAft>
              <a:buFont typeface="Wingdings" pitchFamily="2" charset="2"/>
              <a:buChar char="§"/>
            </a:pPr>
            <a:r>
              <a:rPr lang="es-ES" sz="2000" dirty="0">
                <a:latin typeface="+mn-lt"/>
                <a:ea typeface="ＭＳ Ｐゴシック" panose="020B0600070205080204" pitchFamily="34" charset="-128"/>
              </a:rPr>
              <a:t> Control remoto</a:t>
            </a:r>
          </a:p>
          <a:p>
            <a:pPr algn="just">
              <a:spcAft>
                <a:spcPts val="0"/>
              </a:spcAft>
            </a:pPr>
            <a:endParaRPr lang="es-ES" sz="2000" dirty="0">
              <a:latin typeface="+mn-lt"/>
              <a:ea typeface="ＭＳ Ｐゴシック" panose="020B0600070205080204" pitchFamily="34" charset="-128"/>
            </a:endParaRPr>
          </a:p>
          <a:p>
            <a:pPr algn="just">
              <a:spcAft>
                <a:spcPts val="0"/>
              </a:spcAft>
            </a:pPr>
            <a:r>
              <a:rPr lang="es-ES" sz="2000" dirty="0">
                <a:ea typeface="ＭＳ Ｐゴシック" panose="020B0600070205080204" pitchFamily="34" charset="-128"/>
              </a:rPr>
              <a:t>Se suele clasificar por su capacidad de propagación. Las tres grandes familias son:</a:t>
            </a:r>
          </a:p>
          <a:p>
            <a:pPr algn="just">
              <a:spcAft>
                <a:spcPts val="0"/>
              </a:spcAft>
              <a:buFont typeface="Wingdings" pitchFamily="2" charset="2"/>
              <a:buChar char="§"/>
            </a:pPr>
            <a:endParaRPr lang="es-ES" sz="2000" dirty="0">
              <a:ea typeface="ＭＳ Ｐゴシック" panose="020B0600070205080204" pitchFamily="34" charset="-128"/>
            </a:endParaRPr>
          </a:p>
          <a:p>
            <a:pPr lvl="1" algn="just">
              <a:spcAft>
                <a:spcPts val="0"/>
              </a:spcAft>
              <a:buFont typeface="Wingdings" pitchFamily="2" charset="2"/>
              <a:buChar char="§"/>
            </a:pPr>
            <a:r>
              <a:rPr lang="es-ES" sz="2000" dirty="0">
                <a:solidFill>
                  <a:srgbClr val="FF0000"/>
                </a:solidFill>
                <a:ea typeface="ＭＳ Ｐゴシック" panose="020B0600070205080204" pitchFamily="34" charset="-128"/>
              </a:rPr>
              <a:t> </a:t>
            </a:r>
            <a:r>
              <a:rPr lang="es-ES" sz="2000" b="1" dirty="0">
                <a:solidFill>
                  <a:srgbClr val="FF0000"/>
                </a:solidFill>
                <a:ea typeface="ＭＳ Ｐゴシック" panose="020B0600070205080204" pitchFamily="34" charset="-128"/>
              </a:rPr>
              <a:t>Virus</a:t>
            </a:r>
            <a:endParaRPr lang="es-ES" sz="2000" dirty="0">
              <a:ea typeface="ＭＳ Ｐゴシック" panose="020B0600070205080204" pitchFamily="34" charset="-128"/>
            </a:endParaRPr>
          </a:p>
          <a:p>
            <a:pPr lvl="1" algn="just">
              <a:spcAft>
                <a:spcPts val="0"/>
              </a:spcAft>
              <a:buFont typeface="Wingdings" pitchFamily="2" charset="2"/>
              <a:buChar char="§"/>
            </a:pPr>
            <a:r>
              <a:rPr lang="es-ES" sz="2000" b="1" dirty="0">
                <a:solidFill>
                  <a:srgbClr val="FF0000"/>
                </a:solidFill>
                <a:ea typeface="ＭＳ Ｐゴシック" panose="020B0600070205080204" pitchFamily="34" charset="-128"/>
              </a:rPr>
              <a:t> Troyanos</a:t>
            </a:r>
            <a:endParaRPr lang="es-ES" sz="2000" dirty="0">
              <a:ea typeface="ＭＳ Ｐゴシック" panose="020B0600070205080204" pitchFamily="34" charset="-128"/>
            </a:endParaRPr>
          </a:p>
          <a:p>
            <a:pPr lvl="1" algn="just">
              <a:spcAft>
                <a:spcPts val="0"/>
              </a:spcAft>
              <a:buFont typeface="Wingdings" pitchFamily="2" charset="2"/>
              <a:buChar char="§"/>
            </a:pPr>
            <a:r>
              <a:rPr lang="es-ES" sz="2000" b="1" dirty="0">
                <a:solidFill>
                  <a:srgbClr val="FF0000"/>
                </a:solidFill>
                <a:ea typeface="ＭＳ Ｐゴシック" panose="020B0600070205080204" pitchFamily="34" charset="-128"/>
              </a:rPr>
              <a:t> Gusanos</a:t>
            </a:r>
            <a:endParaRPr lang="es-ES" sz="2000" dirty="0">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pPr>
            <a:r>
              <a:rPr lang="es-ES" sz="2000" dirty="0">
                <a:ea typeface="ＭＳ Ｐゴシック" panose="020B0600070205080204" pitchFamily="34" charset="-128"/>
              </a:rPr>
              <a:t>Existen más:</a:t>
            </a:r>
          </a:p>
          <a:p>
            <a:pPr algn="just">
              <a:spcAft>
                <a:spcPts val="0"/>
              </a:spcAft>
            </a:pPr>
            <a:endParaRPr lang="es-ES" sz="2000" dirty="0">
              <a:ea typeface="ＭＳ Ｐゴシック" panose="020B0600070205080204" pitchFamily="34" charset="-128"/>
            </a:endParaRPr>
          </a:p>
          <a:p>
            <a:pPr lvl="1" algn="just">
              <a:spcAft>
                <a:spcPts val="0"/>
              </a:spcAft>
              <a:buFont typeface="Wingdings" pitchFamily="2" charset="2"/>
              <a:buChar char="§"/>
            </a:pPr>
            <a:r>
              <a:rPr lang="es-ES" sz="2000" b="1" dirty="0">
                <a:solidFill>
                  <a:srgbClr val="FF0000"/>
                </a:solidFill>
                <a:ea typeface="ＭＳ Ｐゴシック" panose="020B0600070205080204" pitchFamily="34" charset="-128"/>
              </a:rPr>
              <a:t> Spyware</a:t>
            </a:r>
            <a:endParaRPr lang="es-ES" sz="2000" dirty="0">
              <a:ea typeface="ＭＳ Ｐゴシック" panose="020B0600070205080204" pitchFamily="34" charset="-128"/>
            </a:endParaRPr>
          </a:p>
          <a:p>
            <a:pPr lvl="1" algn="just">
              <a:spcAft>
                <a:spcPts val="0"/>
              </a:spcAft>
              <a:buFont typeface="Wingdings" pitchFamily="2" charset="2"/>
              <a:buChar char="§"/>
            </a:pPr>
            <a:r>
              <a:rPr lang="es-ES" sz="2000" b="1" dirty="0">
                <a:solidFill>
                  <a:srgbClr val="FF0000"/>
                </a:solidFill>
                <a:ea typeface="ＭＳ Ｐゴシック" panose="020B0600070205080204" pitchFamily="34" charset="-128"/>
              </a:rPr>
              <a:t> </a:t>
            </a:r>
            <a:r>
              <a:rPr lang="es-ES" sz="2000" b="1" dirty="0" err="1">
                <a:solidFill>
                  <a:srgbClr val="FF0000"/>
                </a:solidFill>
                <a:ea typeface="ＭＳ Ｐゴシック" panose="020B0600070205080204" pitchFamily="34" charset="-128"/>
              </a:rPr>
              <a:t>Ransomware</a:t>
            </a:r>
            <a:endParaRPr lang="es-ES" sz="2000" dirty="0">
              <a:ea typeface="ＭＳ Ｐゴシック" panose="020B0600070205080204" pitchFamily="34" charset="-128"/>
            </a:endParaRPr>
          </a:p>
          <a:p>
            <a:pPr lvl="1" algn="just">
              <a:spcAft>
                <a:spcPts val="0"/>
              </a:spcAft>
              <a:buFont typeface="Wingdings" pitchFamily="2" charset="2"/>
              <a:buChar char="§"/>
            </a:pPr>
            <a:r>
              <a:rPr lang="es-ES" sz="2000" b="1" dirty="0">
                <a:solidFill>
                  <a:srgbClr val="FF0000"/>
                </a:solidFill>
                <a:ea typeface="ＭＳ Ｐゴシック" panose="020B0600070205080204" pitchFamily="34" charset="-128"/>
              </a:rPr>
              <a:t> </a:t>
            </a:r>
            <a:r>
              <a:rPr lang="es-ES" sz="2000" b="1" dirty="0" err="1">
                <a:solidFill>
                  <a:srgbClr val="FF0000"/>
                </a:solidFill>
                <a:ea typeface="ＭＳ Ｐゴシック" panose="020B0600070205080204" pitchFamily="34" charset="-128"/>
              </a:rPr>
              <a:t>Keylogger</a:t>
            </a:r>
            <a:endParaRPr lang="es-ES" sz="2000" b="1" dirty="0">
              <a:solidFill>
                <a:srgbClr val="FF0000"/>
              </a:solidFill>
              <a:ea typeface="ＭＳ Ｐゴシック" panose="020B0600070205080204" pitchFamily="34" charset="-128"/>
            </a:endParaRPr>
          </a:p>
          <a:p>
            <a:pPr lvl="1" algn="just">
              <a:spcAft>
                <a:spcPts val="0"/>
              </a:spcAft>
              <a:buFont typeface="Wingdings" pitchFamily="2" charset="2"/>
              <a:buChar char="§"/>
            </a:pPr>
            <a:r>
              <a:rPr lang="es-ES" sz="2000" b="1" dirty="0">
                <a:solidFill>
                  <a:srgbClr val="FF0000"/>
                </a:solidFill>
                <a:ea typeface="ＭＳ Ｐゴシック" panose="020B0600070205080204" pitchFamily="34" charset="-128"/>
              </a:rPr>
              <a:t> </a:t>
            </a:r>
            <a:r>
              <a:rPr lang="es-ES" sz="2000" b="1" dirty="0" err="1">
                <a:solidFill>
                  <a:srgbClr val="FF0000"/>
                </a:solidFill>
                <a:ea typeface="ＭＳ Ｐゴシック" panose="020B0600070205080204" pitchFamily="34" charset="-128"/>
              </a:rPr>
              <a:t>Botnet</a:t>
            </a: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pic>
        <p:nvPicPr>
          <p:cNvPr id="5122" name="Picture 2"/>
          <p:cNvPicPr>
            <a:picLocks noChangeAspect="1" noChangeArrowheads="1"/>
          </p:cNvPicPr>
          <p:nvPr/>
        </p:nvPicPr>
        <p:blipFill>
          <a:blip r:embed="rId3"/>
          <a:srcRect/>
          <a:stretch>
            <a:fillRect/>
          </a:stretch>
        </p:blipFill>
        <p:spPr bwMode="auto">
          <a:xfrm>
            <a:off x="3231744" y="3429000"/>
            <a:ext cx="3582133" cy="1262161"/>
          </a:xfrm>
          <a:prstGeom prst="rect">
            <a:avLst/>
          </a:prstGeom>
          <a:noFill/>
          <a:ln w="9525">
            <a:noFill/>
            <a:miter lim="800000"/>
            <a:headEnd/>
            <a:tailEnd/>
          </a:ln>
          <a:effectLst/>
        </p:spPr>
      </p:pic>
    </p:spTree>
    <p:extLst>
      <p:ext uri="{BB962C8B-B14F-4D97-AF65-F5344CB8AC3E}">
        <p14:creationId xmlns:p14="http://schemas.microsoft.com/office/powerpoint/2010/main" val="1655929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Malware - Ciclo Vida</a:t>
            </a: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pic>
        <p:nvPicPr>
          <p:cNvPr id="6146" name="Picture 2"/>
          <p:cNvPicPr>
            <a:picLocks noChangeAspect="1" noChangeArrowheads="1"/>
          </p:cNvPicPr>
          <p:nvPr/>
        </p:nvPicPr>
        <p:blipFill>
          <a:blip r:embed="rId3"/>
          <a:srcRect/>
          <a:stretch>
            <a:fillRect/>
          </a:stretch>
        </p:blipFill>
        <p:spPr bwMode="auto">
          <a:xfrm>
            <a:off x="879231" y="2152649"/>
            <a:ext cx="7287448" cy="2909801"/>
          </a:xfrm>
          <a:prstGeom prst="rect">
            <a:avLst/>
          </a:prstGeom>
          <a:noFill/>
          <a:ln w="9525">
            <a:noFill/>
            <a:miter lim="800000"/>
            <a:headEnd/>
            <a:tailEnd/>
          </a:ln>
          <a:effectLst/>
        </p:spPr>
      </p:pic>
    </p:spTree>
    <p:extLst>
      <p:ext uri="{BB962C8B-B14F-4D97-AF65-F5344CB8AC3E}">
        <p14:creationId xmlns:p14="http://schemas.microsoft.com/office/powerpoint/2010/main" val="1655929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Malware - Virus</a:t>
            </a: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sp>
        <p:nvSpPr>
          <p:cNvPr id="5" name="Rectángulo 1">
            <a:extLst>
              <a:ext uri="{FF2B5EF4-FFF2-40B4-BE49-F238E27FC236}">
                <a16:creationId xmlns:a16="http://schemas.microsoft.com/office/drawing/2014/main" id="{FACB0E6A-0E87-4649-91EF-61E77107894B}"/>
              </a:ext>
            </a:extLst>
          </p:cNvPr>
          <p:cNvSpPr/>
          <p:nvPr/>
        </p:nvSpPr>
        <p:spPr>
          <a:xfrm>
            <a:off x="258205" y="840765"/>
            <a:ext cx="8797870" cy="3139321"/>
          </a:xfrm>
          <a:prstGeom prst="rect">
            <a:avLst/>
          </a:prstGeom>
        </p:spPr>
        <p:txBody>
          <a:bodyPr wrap="square">
            <a:spAutoFit/>
          </a:bodyPr>
          <a:lstStyle/>
          <a:p>
            <a:pPr algn="just">
              <a:spcAft>
                <a:spcPts val="0"/>
              </a:spcAft>
            </a:pPr>
            <a:r>
              <a:rPr lang="es-ES" sz="1800" dirty="0">
                <a:latin typeface="+mn-lt"/>
                <a:ea typeface="ＭＳ Ｐゴシック" panose="020B0600070205080204" pitchFamily="34" charset="-128"/>
              </a:rPr>
              <a:t>Virus es tipo específico de malware </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Es común llamar “virus” al malware en general, pero en realidad es solo </a:t>
            </a:r>
          </a:p>
          <a:p>
            <a:pPr algn="just">
              <a:spcAft>
                <a:spcPts val="0"/>
              </a:spcAft>
            </a:pPr>
            <a:r>
              <a:rPr lang="es-ES" sz="1800" dirty="0">
                <a:latin typeface="+mn-lt"/>
                <a:ea typeface="ＭＳ Ｐゴシック" panose="020B0600070205080204" pitchFamily="34" charset="-128"/>
              </a:rPr>
              <a:t>un subconjunto.</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ea typeface="ＭＳ Ｐゴシック" panose="020B0600070205080204" pitchFamily="34" charset="-128"/>
              </a:rPr>
              <a:t>Para su propagación necesitan que cierta interacción por parte del usuario</a:t>
            </a: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b="1" dirty="0">
              <a:solidFill>
                <a:srgbClr val="FF0000"/>
              </a:solidFill>
              <a:latin typeface="+mn-lt"/>
              <a:ea typeface="ＭＳ Ｐゴシック" panose="020B0600070205080204" pitchFamily="34" charset="-128"/>
            </a:endParaRPr>
          </a:p>
        </p:txBody>
      </p:sp>
      <p:pic>
        <p:nvPicPr>
          <p:cNvPr id="7170" name="Picture 2"/>
          <p:cNvPicPr>
            <a:picLocks noChangeAspect="1" noChangeArrowheads="1"/>
          </p:cNvPicPr>
          <p:nvPr/>
        </p:nvPicPr>
        <p:blipFill>
          <a:blip r:embed="rId3"/>
          <a:srcRect/>
          <a:stretch>
            <a:fillRect/>
          </a:stretch>
        </p:blipFill>
        <p:spPr bwMode="auto">
          <a:xfrm>
            <a:off x="623718" y="3241964"/>
            <a:ext cx="7500976" cy="2361667"/>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6475169" y="250947"/>
            <a:ext cx="2066925" cy="904875"/>
          </a:xfrm>
          <a:prstGeom prst="rect">
            <a:avLst/>
          </a:prstGeom>
          <a:noFill/>
          <a:ln w="9525">
            <a:noFill/>
            <a:miter lim="800000"/>
            <a:headEnd/>
            <a:tailEnd/>
          </a:ln>
          <a:effectLst/>
        </p:spPr>
      </p:pic>
    </p:spTree>
    <p:extLst>
      <p:ext uri="{BB962C8B-B14F-4D97-AF65-F5344CB8AC3E}">
        <p14:creationId xmlns:p14="http://schemas.microsoft.com/office/powerpoint/2010/main" val="1655929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Malware – Gusanos</a:t>
            </a: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sp>
        <p:nvSpPr>
          <p:cNvPr id="5" name="Rectángulo 1">
            <a:extLst>
              <a:ext uri="{FF2B5EF4-FFF2-40B4-BE49-F238E27FC236}">
                <a16:creationId xmlns:a16="http://schemas.microsoft.com/office/drawing/2014/main" id="{FACB0E6A-0E87-4649-91EF-61E77107894B}"/>
              </a:ext>
            </a:extLst>
          </p:cNvPr>
          <p:cNvSpPr/>
          <p:nvPr/>
        </p:nvSpPr>
        <p:spPr>
          <a:xfrm>
            <a:off x="258205" y="946275"/>
            <a:ext cx="8797870" cy="4524315"/>
          </a:xfrm>
          <a:prstGeom prst="rect">
            <a:avLst/>
          </a:prstGeom>
        </p:spPr>
        <p:txBody>
          <a:bodyPr wrap="square">
            <a:spAutoFit/>
          </a:bodyPr>
          <a:lstStyle/>
          <a:p>
            <a:pPr algn="just">
              <a:spcAft>
                <a:spcPts val="0"/>
              </a:spcAft>
            </a:pPr>
            <a:r>
              <a:rPr lang="es-ES" sz="1800" dirty="0">
                <a:latin typeface="+mn-lt"/>
                <a:ea typeface="ＭＳ Ｐゴシック" panose="020B0600070205080204" pitchFamily="34" charset="-128"/>
              </a:rPr>
              <a:t>Programas maliciosos que se propagan por la red de forma automática</a:t>
            </a: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Se transmiten explotando vulnerabilidades de los sistemas sin que el usuario tenga que interactuar con ellos de ninguna manera.</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ea typeface="ＭＳ Ｐゴシック" panose="020B0600070205080204" pitchFamily="34" charset="-128"/>
              </a:rPr>
              <a:t>Muy habitual en teléfonos.</a:t>
            </a:r>
          </a:p>
          <a:p>
            <a:pPr algn="just">
              <a:spcAft>
                <a:spcPts val="0"/>
              </a:spcAft>
            </a:pPr>
            <a:endParaRPr lang="es-ES" sz="1800" dirty="0">
              <a:ea typeface="ＭＳ Ｐゴシック" panose="020B0600070205080204" pitchFamily="34" charset="-128"/>
            </a:endParaRPr>
          </a:p>
          <a:p>
            <a:pPr algn="just">
              <a:spcAft>
                <a:spcPts val="0"/>
              </a:spcAft>
            </a:pPr>
            <a:r>
              <a:rPr lang="es-ES" sz="1800" dirty="0">
                <a:ea typeface="ＭＳ Ｐゴシック" panose="020B0600070205080204" pitchFamily="34" charset="-128"/>
              </a:rPr>
              <a:t>Famoso gusano, </a:t>
            </a:r>
            <a:r>
              <a:rPr lang="es-ES" sz="1800" b="1" dirty="0">
                <a:ea typeface="ＭＳ Ｐゴシック" panose="020B0600070205080204" pitchFamily="34" charset="-128"/>
              </a:rPr>
              <a:t>Stuxnet </a:t>
            </a:r>
            <a:r>
              <a:rPr lang="es-ES" sz="1800" dirty="0">
                <a:ea typeface="ＭＳ Ｐゴシック" panose="020B0600070205080204" pitchFamily="34" charset="-128"/>
              </a:rPr>
              <a:t>malware </a:t>
            </a:r>
            <a:r>
              <a:rPr lang="es-ES" sz="1800" b="1" dirty="0">
                <a:ea typeface="ＭＳ Ｐゴシック" panose="020B0600070205080204" pitchFamily="34" charset="-128"/>
              </a:rPr>
              <a:t>supuestamente </a:t>
            </a:r>
            <a:r>
              <a:rPr lang="es-ES" sz="1800" dirty="0">
                <a:ea typeface="ＭＳ Ｐゴシック" panose="020B0600070205080204" pitchFamily="34" charset="-128"/>
              </a:rPr>
              <a:t> desarrollado por Israel y Estados Unidos diseñado para infectar infraestructuras críticas de Irán.</a:t>
            </a:r>
          </a:p>
          <a:p>
            <a:pPr algn="just">
              <a:spcAft>
                <a:spcPts val="0"/>
              </a:spcAft>
              <a:buFont typeface="Wingdings" pitchFamily="2" charset="2"/>
              <a:buChar char="§"/>
            </a:pPr>
            <a:endParaRPr lang="es-ES" sz="1800" dirty="0">
              <a:ea typeface="ＭＳ Ｐゴシック" panose="020B0600070205080204" pitchFamily="34" charset="-128"/>
            </a:endParaRPr>
          </a:p>
          <a:p>
            <a:pPr algn="just">
              <a:spcAft>
                <a:spcPts val="0"/>
              </a:spcAft>
              <a:buFont typeface="Wingdings" pitchFamily="2" charset="2"/>
              <a:buChar char="§"/>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b="1" dirty="0">
              <a:solidFill>
                <a:srgbClr val="FF0000"/>
              </a:solidFill>
              <a:latin typeface="+mn-lt"/>
              <a:ea typeface="ＭＳ Ｐゴシック" panose="020B0600070205080204" pitchFamily="34" charset="-128"/>
            </a:endParaRPr>
          </a:p>
        </p:txBody>
      </p:sp>
      <p:pic>
        <p:nvPicPr>
          <p:cNvPr id="8194" name="Picture 2"/>
          <p:cNvPicPr>
            <a:picLocks noChangeAspect="1" noChangeArrowheads="1"/>
          </p:cNvPicPr>
          <p:nvPr/>
        </p:nvPicPr>
        <p:blipFill>
          <a:blip r:embed="rId3"/>
          <a:srcRect/>
          <a:stretch>
            <a:fillRect/>
          </a:stretch>
        </p:blipFill>
        <p:spPr bwMode="auto">
          <a:xfrm>
            <a:off x="6500446" y="229699"/>
            <a:ext cx="1981200" cy="7715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3727938" y="4193987"/>
            <a:ext cx="2561492" cy="2409403"/>
          </a:xfrm>
          <a:prstGeom prst="rect">
            <a:avLst/>
          </a:prstGeom>
          <a:noFill/>
          <a:ln w="9525">
            <a:noFill/>
            <a:miter lim="800000"/>
            <a:headEnd/>
            <a:tailEnd/>
          </a:ln>
          <a:effectLst/>
        </p:spPr>
      </p:pic>
    </p:spTree>
    <p:extLst>
      <p:ext uri="{BB962C8B-B14F-4D97-AF65-F5344CB8AC3E}">
        <p14:creationId xmlns:p14="http://schemas.microsoft.com/office/powerpoint/2010/main" val="1655929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Malware – Troyanos</a:t>
            </a: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sp>
        <p:nvSpPr>
          <p:cNvPr id="5" name="Rectángulo 1">
            <a:extLst>
              <a:ext uri="{FF2B5EF4-FFF2-40B4-BE49-F238E27FC236}">
                <a16:creationId xmlns:a16="http://schemas.microsoft.com/office/drawing/2014/main" id="{FACB0E6A-0E87-4649-91EF-61E77107894B}"/>
              </a:ext>
            </a:extLst>
          </p:cNvPr>
          <p:cNvSpPr/>
          <p:nvPr/>
        </p:nvSpPr>
        <p:spPr>
          <a:xfrm>
            <a:off x="258205" y="946275"/>
            <a:ext cx="8797870" cy="7017306"/>
          </a:xfrm>
          <a:prstGeom prst="rect">
            <a:avLst/>
          </a:prstGeom>
        </p:spPr>
        <p:txBody>
          <a:bodyPr wrap="square">
            <a:spAutoFit/>
          </a:bodyPr>
          <a:lstStyle/>
          <a:p>
            <a:pPr algn="just">
              <a:spcAft>
                <a:spcPts val="0"/>
              </a:spcAft>
            </a:pPr>
            <a:r>
              <a:rPr lang="es-ES" sz="1800" dirty="0">
                <a:latin typeface="+mn-lt"/>
                <a:ea typeface="ＭＳ Ｐゴシック" panose="020B0600070205080204" pitchFamily="34" charset="-128"/>
              </a:rPr>
              <a:t>Programas maliciosos que se presentan al usuario como un programa aparentemente inofensivo.</a:t>
            </a: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El término proviene de la Odisea de Homero.</a:t>
            </a: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Ejemplos de Troyanos Bancarios:</a:t>
            </a: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marL="800100" lvl="1" indent="-342900" algn="just">
              <a:spcAft>
                <a:spcPts val="0"/>
              </a:spcAft>
              <a:buFont typeface="Wingdings" panose="05000000000000000000" pitchFamily="2" charset="2"/>
              <a:buChar char="§"/>
            </a:pPr>
            <a:r>
              <a:rPr lang="es-ES" sz="1800" b="1" dirty="0" err="1"/>
              <a:t>Carberp</a:t>
            </a:r>
            <a:r>
              <a:rPr lang="es-ES" sz="1800" b="1" dirty="0"/>
              <a:t> </a:t>
            </a:r>
            <a:r>
              <a:rPr lang="es-ES" sz="1800" dirty="0"/>
              <a:t>versión original era el típico troyano diseñado para robar la información confidencial de los usuarios como las credenciales bancarias o los accesos a diferentes páginas web.</a:t>
            </a:r>
          </a:p>
          <a:p>
            <a:pPr lvl="1" algn="just">
              <a:spcAft>
                <a:spcPts val="0"/>
              </a:spcAft>
              <a:buFontTx/>
              <a:buChar char="-"/>
            </a:pPr>
            <a:endParaRPr lang="es-ES" sz="1800" dirty="0">
              <a:latin typeface="+mn-lt"/>
              <a:ea typeface="ＭＳ Ｐゴシック" panose="020B0600070205080204" pitchFamily="34" charset="-128"/>
            </a:endParaRPr>
          </a:p>
          <a:p>
            <a:pPr marL="800100" lvl="1" indent="-342900" algn="just">
              <a:spcAft>
                <a:spcPts val="0"/>
              </a:spcAft>
              <a:buFont typeface="Wingdings" panose="05000000000000000000" pitchFamily="2" charset="2"/>
              <a:buChar char="§"/>
            </a:pPr>
            <a:r>
              <a:rPr lang="es-ES" sz="1800" b="1" dirty="0"/>
              <a:t>Zeus </a:t>
            </a:r>
            <a:r>
              <a:rPr lang="es-ES" sz="1800" dirty="0"/>
              <a:t>aparece en escena en 2007, tras un ataque contra el Departamento de Transporte de EE.UU. Zeus ha infectado diez millones de equipos y robado cientos de millones de dólares hasta que sus creadores revelaron su código fuente</a:t>
            </a:r>
          </a:p>
          <a:p>
            <a:pPr lvl="1" algn="just">
              <a:spcAft>
                <a:spcPts val="0"/>
              </a:spcAft>
              <a:buFontTx/>
              <a:buChar char="-"/>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buFont typeface="Wingdings" pitchFamily="2" charset="2"/>
              <a:buChar char="§"/>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b="1" dirty="0">
              <a:solidFill>
                <a:srgbClr val="FF0000"/>
              </a:solidFill>
              <a:latin typeface="+mn-lt"/>
              <a:ea typeface="ＭＳ Ｐゴシック" panose="020B0600070205080204" pitchFamily="34" charset="-128"/>
            </a:endParaRPr>
          </a:p>
        </p:txBody>
      </p:sp>
      <p:pic>
        <p:nvPicPr>
          <p:cNvPr id="3" name="Picture 2"/>
          <p:cNvPicPr>
            <a:picLocks noChangeAspect="1" noChangeArrowheads="1"/>
          </p:cNvPicPr>
          <p:nvPr/>
        </p:nvPicPr>
        <p:blipFill>
          <a:blip r:embed="rId3"/>
          <a:srcRect/>
          <a:stretch>
            <a:fillRect/>
          </a:stretch>
        </p:blipFill>
        <p:spPr bwMode="auto">
          <a:xfrm>
            <a:off x="6839317" y="231165"/>
            <a:ext cx="1971675" cy="733425"/>
          </a:xfrm>
          <a:prstGeom prst="rect">
            <a:avLst/>
          </a:prstGeom>
          <a:noFill/>
          <a:ln w="9525">
            <a:noFill/>
            <a:miter lim="800000"/>
            <a:headEnd/>
            <a:tailEnd/>
          </a:ln>
          <a:effectLst/>
        </p:spPr>
      </p:pic>
    </p:spTree>
    <p:extLst>
      <p:ext uri="{BB962C8B-B14F-4D97-AF65-F5344CB8AC3E}">
        <p14:creationId xmlns:p14="http://schemas.microsoft.com/office/powerpoint/2010/main" val="1655929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Malware – Spyware</a:t>
            </a: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sp>
        <p:nvSpPr>
          <p:cNvPr id="5" name="Rectángulo 1">
            <a:extLst>
              <a:ext uri="{FF2B5EF4-FFF2-40B4-BE49-F238E27FC236}">
                <a16:creationId xmlns:a16="http://schemas.microsoft.com/office/drawing/2014/main" id="{FACB0E6A-0E87-4649-91EF-61E77107894B}"/>
              </a:ext>
            </a:extLst>
          </p:cNvPr>
          <p:cNvSpPr/>
          <p:nvPr/>
        </p:nvSpPr>
        <p:spPr>
          <a:xfrm>
            <a:off x="258205" y="946275"/>
            <a:ext cx="8797870" cy="6740307"/>
          </a:xfrm>
          <a:prstGeom prst="rect">
            <a:avLst/>
          </a:prstGeom>
        </p:spPr>
        <p:txBody>
          <a:bodyPr wrap="square">
            <a:spAutoFit/>
          </a:bodyPr>
          <a:lstStyle/>
          <a:p>
            <a:pPr algn="just">
              <a:spcAft>
                <a:spcPts val="0"/>
              </a:spcAft>
            </a:pPr>
            <a:r>
              <a:rPr lang="es-ES" sz="1800" dirty="0">
                <a:latin typeface="+mn-lt"/>
                <a:ea typeface="ＭＳ Ｐゴシック" panose="020B0600070205080204" pitchFamily="34" charset="-128"/>
              </a:rPr>
              <a:t>Programas “espías” que recopilan información sobre hábitos, historial de navegación o información personal (como números de tarjetas de crédito) y a menudo utiliza Internet para enviar esta información a terceros sin nuestro conocimiento.</a:t>
            </a: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A menudo, el spyware está incluido dentro de otro software o en descargas de sitios de intercambio de archivos (por ejemplo, sitios donde descarga música o películas gratis) o se instala cuando abre un adjunto de un correo electrónico.</a:t>
            </a: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¿Cómo reconocerlo? </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Pueden aparecer iconos nuevos o no identificados en la barra de tareas en la parte inferior de su pantalla, y las búsquedas pueden provocar que se le redirija a un motor de búsqueda diferente. Aparecen mensajes de error aleatorios cuando realiza operaciones que antes funcionaban correctamente.</a:t>
            </a: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buFont typeface="Wingdings" pitchFamily="2" charset="2"/>
              <a:buChar char="§"/>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b="1" dirty="0">
              <a:solidFill>
                <a:srgbClr val="FF0000"/>
              </a:solidFill>
              <a:latin typeface="+mn-lt"/>
              <a:ea typeface="ＭＳ Ｐゴシック" panose="020B0600070205080204" pitchFamily="34" charset="-128"/>
            </a:endParaRPr>
          </a:p>
        </p:txBody>
      </p:sp>
    </p:spTree>
    <p:extLst>
      <p:ext uri="{BB962C8B-B14F-4D97-AF65-F5344CB8AC3E}">
        <p14:creationId xmlns:p14="http://schemas.microsoft.com/office/powerpoint/2010/main" val="2720670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Malware – </a:t>
            </a:r>
            <a:r>
              <a:rPr lang="es-ES" altLang="es-ES" sz="2800" dirty="0" err="1">
                <a:ea typeface="ＭＳ Ｐゴシック" panose="020B0600070205080204" pitchFamily="34" charset="-128"/>
              </a:rPr>
              <a:t>Ransomware</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sp>
        <p:nvSpPr>
          <p:cNvPr id="5" name="Rectángulo 1">
            <a:extLst>
              <a:ext uri="{FF2B5EF4-FFF2-40B4-BE49-F238E27FC236}">
                <a16:creationId xmlns:a16="http://schemas.microsoft.com/office/drawing/2014/main" id="{FACB0E6A-0E87-4649-91EF-61E77107894B}"/>
              </a:ext>
            </a:extLst>
          </p:cNvPr>
          <p:cNvSpPr/>
          <p:nvPr/>
        </p:nvSpPr>
        <p:spPr>
          <a:xfrm>
            <a:off x="258205" y="946275"/>
            <a:ext cx="8797870" cy="6186309"/>
          </a:xfrm>
          <a:prstGeom prst="rect">
            <a:avLst/>
          </a:prstGeom>
        </p:spPr>
        <p:txBody>
          <a:bodyPr wrap="square">
            <a:spAutoFit/>
          </a:bodyPr>
          <a:lstStyle/>
          <a:p>
            <a:pPr algn="just">
              <a:spcAft>
                <a:spcPts val="0"/>
              </a:spcAft>
            </a:pPr>
            <a:r>
              <a:rPr lang="es-ES" sz="1800" dirty="0">
                <a:latin typeface="+mn-lt"/>
                <a:ea typeface="ＭＳ Ｐゴシック" panose="020B0600070205080204" pitchFamily="34" charset="-128"/>
              </a:rPr>
              <a:t>El </a:t>
            </a:r>
            <a:r>
              <a:rPr lang="es-ES" sz="1800" b="1" dirty="0" err="1">
                <a:solidFill>
                  <a:srgbClr val="FF0000"/>
                </a:solidFill>
                <a:latin typeface="+mn-lt"/>
                <a:ea typeface="ＭＳ Ｐゴシック" panose="020B0600070205080204" pitchFamily="34" charset="-128"/>
              </a:rPr>
              <a:t>ransomware</a:t>
            </a:r>
            <a:r>
              <a:rPr lang="es-ES" sz="1800" dirty="0">
                <a:latin typeface="+mn-lt"/>
                <a:ea typeface="ＭＳ Ｐゴシック" panose="020B0600070205080204" pitchFamily="34" charset="-128"/>
              </a:rPr>
              <a:t> (también conocido como </a:t>
            </a:r>
            <a:r>
              <a:rPr lang="es-ES" sz="1800" dirty="0" err="1">
                <a:latin typeface="+mn-lt"/>
                <a:ea typeface="ＭＳ Ｐゴシック" panose="020B0600070205080204" pitchFamily="34" charset="-128"/>
              </a:rPr>
              <a:t>rogueware</a:t>
            </a:r>
            <a:r>
              <a:rPr lang="es-ES" sz="1800" dirty="0">
                <a:latin typeface="+mn-lt"/>
                <a:ea typeface="ＭＳ Ｐゴシック" panose="020B0600070205080204" pitchFamily="34" charset="-128"/>
              </a:rPr>
              <a:t> o </a:t>
            </a:r>
            <a:r>
              <a:rPr lang="es-ES" sz="1800" dirty="0" err="1">
                <a:latin typeface="+mn-lt"/>
                <a:ea typeface="ＭＳ Ｐゴシック" panose="020B0600070205080204" pitchFamily="34" charset="-128"/>
              </a:rPr>
              <a:t>scareware</a:t>
            </a:r>
            <a:r>
              <a:rPr lang="es-ES" sz="1800" dirty="0">
                <a:latin typeface="+mn-lt"/>
                <a:ea typeface="ＭＳ Ｐゴシック" panose="020B0600070205080204" pitchFamily="34" charset="-128"/>
              </a:rPr>
              <a:t>) restringe el acceso a su sistema y exige el pago de un rescate para eliminar la restricción. Los ataques más peligrosos los han causado </a:t>
            </a:r>
            <a:r>
              <a:rPr lang="es-ES" sz="1800" dirty="0" err="1">
                <a:latin typeface="+mn-lt"/>
                <a:ea typeface="ＭＳ Ｐゴシック" panose="020B0600070205080204" pitchFamily="34" charset="-128"/>
              </a:rPr>
              <a:t>ransomware</a:t>
            </a:r>
            <a:r>
              <a:rPr lang="es-ES" sz="1800" dirty="0">
                <a:latin typeface="+mn-lt"/>
                <a:ea typeface="ＭＳ Ｐゴシック" panose="020B0600070205080204" pitchFamily="34" charset="-128"/>
              </a:rPr>
              <a:t> como </a:t>
            </a:r>
            <a:r>
              <a:rPr lang="es-ES" sz="1800" dirty="0" err="1">
                <a:latin typeface="+mn-lt"/>
                <a:ea typeface="ＭＳ Ｐゴシック" panose="020B0600070205080204" pitchFamily="34" charset="-128"/>
              </a:rPr>
              <a:t>WannaCry</a:t>
            </a:r>
            <a:r>
              <a:rPr lang="es-ES" sz="1800" dirty="0">
                <a:latin typeface="+mn-lt"/>
                <a:ea typeface="ＭＳ Ｐゴシック" panose="020B0600070205080204" pitchFamily="34" charset="-128"/>
              </a:rPr>
              <a:t>, </a:t>
            </a:r>
            <a:r>
              <a:rPr lang="es-ES" sz="1800" dirty="0" err="1">
                <a:latin typeface="+mn-lt"/>
                <a:ea typeface="ＭＳ Ｐゴシック" panose="020B0600070205080204" pitchFamily="34" charset="-128"/>
              </a:rPr>
              <a:t>Petya</a:t>
            </a:r>
            <a:r>
              <a:rPr lang="es-ES" sz="1800" dirty="0">
                <a:latin typeface="+mn-lt"/>
                <a:ea typeface="ＭＳ Ｐゴシック" panose="020B0600070205080204" pitchFamily="34" charset="-128"/>
              </a:rPr>
              <a:t>, </a:t>
            </a:r>
            <a:r>
              <a:rPr lang="es-ES" sz="1800" dirty="0" err="1">
                <a:latin typeface="+mn-lt"/>
                <a:ea typeface="ＭＳ Ｐゴシック" panose="020B0600070205080204" pitchFamily="34" charset="-128"/>
              </a:rPr>
              <a:t>Cerber</a:t>
            </a:r>
            <a:r>
              <a:rPr lang="es-ES" sz="1800" dirty="0">
                <a:latin typeface="+mn-lt"/>
                <a:ea typeface="ＭＳ Ｐゴシック" panose="020B0600070205080204" pitchFamily="34" charset="-128"/>
              </a:rPr>
              <a:t>, </a:t>
            </a:r>
            <a:r>
              <a:rPr lang="es-ES" sz="1800" dirty="0" err="1">
                <a:latin typeface="+mn-lt"/>
                <a:ea typeface="ＭＳ Ｐゴシック" panose="020B0600070205080204" pitchFamily="34" charset="-128"/>
              </a:rPr>
              <a:t>Cryptolocker</a:t>
            </a:r>
            <a:r>
              <a:rPr lang="es-ES" sz="1800" dirty="0">
                <a:latin typeface="+mn-lt"/>
                <a:ea typeface="ＭＳ Ｐゴシック" panose="020B0600070205080204" pitchFamily="34" charset="-128"/>
              </a:rPr>
              <a:t> y </a:t>
            </a:r>
            <a:r>
              <a:rPr lang="es-ES" sz="1800" dirty="0" err="1">
                <a:latin typeface="+mn-lt"/>
                <a:ea typeface="ＭＳ Ｐゴシック" panose="020B0600070205080204" pitchFamily="34" charset="-128"/>
              </a:rPr>
              <a:t>Locky</a:t>
            </a:r>
            <a:r>
              <a:rPr lang="es-ES" sz="1800" dirty="0">
                <a:latin typeface="+mn-lt"/>
                <a:ea typeface="ＭＳ Ｐゴシック" panose="020B0600070205080204" pitchFamily="34" charset="-128"/>
              </a:rPr>
              <a:t>.</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Lo crean estafadores con un gran conocimiento en programación informática. Los equipos se infectan mediante un adjunto de correo electrónico o a través del navegador (si se visita una página web infectada con este tipo de malware) o incluso a través de la red.</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¿Cómo reconocerlo? </a:t>
            </a:r>
          </a:p>
          <a:p>
            <a:pPr algn="just">
              <a:spcAft>
                <a:spcPts val="0"/>
              </a:spcAft>
            </a:pPr>
            <a:r>
              <a:rPr lang="es-ES" sz="1800" dirty="0">
                <a:latin typeface="+mn-lt"/>
                <a:ea typeface="ＭＳ Ｐゴシック" panose="020B0600070205080204" pitchFamily="34" charset="-128"/>
              </a:rPr>
              <a:t>Es obvio cuando el dispositivo ha sido infectado con </a:t>
            </a:r>
            <a:r>
              <a:rPr lang="es-ES" sz="1800" dirty="0" err="1">
                <a:latin typeface="+mn-lt"/>
                <a:ea typeface="ＭＳ Ｐゴシック" panose="020B0600070205080204" pitchFamily="34" charset="-128"/>
              </a:rPr>
              <a:t>ransomware</a:t>
            </a:r>
            <a:r>
              <a:rPr lang="es-ES" sz="1800" dirty="0">
                <a:latin typeface="+mn-lt"/>
                <a:ea typeface="ＭＳ Ｐゴシック" panose="020B0600070205080204" pitchFamily="34" charset="-128"/>
              </a:rPr>
              <a:t>, ya que NO podemos acceder al equipo.</a:t>
            </a: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buFont typeface="Wingdings" pitchFamily="2" charset="2"/>
              <a:buChar char="§"/>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b="1" dirty="0">
              <a:solidFill>
                <a:srgbClr val="FF0000"/>
              </a:solidFill>
              <a:latin typeface="+mn-lt"/>
              <a:ea typeface="ＭＳ Ｐゴシック" panose="020B0600070205080204" pitchFamily="34" charset="-128"/>
            </a:endParaRPr>
          </a:p>
        </p:txBody>
      </p:sp>
    </p:spTree>
    <p:extLst>
      <p:ext uri="{BB962C8B-B14F-4D97-AF65-F5344CB8AC3E}">
        <p14:creationId xmlns:p14="http://schemas.microsoft.com/office/powerpoint/2010/main" val="3623056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Malware – </a:t>
            </a:r>
            <a:r>
              <a:rPr lang="es-ES" altLang="es-ES" sz="2800" dirty="0" err="1">
                <a:ea typeface="ＭＳ Ｐゴシック" panose="020B0600070205080204" pitchFamily="34" charset="-128"/>
              </a:rPr>
              <a:t>Keylogger</a:t>
            </a:r>
            <a:r>
              <a:rPr lang="es-ES" altLang="es-ES" sz="2800" dirty="0">
                <a:ea typeface="ＭＳ Ｐゴシック" panose="020B0600070205080204" pitchFamily="34" charset="-128"/>
              </a:rPr>
              <a:t> </a:t>
            </a: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sp>
        <p:nvSpPr>
          <p:cNvPr id="5" name="Rectángulo 1">
            <a:extLst>
              <a:ext uri="{FF2B5EF4-FFF2-40B4-BE49-F238E27FC236}">
                <a16:creationId xmlns:a16="http://schemas.microsoft.com/office/drawing/2014/main" id="{FACB0E6A-0E87-4649-91EF-61E77107894B}"/>
              </a:ext>
            </a:extLst>
          </p:cNvPr>
          <p:cNvSpPr/>
          <p:nvPr/>
        </p:nvSpPr>
        <p:spPr>
          <a:xfrm>
            <a:off x="258205" y="946275"/>
            <a:ext cx="8797870" cy="7786747"/>
          </a:xfrm>
          <a:prstGeom prst="rect">
            <a:avLst/>
          </a:prstGeom>
        </p:spPr>
        <p:txBody>
          <a:bodyPr wrap="square">
            <a:spAutoFit/>
          </a:bodyPr>
          <a:lstStyle/>
          <a:p>
            <a:pPr algn="just">
              <a:spcAft>
                <a:spcPts val="0"/>
              </a:spcAft>
            </a:pPr>
            <a:r>
              <a:rPr lang="es-ES" sz="2000" b="1" dirty="0">
                <a:solidFill>
                  <a:srgbClr val="FF0000"/>
                </a:solidFill>
                <a:latin typeface="+mn-lt"/>
                <a:ea typeface="ＭＳ Ｐゴシック" panose="020B0600070205080204" pitchFamily="34" charset="-128"/>
              </a:rPr>
              <a:t>Registrador de teclas </a:t>
            </a:r>
            <a:r>
              <a:rPr lang="es-ES" sz="2000" dirty="0">
                <a:latin typeface="+mn-lt"/>
                <a:ea typeface="ＭＳ Ｐゴシック" panose="020B0600070205080204" pitchFamily="34" charset="-128"/>
              </a:rPr>
              <a:t>software que registra todo lo que escribe por teclado. El programa envía el archivo de registro a un servidor especificado, donde los ladrones pueden leer cualquier información que escriba, incluyendo contraseñas, números de tarjetas de crédito, mensajes instantáneos, correos electrónicos, direcciones de correo electrónico y direcciones de sitios web.</a:t>
            </a:r>
          </a:p>
          <a:p>
            <a:pPr algn="just">
              <a:spcAft>
                <a:spcPts val="0"/>
              </a:spcAft>
            </a:pPr>
            <a:endParaRPr lang="es-ES" sz="2000" dirty="0">
              <a:latin typeface="+mn-lt"/>
              <a:ea typeface="ＭＳ Ｐゴシック" panose="020B0600070205080204" pitchFamily="34" charset="-128"/>
            </a:endParaRPr>
          </a:p>
          <a:p>
            <a:pPr algn="just">
              <a:spcAft>
                <a:spcPts val="0"/>
              </a:spcAft>
            </a:pPr>
            <a:r>
              <a:rPr lang="es-ES" sz="2000" dirty="0">
                <a:latin typeface="+mn-lt"/>
                <a:ea typeface="ＭＳ Ｐゴシック" panose="020B0600070205080204" pitchFamily="34" charset="-128"/>
              </a:rPr>
              <a:t>Es en realidad un tipo de Spyware</a:t>
            </a:r>
          </a:p>
          <a:p>
            <a:pPr algn="just">
              <a:spcAft>
                <a:spcPts val="0"/>
              </a:spcAft>
              <a:buFont typeface="Wingdings" pitchFamily="2" charset="2"/>
              <a:buChar char="§"/>
            </a:pPr>
            <a:endParaRPr lang="es-ES" sz="2000" dirty="0">
              <a:latin typeface="+mn-lt"/>
              <a:ea typeface="ＭＳ Ｐゴシック" panose="020B0600070205080204" pitchFamily="34" charset="-128"/>
            </a:endParaRPr>
          </a:p>
          <a:p>
            <a:pPr algn="just">
              <a:spcAft>
                <a:spcPts val="0"/>
              </a:spcAft>
            </a:pPr>
            <a:r>
              <a:rPr lang="es-ES" sz="2000" dirty="0">
                <a:latin typeface="+mn-lt"/>
                <a:ea typeface="ＭＳ Ｐゴシック" panose="020B0600070205080204" pitchFamily="34" charset="-128"/>
              </a:rPr>
              <a:t>¿Cómo reconocerlo? </a:t>
            </a:r>
          </a:p>
          <a:p>
            <a:pPr algn="just">
              <a:spcAft>
                <a:spcPts val="0"/>
              </a:spcAft>
            </a:pPr>
            <a:endParaRPr lang="es-ES" sz="2000" dirty="0">
              <a:latin typeface="+mn-lt"/>
              <a:ea typeface="ＭＳ Ｐゴシック" panose="020B0600070205080204" pitchFamily="34" charset="-128"/>
            </a:endParaRPr>
          </a:p>
          <a:p>
            <a:pPr algn="just">
              <a:spcAft>
                <a:spcPts val="0"/>
              </a:spcAft>
            </a:pPr>
            <a:r>
              <a:rPr lang="es-ES" sz="2000" dirty="0">
                <a:latin typeface="+mn-lt"/>
                <a:ea typeface="ＭＳ Ｐゴシック" panose="020B0600070205080204" pitchFamily="34" charset="-128"/>
              </a:rPr>
              <a:t>Detectar los </a:t>
            </a:r>
            <a:r>
              <a:rPr lang="es-ES" sz="2000" dirty="0" err="1">
                <a:latin typeface="+mn-lt"/>
                <a:ea typeface="ＭＳ Ｐゴシック" panose="020B0600070205080204" pitchFamily="34" charset="-128"/>
              </a:rPr>
              <a:t>keyloggers</a:t>
            </a:r>
            <a:r>
              <a:rPr lang="es-ES" sz="2000" dirty="0">
                <a:latin typeface="+mn-lt"/>
                <a:ea typeface="ＭＳ Ｐゴシック" panose="020B0600070205080204" pitchFamily="34" charset="-128"/>
              </a:rPr>
              <a:t> es difícil, ya que están diseñados para permanecer ocultos. Sin embargo, hay algunas señales que se deben tener en cuenta, como una navegación web más lenta de lo habitual, pulsaciones de teclas o del ratón que "se retrasan" o no aparecen en pantalla tal y como las ha escrito o la aparición de pantallas de error cuando carga gráficos o páginas web. </a:t>
            </a:r>
          </a:p>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spTree>
    <p:extLst>
      <p:ext uri="{BB962C8B-B14F-4D97-AF65-F5344CB8AC3E}">
        <p14:creationId xmlns:p14="http://schemas.microsoft.com/office/powerpoint/2010/main" val="95853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Introducción</a:t>
            </a:r>
          </a:p>
        </p:txBody>
      </p:sp>
      <p:sp>
        <p:nvSpPr>
          <p:cNvPr id="2" name="Rectángulo 1">
            <a:extLst>
              <a:ext uri="{FF2B5EF4-FFF2-40B4-BE49-F238E27FC236}">
                <a16:creationId xmlns:a16="http://schemas.microsoft.com/office/drawing/2014/main" id="{FACB0E6A-0E87-4649-91EF-61E77107894B}"/>
              </a:ext>
            </a:extLst>
          </p:cNvPr>
          <p:cNvSpPr/>
          <p:nvPr/>
        </p:nvSpPr>
        <p:spPr>
          <a:xfrm>
            <a:off x="363715" y="770427"/>
            <a:ext cx="8569270" cy="4247317"/>
          </a:xfrm>
          <a:prstGeom prst="rect">
            <a:avLst/>
          </a:prstGeom>
        </p:spPr>
        <p:txBody>
          <a:bodyPr wrap="square">
            <a:spAutoFit/>
          </a:bodyPr>
          <a:lstStyle/>
          <a:p>
            <a:pPr algn="just">
              <a:spcAft>
                <a:spcPts val="0"/>
              </a:spcAft>
            </a:pPr>
            <a:r>
              <a:rPr lang="es-ES" sz="1800" b="1" dirty="0">
                <a:latin typeface="+mn-lt"/>
                <a:ea typeface="Times New Roman" panose="02020603050405020304" pitchFamily="18" charset="0"/>
                <a:cs typeface="Times New Roman" panose="02020603050405020304" pitchFamily="18" charset="0"/>
              </a:rPr>
              <a:t>Riesgos para los Sistemas de Información</a:t>
            </a:r>
            <a:endParaRPr lang="en-US" sz="1800" b="1" dirty="0">
              <a:latin typeface="+mn-lt"/>
              <a:ea typeface="Times New Roman" panose="02020603050405020304" pitchFamily="18" charset="0"/>
              <a:cs typeface="Times New Roman" panose="02020603050405020304" pitchFamily="18" charset="0"/>
            </a:endParaRPr>
          </a:p>
          <a:p>
            <a:pPr algn="just">
              <a:spcAft>
                <a:spcPts val="0"/>
              </a:spcAft>
            </a:pPr>
            <a:endParaRPr lang="en-US" sz="1800" dirty="0">
              <a:latin typeface="+mn-lt"/>
              <a:ea typeface="Times New Roman" panose="02020603050405020304" pitchFamily="18" charset="0"/>
            </a:endParaRPr>
          </a:p>
          <a:p>
            <a:pPr algn="just">
              <a:spcAft>
                <a:spcPts val="0"/>
              </a:spcAft>
            </a:pPr>
            <a:r>
              <a:rPr lang="es-ES" sz="1800" b="1" dirty="0">
                <a:solidFill>
                  <a:srgbClr val="FF0000"/>
                </a:solidFill>
                <a:latin typeface="+mn-lt"/>
                <a:ea typeface="Times New Roman" panose="02020603050405020304" pitchFamily="18" charset="0"/>
              </a:rPr>
              <a:t>Daño físico</a:t>
            </a:r>
            <a:r>
              <a:rPr lang="es-ES" sz="1800" dirty="0">
                <a:latin typeface="+mn-lt"/>
                <a:ea typeface="Times New Roman" panose="02020603050405020304" pitchFamily="18" charset="0"/>
              </a:rPr>
              <a:t>: fuego, agua, vandalismo, pérdida de energía, desastres naturales</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b="1" dirty="0">
                <a:solidFill>
                  <a:srgbClr val="FF0000"/>
                </a:solidFill>
                <a:latin typeface="+mn-lt"/>
                <a:ea typeface="Times New Roman" panose="02020603050405020304" pitchFamily="18" charset="0"/>
              </a:rPr>
              <a:t>Acciones humanas</a:t>
            </a:r>
            <a:r>
              <a:rPr lang="es-ES" sz="1800" dirty="0">
                <a:latin typeface="+mn-lt"/>
                <a:ea typeface="Times New Roman" panose="02020603050405020304" pitchFamily="18" charset="0"/>
              </a:rPr>
              <a:t>: intencionales o accidentales que puedan atentar contra la productividad</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b="1" dirty="0">
                <a:solidFill>
                  <a:srgbClr val="FF0000"/>
                </a:solidFill>
                <a:latin typeface="+mn-lt"/>
                <a:ea typeface="Times New Roman" panose="02020603050405020304" pitchFamily="18" charset="0"/>
              </a:rPr>
              <a:t>Fallos equipamiento</a:t>
            </a:r>
            <a:r>
              <a:rPr lang="es-ES" sz="1800" dirty="0">
                <a:latin typeface="+mn-lt"/>
                <a:ea typeface="Times New Roman" panose="02020603050405020304" pitchFamily="18" charset="0"/>
              </a:rPr>
              <a:t>: fallos del sistema o dispositivos periféricos.</a:t>
            </a:r>
          </a:p>
          <a:p>
            <a:pPr algn="just">
              <a:spcAft>
                <a:spcPts val="0"/>
              </a:spcAft>
            </a:pPr>
            <a:endParaRPr lang="es-ES" sz="1800" b="1" dirty="0">
              <a:solidFill>
                <a:srgbClr val="FF0000"/>
              </a:solidFill>
              <a:latin typeface="+mn-lt"/>
              <a:ea typeface="Times New Roman" panose="02020603050405020304" pitchFamily="18" charset="0"/>
            </a:endParaRPr>
          </a:p>
          <a:p>
            <a:pPr algn="just">
              <a:spcAft>
                <a:spcPts val="0"/>
              </a:spcAft>
            </a:pPr>
            <a:r>
              <a:rPr lang="es-ES" sz="1800" b="1" dirty="0">
                <a:solidFill>
                  <a:srgbClr val="FF0000"/>
                </a:solidFill>
                <a:latin typeface="+mn-lt"/>
                <a:ea typeface="Times New Roman" panose="02020603050405020304" pitchFamily="18" charset="0"/>
              </a:rPr>
              <a:t>Ataques internos o externos</a:t>
            </a:r>
            <a:r>
              <a:rPr lang="es-ES" sz="1800" dirty="0">
                <a:latin typeface="+mn-lt"/>
                <a:ea typeface="Times New Roman" panose="02020603050405020304" pitchFamily="18" charset="0"/>
              </a:rPr>
              <a:t>: hacking, cracking y/o cualquier tipo de ataque</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b="1" dirty="0">
                <a:solidFill>
                  <a:srgbClr val="FF0000"/>
                </a:solidFill>
                <a:latin typeface="+mn-lt"/>
                <a:ea typeface="Times New Roman" panose="02020603050405020304" pitchFamily="18" charset="0"/>
              </a:rPr>
              <a:t>Pérdida datos: </a:t>
            </a:r>
            <a:r>
              <a:rPr lang="es-ES" sz="1800" dirty="0">
                <a:latin typeface="+mn-lt"/>
                <a:ea typeface="Times New Roman" panose="02020603050405020304" pitchFamily="18" charset="0"/>
              </a:rPr>
              <a:t>divulgación de secretos comerciales, fraude, espionaje, robo</a:t>
            </a:r>
          </a:p>
          <a:p>
            <a:pPr algn="just">
              <a:spcAft>
                <a:spcPts val="0"/>
              </a:spcAft>
            </a:pPr>
            <a:endParaRPr lang="es-ES" sz="1800" dirty="0">
              <a:latin typeface="+mn-lt"/>
              <a:ea typeface="Times New Roman" panose="02020603050405020304" pitchFamily="18" charset="0"/>
            </a:endParaRPr>
          </a:p>
          <a:p>
            <a:pPr algn="just">
              <a:spcAft>
                <a:spcPts val="0"/>
              </a:spcAft>
            </a:pPr>
            <a:r>
              <a:rPr lang="es-ES" sz="1800" b="1" dirty="0">
                <a:solidFill>
                  <a:srgbClr val="FF0000"/>
                </a:solidFill>
                <a:latin typeface="+mn-lt"/>
                <a:ea typeface="Times New Roman" panose="02020603050405020304" pitchFamily="18" charset="0"/>
              </a:rPr>
              <a:t>Errores en aplicaciones: </a:t>
            </a:r>
            <a:r>
              <a:rPr lang="es-ES" sz="1800" dirty="0">
                <a:latin typeface="+mn-lt"/>
                <a:ea typeface="Times New Roman" panose="02020603050405020304" pitchFamily="18" charset="0"/>
              </a:rPr>
              <a:t>errores computación, errores entrada, </a:t>
            </a:r>
            <a:r>
              <a:rPr lang="es-ES" sz="1800" dirty="0" err="1">
                <a:latin typeface="+mn-lt"/>
                <a:ea typeface="Times New Roman" panose="02020603050405020304" pitchFamily="18" charset="0"/>
              </a:rPr>
              <a:t>etc</a:t>
            </a:r>
            <a:r>
              <a:rPr lang="es-ES" sz="1800" dirty="0">
                <a:latin typeface="+mn-lt"/>
                <a:ea typeface="Times New Roman" panose="02020603050405020304" pitchFamily="18" charset="0"/>
              </a:rPr>
              <a:t> …</a:t>
            </a:r>
          </a:p>
          <a:p>
            <a:pPr algn="just">
              <a:spcAft>
                <a:spcPts val="0"/>
              </a:spcAft>
            </a:pPr>
            <a:endParaRPr lang="es-ES" sz="1800" dirty="0">
              <a:latin typeface="+mn-lt"/>
              <a:ea typeface="Times New Roman" panose="02020603050405020304" pitchFamily="18" charset="0"/>
            </a:endParaRPr>
          </a:p>
        </p:txBody>
      </p:sp>
      <p:pic>
        <p:nvPicPr>
          <p:cNvPr id="2050" name="Picture 2"/>
          <p:cNvPicPr>
            <a:picLocks noChangeAspect="1" noChangeArrowheads="1"/>
          </p:cNvPicPr>
          <p:nvPr/>
        </p:nvPicPr>
        <p:blipFill>
          <a:blip r:embed="rId3"/>
          <a:srcRect/>
          <a:stretch>
            <a:fillRect/>
          </a:stretch>
        </p:blipFill>
        <p:spPr bwMode="auto">
          <a:xfrm>
            <a:off x="6893169" y="4884502"/>
            <a:ext cx="1423621" cy="1604590"/>
          </a:xfrm>
          <a:prstGeom prst="rect">
            <a:avLst/>
          </a:prstGeom>
          <a:noFill/>
          <a:ln w="9525">
            <a:noFill/>
            <a:miter lim="800000"/>
            <a:headEnd/>
            <a:tailEnd/>
          </a:ln>
          <a:effectLst/>
        </p:spPr>
      </p:pic>
    </p:spTree>
    <p:extLst>
      <p:ext uri="{BB962C8B-B14F-4D97-AF65-F5344CB8AC3E}">
        <p14:creationId xmlns:p14="http://schemas.microsoft.com/office/powerpoint/2010/main" val="2661018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Malware – </a:t>
            </a:r>
            <a:r>
              <a:rPr lang="es-ES" altLang="es-ES" sz="2800" dirty="0" err="1">
                <a:ea typeface="ＭＳ Ｐゴシック" panose="020B0600070205080204" pitchFamily="34" charset="-128"/>
              </a:rPr>
              <a:t>Rootkit</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sp>
        <p:nvSpPr>
          <p:cNvPr id="5" name="Rectángulo 1">
            <a:extLst>
              <a:ext uri="{FF2B5EF4-FFF2-40B4-BE49-F238E27FC236}">
                <a16:creationId xmlns:a16="http://schemas.microsoft.com/office/drawing/2014/main" id="{FACB0E6A-0E87-4649-91EF-61E77107894B}"/>
              </a:ext>
            </a:extLst>
          </p:cNvPr>
          <p:cNvSpPr/>
          <p:nvPr/>
        </p:nvSpPr>
        <p:spPr>
          <a:xfrm>
            <a:off x="258205" y="946275"/>
            <a:ext cx="8428595" cy="5909310"/>
          </a:xfrm>
          <a:prstGeom prst="rect">
            <a:avLst/>
          </a:prstGeom>
        </p:spPr>
        <p:txBody>
          <a:bodyPr wrap="square">
            <a:spAutoFit/>
          </a:bodyPr>
          <a:lstStyle/>
          <a:p>
            <a:pPr algn="just">
              <a:spcAft>
                <a:spcPts val="0"/>
              </a:spcAft>
            </a:pPr>
            <a:r>
              <a:rPr lang="es-ES" sz="1800" dirty="0">
                <a:latin typeface="+mn-lt"/>
                <a:ea typeface="ＭＳ Ｐゴシック" panose="020B0600070205080204" pitchFamily="34" charset="-128"/>
              </a:rPr>
              <a:t>Un </a:t>
            </a:r>
            <a:r>
              <a:rPr lang="es-ES" sz="1800" b="1" dirty="0" err="1">
                <a:solidFill>
                  <a:srgbClr val="FF0000"/>
                </a:solidFill>
                <a:latin typeface="+mn-lt"/>
                <a:ea typeface="ＭＳ Ｐゴシック" panose="020B0600070205080204" pitchFamily="34" charset="-128"/>
              </a:rPr>
              <a:t>rootkit</a:t>
            </a:r>
            <a:r>
              <a:rPr lang="es-ES" sz="1800" dirty="0">
                <a:latin typeface="+mn-lt"/>
                <a:ea typeface="ＭＳ Ｐゴシック" panose="020B0600070205080204" pitchFamily="34" charset="-128"/>
              </a:rPr>
              <a:t> es un programa diseñado para proporcionar a los hackers acceso administrativo a su equipo sin su conocimiento.</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Los </a:t>
            </a:r>
            <a:r>
              <a:rPr lang="es-ES" sz="1800" dirty="0" err="1">
                <a:latin typeface="+mn-lt"/>
                <a:ea typeface="ＭＳ Ｐゴシック" panose="020B0600070205080204" pitchFamily="34" charset="-128"/>
              </a:rPr>
              <a:t>rootkits</a:t>
            </a:r>
            <a:r>
              <a:rPr lang="es-ES" sz="1800" dirty="0">
                <a:latin typeface="+mn-lt"/>
                <a:ea typeface="ＭＳ Ｐゴシック" panose="020B0600070205080204" pitchFamily="34" charset="-128"/>
              </a:rPr>
              <a:t> se pueden instalar de muchas formas, incluyendo a través de productos comerciales de seguridad y extensiones de aplicaciones de terceros aparentemente seguras.</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¿Cómo reconocerlo? </a:t>
            </a:r>
          </a:p>
          <a:p>
            <a:pPr algn="just">
              <a:spcAft>
                <a:spcPts val="0"/>
              </a:spcAft>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Detectar el comportamiento de un </a:t>
            </a:r>
            <a:r>
              <a:rPr lang="es-ES" sz="1800" dirty="0" err="1">
                <a:latin typeface="+mn-lt"/>
                <a:ea typeface="ＭＳ Ｐゴシック" panose="020B0600070205080204" pitchFamily="34" charset="-128"/>
              </a:rPr>
              <a:t>rootkit</a:t>
            </a:r>
            <a:r>
              <a:rPr lang="es-ES" sz="1800" dirty="0">
                <a:latin typeface="+mn-lt"/>
                <a:ea typeface="ＭＳ Ｐゴシック" panose="020B0600070205080204" pitchFamily="34" charset="-128"/>
              </a:rPr>
              <a:t> puede ser una labor tediosa. Al buscar en la memoria de su sistema, controle todos los puntos de ingreso para los procesos invocados, manteniendo el seguimiento de llamadas a las bibliotecas importadas (desde DLL) que se pueden enlazar o redirigirse a otras funciones.. </a:t>
            </a: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buFont typeface="Wingdings" pitchFamily="2" charset="2"/>
              <a:buChar char="§"/>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b="1" dirty="0">
              <a:solidFill>
                <a:srgbClr val="FF0000"/>
              </a:solidFill>
              <a:latin typeface="+mn-lt"/>
              <a:ea typeface="ＭＳ Ｐゴシック" panose="020B0600070205080204" pitchFamily="34" charset="-128"/>
            </a:endParaRPr>
          </a:p>
        </p:txBody>
      </p:sp>
    </p:spTree>
    <p:extLst>
      <p:ext uri="{BB962C8B-B14F-4D97-AF65-F5344CB8AC3E}">
        <p14:creationId xmlns:p14="http://schemas.microsoft.com/office/powerpoint/2010/main" val="181814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err="1">
                <a:ea typeface="ＭＳ Ｐゴシック" panose="020B0600070205080204" pitchFamily="34" charset="-128"/>
              </a:rPr>
              <a:t>Botnets</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sp>
        <p:nvSpPr>
          <p:cNvPr id="5" name="Rectángulo 1">
            <a:extLst>
              <a:ext uri="{FF2B5EF4-FFF2-40B4-BE49-F238E27FC236}">
                <a16:creationId xmlns:a16="http://schemas.microsoft.com/office/drawing/2014/main" id="{FACB0E6A-0E87-4649-91EF-61E77107894B}"/>
              </a:ext>
            </a:extLst>
          </p:cNvPr>
          <p:cNvSpPr/>
          <p:nvPr/>
        </p:nvSpPr>
        <p:spPr>
          <a:xfrm>
            <a:off x="258205" y="946275"/>
            <a:ext cx="8797870" cy="5355312"/>
          </a:xfrm>
          <a:prstGeom prst="rect">
            <a:avLst/>
          </a:prstGeom>
        </p:spPr>
        <p:txBody>
          <a:bodyPr wrap="square">
            <a:spAutoFit/>
          </a:bodyPr>
          <a:lstStyle/>
          <a:p>
            <a:pPr algn="just">
              <a:spcAft>
                <a:spcPts val="0"/>
              </a:spcAft>
            </a:pPr>
            <a:r>
              <a:rPr lang="es-ES" sz="1800" dirty="0">
                <a:latin typeface="+mn-lt"/>
                <a:ea typeface="ＭＳ Ｐゴシック" panose="020B0600070205080204" pitchFamily="34" charset="-128"/>
              </a:rPr>
              <a:t>Una </a:t>
            </a:r>
            <a:r>
              <a:rPr lang="es-ES" sz="1800" b="1" dirty="0" err="1">
                <a:solidFill>
                  <a:srgbClr val="FF0000"/>
                </a:solidFill>
                <a:latin typeface="+mn-lt"/>
                <a:ea typeface="ＭＳ Ｐゴシック" panose="020B0600070205080204" pitchFamily="34" charset="-128"/>
              </a:rPr>
              <a:t>botnet</a:t>
            </a:r>
            <a:r>
              <a:rPr lang="es-ES" sz="1800" dirty="0">
                <a:latin typeface="+mn-lt"/>
                <a:ea typeface="ＭＳ Ｐゴシック" panose="020B0600070205080204" pitchFamily="34" charset="-128"/>
              </a:rPr>
              <a:t> es una </a:t>
            </a:r>
            <a:r>
              <a:rPr lang="es-ES" sz="1800" b="1" dirty="0">
                <a:solidFill>
                  <a:srgbClr val="FF0000"/>
                </a:solidFill>
                <a:latin typeface="+mn-lt"/>
                <a:ea typeface="ＭＳ Ｐゴシック" panose="020B0600070205080204" pitchFamily="34" charset="-128"/>
              </a:rPr>
              <a:t>red de ordenadores infectados</a:t>
            </a:r>
            <a:r>
              <a:rPr lang="es-ES" sz="1800" dirty="0">
                <a:latin typeface="+mn-lt"/>
                <a:ea typeface="ＭＳ Ｐゴシック" panose="020B0600070205080204" pitchFamily="34" charset="-128"/>
              </a:rPr>
              <a:t> controlados por un ciberdelincuente.</a:t>
            </a: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Los ordenadores infectados obedecerán a las órdenes del ciberdelincuente, de forma que éste dispone de un “ejército” de ordenadores listos para realizar operaciones maliciosas en Internet en cualquier momento.</a:t>
            </a: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pPr>
            <a:r>
              <a:rPr lang="es-ES" sz="1800" dirty="0">
                <a:latin typeface="+mn-lt"/>
                <a:ea typeface="ＭＳ Ｐゴシック" panose="020B0600070205080204" pitchFamily="34" charset="-128"/>
              </a:rPr>
              <a:t>Servicios </a:t>
            </a:r>
            <a:r>
              <a:rPr lang="es-ES" sz="1800" dirty="0" err="1">
                <a:latin typeface="+mn-lt"/>
                <a:ea typeface="ＭＳ Ｐゴシック" panose="020B0600070205080204" pitchFamily="34" charset="-128"/>
              </a:rPr>
              <a:t>Antibotnet</a:t>
            </a:r>
            <a:r>
              <a:rPr lang="es-ES" sz="1800" dirty="0">
                <a:latin typeface="+mn-lt"/>
                <a:ea typeface="ＭＳ Ｐゴシック" panose="020B0600070205080204" pitchFamily="34" charset="-128"/>
              </a:rPr>
              <a:t> </a:t>
            </a:r>
            <a:r>
              <a:rPr lang="es-ES" sz="1800" dirty="0">
                <a:latin typeface="+mn-lt"/>
                <a:ea typeface="ＭＳ Ｐゴシック" panose="020B0600070205080204" pitchFamily="34" charset="-128"/>
                <a:hlinkClick r:id="rId3"/>
              </a:rPr>
              <a:t>https://www.osi.es/es/servicio-antibotnet</a:t>
            </a: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dirty="0">
              <a:ea typeface="ＭＳ Ｐゴシック" panose="020B0600070205080204" pitchFamily="34" charset="-128"/>
            </a:endParaRPr>
          </a:p>
          <a:p>
            <a:pPr algn="just">
              <a:spcAft>
                <a:spcPts val="0"/>
              </a:spcAft>
              <a:buFont typeface="Wingdings" pitchFamily="2" charset="2"/>
              <a:buChar char="§"/>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pPr>
            <a:endParaRPr lang="es-ES" sz="1800" dirty="0">
              <a:ea typeface="ＭＳ Ｐゴシック" panose="020B0600070205080204" pitchFamily="34" charset="-128"/>
            </a:endParaRPr>
          </a:p>
          <a:p>
            <a:pPr algn="just">
              <a:spcAft>
                <a:spcPts val="0"/>
              </a:spcAft>
            </a:pPr>
            <a:endParaRPr lang="es-ES" sz="1800" dirty="0">
              <a:latin typeface="+mn-lt"/>
              <a:ea typeface="ＭＳ Ｐゴシック" panose="020B0600070205080204" pitchFamily="34" charset="-128"/>
            </a:endParaRPr>
          </a:p>
          <a:p>
            <a:pPr algn="just">
              <a:spcAft>
                <a:spcPts val="0"/>
              </a:spcAft>
              <a:buFont typeface="Wingdings" pitchFamily="2" charset="2"/>
              <a:buChar char="§"/>
            </a:pPr>
            <a:endParaRPr lang="es-ES" sz="1800" b="1" dirty="0">
              <a:solidFill>
                <a:srgbClr val="FF0000"/>
              </a:solidFill>
              <a:latin typeface="+mn-lt"/>
              <a:ea typeface="ＭＳ Ｐゴシック" panose="020B0600070205080204" pitchFamily="34" charset="-128"/>
            </a:endParaRPr>
          </a:p>
        </p:txBody>
      </p:sp>
      <p:pic>
        <p:nvPicPr>
          <p:cNvPr id="10242" name="Picture 2"/>
          <p:cNvPicPr>
            <a:picLocks noChangeAspect="1" noChangeArrowheads="1"/>
          </p:cNvPicPr>
          <p:nvPr/>
        </p:nvPicPr>
        <p:blipFill>
          <a:blip r:embed="rId4"/>
          <a:srcRect/>
          <a:stretch>
            <a:fillRect/>
          </a:stretch>
        </p:blipFill>
        <p:spPr bwMode="auto">
          <a:xfrm>
            <a:off x="1961125" y="4332629"/>
            <a:ext cx="4657725" cy="1857375"/>
          </a:xfrm>
          <a:prstGeom prst="rect">
            <a:avLst/>
          </a:prstGeom>
          <a:noFill/>
          <a:ln w="9525">
            <a:noFill/>
            <a:miter lim="800000"/>
            <a:headEnd/>
            <a:tailEnd/>
          </a:ln>
          <a:effectLst/>
        </p:spPr>
      </p:pic>
    </p:spTree>
    <p:extLst>
      <p:ext uri="{BB962C8B-B14F-4D97-AF65-F5344CB8AC3E}">
        <p14:creationId xmlns:p14="http://schemas.microsoft.com/office/powerpoint/2010/main" val="1655929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err="1">
                <a:ea typeface="ＭＳ Ｐゴシック" panose="020B0600070205080204" pitchFamily="34" charset="-128"/>
              </a:rPr>
              <a:t>Botnets</a:t>
            </a:r>
            <a:endParaRPr lang="es-ES" altLang="es-ES" sz="2800" dirty="0">
              <a:ea typeface="ＭＳ Ｐゴシック" panose="020B0600070205080204" pitchFamily="34" charset="-128"/>
            </a:endParaRP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sp>
        <p:nvSpPr>
          <p:cNvPr id="5" name="Rectángulo 1">
            <a:extLst>
              <a:ext uri="{FF2B5EF4-FFF2-40B4-BE49-F238E27FC236}">
                <a16:creationId xmlns:a16="http://schemas.microsoft.com/office/drawing/2014/main" id="{FACB0E6A-0E87-4649-91EF-61E77107894B}"/>
              </a:ext>
            </a:extLst>
          </p:cNvPr>
          <p:cNvSpPr/>
          <p:nvPr/>
        </p:nvSpPr>
        <p:spPr>
          <a:xfrm>
            <a:off x="346130" y="717675"/>
            <a:ext cx="8797870" cy="5078313"/>
          </a:xfrm>
          <a:prstGeom prst="rect">
            <a:avLst/>
          </a:prstGeom>
        </p:spPr>
        <p:txBody>
          <a:bodyPr wrap="square">
            <a:spAutoFit/>
          </a:bodyPr>
          <a:lstStyle/>
          <a:p>
            <a:r>
              <a:rPr lang="es-ES" sz="1800" b="1" dirty="0"/>
              <a:t>Capturar contraseñas y datos personales r</a:t>
            </a:r>
            <a:r>
              <a:rPr lang="es-ES" sz="1800" dirty="0"/>
              <a:t>ecopilan las contraseñas de los servicios de banca, redes sociales, correo web (Gmail, Outlook, etc.) que utilizan los usuarios del ordenador infectado para después venderlas en la “</a:t>
            </a:r>
            <a:r>
              <a:rPr lang="es-ES" sz="1800" dirty="0" err="1">
                <a:hlinkClick r:id="rId3"/>
              </a:rPr>
              <a:t>deep</a:t>
            </a:r>
            <a:r>
              <a:rPr lang="es-ES" sz="1800" dirty="0">
                <a:hlinkClick r:id="rId3"/>
              </a:rPr>
              <a:t> web</a:t>
            </a:r>
            <a:r>
              <a:rPr lang="es-ES" sz="1800" dirty="0"/>
              <a:t>”, el mercado negro de Internet.</a:t>
            </a:r>
          </a:p>
          <a:p>
            <a:endParaRPr lang="es-ES" sz="1800" b="1" dirty="0"/>
          </a:p>
          <a:p>
            <a:r>
              <a:rPr lang="es-ES" sz="1800" b="1" dirty="0"/>
              <a:t>Enviar spam y propagar virus.</a:t>
            </a:r>
            <a:r>
              <a:rPr lang="es-ES" sz="1800" dirty="0"/>
              <a:t> Los ordenadores zombis pueden estar organizados para </a:t>
            </a:r>
            <a:r>
              <a:rPr lang="es-ES" sz="1800" dirty="0">
                <a:hlinkClick r:id="rId4"/>
              </a:rPr>
              <a:t>enviar correo basura</a:t>
            </a:r>
            <a:r>
              <a:rPr lang="es-ES" sz="1800" dirty="0"/>
              <a:t> </a:t>
            </a:r>
            <a:r>
              <a:rPr lang="es-ES" sz="1800" dirty="0" err="1"/>
              <a:t>spam</a:t>
            </a:r>
            <a:r>
              <a:rPr lang="es-ES" sz="1800" dirty="0"/>
              <a:t>, a miles de direcciones de correo que han sido recopiladas previamente.</a:t>
            </a:r>
          </a:p>
          <a:p>
            <a:endParaRPr lang="es-ES" sz="1800" b="1" dirty="0"/>
          </a:p>
          <a:p>
            <a:r>
              <a:rPr lang="es-ES" sz="1800" b="1" dirty="0"/>
              <a:t>Hacer página web deje de estar disponible.</a:t>
            </a:r>
            <a:r>
              <a:rPr lang="es-ES" sz="1800" dirty="0"/>
              <a:t> El </a:t>
            </a:r>
            <a:r>
              <a:rPr lang="es-ES" sz="1800" dirty="0" err="1"/>
              <a:t>ciberdelincuente</a:t>
            </a:r>
            <a:r>
              <a:rPr lang="es-ES" sz="1800" dirty="0"/>
              <a:t> que tenga el control de la </a:t>
            </a:r>
            <a:r>
              <a:rPr lang="es-ES" sz="1800" dirty="0" err="1"/>
              <a:t>botnet</a:t>
            </a:r>
            <a:r>
              <a:rPr lang="es-ES" sz="1800" dirty="0"/>
              <a:t>, indicará a todos sus zombis que accedan a la vez a una determinada página web para saturarla y provocar que deje de funcionar correctamente con el objetivo de chantajear al propietario o empresa responsable de la misma.</a:t>
            </a:r>
          </a:p>
          <a:p>
            <a:endParaRPr lang="es-ES" sz="1800" b="1" dirty="0"/>
          </a:p>
          <a:p>
            <a:r>
              <a:rPr lang="es-ES" sz="1800" b="1" dirty="0"/>
              <a:t>Manipular encuestas y abusar de los servicios de pago por publicidad.</a:t>
            </a:r>
            <a:r>
              <a:rPr lang="es-ES" sz="1800" dirty="0"/>
              <a:t> Los ordenadores zombis también pueden ser utilizados para manipular encuestas o pinchar en banners publicitarios que generan beneficios económicos a los “malos”. </a:t>
            </a:r>
            <a:endParaRPr lang="es-ES" sz="1800" b="1" dirty="0">
              <a:solidFill>
                <a:srgbClr val="FF0000"/>
              </a:solidFill>
              <a:latin typeface="+mn-lt"/>
              <a:ea typeface="ＭＳ Ｐゴシック" panose="020B0600070205080204" pitchFamily="34" charset="-128"/>
            </a:endParaRPr>
          </a:p>
        </p:txBody>
      </p:sp>
    </p:spTree>
    <p:extLst>
      <p:ext uri="{BB962C8B-B14F-4D97-AF65-F5344CB8AC3E}">
        <p14:creationId xmlns:p14="http://schemas.microsoft.com/office/powerpoint/2010/main" val="1655929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err="1">
                <a:ea typeface="ＭＳ Ｐゴシック" panose="020B0600070205080204" pitchFamily="34" charset="-128"/>
              </a:rPr>
              <a:t>Botnets</a:t>
            </a:r>
            <a:r>
              <a:rPr lang="es-ES" altLang="es-ES" sz="2800" dirty="0">
                <a:ea typeface="ＭＳ Ｐゴシック" panose="020B0600070205080204" pitchFamily="34" charset="-128"/>
              </a:rPr>
              <a:t> – Ejemplo</a:t>
            </a:r>
          </a:p>
        </p:txBody>
      </p:sp>
      <p:sp>
        <p:nvSpPr>
          <p:cNvPr id="2" name="Rectángulo 1">
            <a:extLst>
              <a:ext uri="{FF2B5EF4-FFF2-40B4-BE49-F238E27FC236}">
                <a16:creationId xmlns:a16="http://schemas.microsoft.com/office/drawing/2014/main" id="{FACB0E6A-0E87-4649-91EF-61E77107894B}"/>
              </a:ext>
            </a:extLst>
          </p:cNvPr>
          <p:cNvSpPr/>
          <p:nvPr/>
        </p:nvSpPr>
        <p:spPr>
          <a:xfrm>
            <a:off x="258205" y="840765"/>
            <a:ext cx="8797870" cy="1938992"/>
          </a:xfrm>
          <a:prstGeom prst="rect">
            <a:avLst/>
          </a:prstGeom>
        </p:spPr>
        <p:txBody>
          <a:bodyPr wrap="square">
            <a:spAutoFit/>
          </a:bodyPr>
          <a:lstStyle/>
          <a:p>
            <a:pPr algn="just">
              <a:spcAft>
                <a:spcPts val="0"/>
              </a:spcAft>
            </a:pPr>
            <a:endParaRPr lang="es-ES" sz="2000" dirty="0">
              <a:latin typeface="+mn-lt"/>
              <a:ea typeface="ＭＳ Ｐゴシック" panose="020B0600070205080204" pitchFamily="34" charset="-128"/>
            </a:endParaRPr>
          </a:p>
          <a:p>
            <a:pPr algn="just">
              <a:spcAft>
                <a:spcPts val="0"/>
              </a:spcAft>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buFont typeface="Wingdings" pitchFamily="2" charset="2"/>
              <a:buChar char="§"/>
            </a:pPr>
            <a:endParaRPr lang="es-ES" sz="2000" dirty="0">
              <a:ea typeface="ＭＳ Ｐゴシック" panose="020B0600070205080204" pitchFamily="34" charset="-128"/>
            </a:endParaRPr>
          </a:p>
          <a:p>
            <a:pPr algn="just">
              <a:spcAft>
                <a:spcPts val="0"/>
              </a:spcAft>
            </a:pPr>
            <a:endParaRPr lang="es-ES" sz="2000" dirty="0">
              <a:latin typeface="+mn-lt"/>
              <a:ea typeface="ＭＳ Ｐゴシック" panose="020B0600070205080204" pitchFamily="34" charset="-128"/>
            </a:endParaRPr>
          </a:p>
          <a:p>
            <a:pPr algn="just">
              <a:spcAft>
                <a:spcPts val="0"/>
              </a:spcAft>
              <a:buFont typeface="Wingdings" pitchFamily="2" charset="2"/>
              <a:buChar char="§"/>
            </a:pPr>
            <a:endParaRPr lang="es-ES" sz="2000" b="1" dirty="0">
              <a:solidFill>
                <a:srgbClr val="FF0000"/>
              </a:solidFill>
              <a:latin typeface="+mn-lt"/>
              <a:ea typeface="ＭＳ Ｐゴシック" panose="020B0600070205080204" pitchFamily="34" charset="-128"/>
            </a:endParaRPr>
          </a:p>
        </p:txBody>
      </p:sp>
      <p:pic>
        <p:nvPicPr>
          <p:cNvPr id="15362" name="Picture 2"/>
          <p:cNvPicPr>
            <a:picLocks noChangeAspect="1" noChangeArrowheads="1"/>
          </p:cNvPicPr>
          <p:nvPr/>
        </p:nvPicPr>
        <p:blipFill>
          <a:blip r:embed="rId3"/>
          <a:srcRect/>
          <a:stretch>
            <a:fillRect/>
          </a:stretch>
        </p:blipFill>
        <p:spPr bwMode="auto">
          <a:xfrm>
            <a:off x="703383" y="1693135"/>
            <a:ext cx="7893858" cy="4408727"/>
          </a:xfrm>
          <a:prstGeom prst="rect">
            <a:avLst/>
          </a:prstGeom>
          <a:noFill/>
          <a:ln w="9525">
            <a:noFill/>
            <a:miter lim="800000"/>
            <a:headEnd/>
            <a:tailEnd/>
          </a:ln>
          <a:effectLst/>
        </p:spPr>
      </p:pic>
      <p:sp>
        <p:nvSpPr>
          <p:cNvPr id="6" name="Rectángulo 1">
            <a:extLst>
              <a:ext uri="{FF2B5EF4-FFF2-40B4-BE49-F238E27FC236}">
                <a16:creationId xmlns:a16="http://schemas.microsoft.com/office/drawing/2014/main" id="{FACB0E6A-0E87-4649-91EF-61E77107894B}"/>
              </a:ext>
            </a:extLst>
          </p:cNvPr>
          <p:cNvSpPr/>
          <p:nvPr/>
        </p:nvSpPr>
        <p:spPr>
          <a:xfrm>
            <a:off x="258205" y="946275"/>
            <a:ext cx="8797870" cy="400110"/>
          </a:xfrm>
          <a:prstGeom prst="rect">
            <a:avLst/>
          </a:prstGeom>
        </p:spPr>
        <p:txBody>
          <a:bodyPr wrap="square">
            <a:spAutoFit/>
          </a:bodyPr>
          <a:lstStyle/>
          <a:p>
            <a:pPr algn="just">
              <a:spcAft>
                <a:spcPts val="0"/>
              </a:spcAft>
            </a:pPr>
            <a:r>
              <a:rPr lang="es-ES" sz="2000" b="1" dirty="0" err="1">
                <a:latin typeface="+mn-lt"/>
                <a:ea typeface="ＭＳ Ｐゴシック" panose="020B0600070205080204" pitchFamily="34" charset="-128"/>
              </a:rPr>
              <a:t>Carna</a:t>
            </a:r>
            <a:r>
              <a:rPr lang="es-ES" sz="2000" b="1" dirty="0">
                <a:latin typeface="+mn-lt"/>
                <a:ea typeface="ＭＳ Ｐゴシック" panose="020B0600070205080204" pitchFamily="34" charset="-128"/>
              </a:rPr>
              <a:t> </a:t>
            </a:r>
            <a:r>
              <a:rPr lang="es-ES" sz="2000" b="1" dirty="0" err="1">
                <a:latin typeface="+mn-lt"/>
                <a:ea typeface="ＭＳ Ｐゴシック" panose="020B0600070205080204" pitchFamily="34" charset="-128"/>
              </a:rPr>
              <a:t>botnet</a:t>
            </a:r>
            <a:r>
              <a:rPr lang="es-ES" sz="2000" b="1" dirty="0">
                <a:latin typeface="+mn-lt"/>
                <a:ea typeface="ＭＳ Ｐゴシック" panose="020B0600070205080204" pitchFamily="34" charset="-128"/>
              </a:rPr>
              <a:t> </a:t>
            </a:r>
            <a:r>
              <a:rPr lang="es-ES" sz="2000" dirty="0">
                <a:latin typeface="+mn-lt"/>
                <a:ea typeface="ＭＳ Ｐゴシック" panose="020B0600070205080204" pitchFamily="34" charset="-128"/>
              </a:rPr>
              <a:t>mapa mundial con </a:t>
            </a:r>
            <a:r>
              <a:rPr lang="es-ES" sz="2000" dirty="0" err="1">
                <a:latin typeface="+mn-lt"/>
                <a:ea typeface="ＭＳ Ｐゴシック" panose="020B0600070205080204" pitchFamily="34" charset="-128"/>
              </a:rPr>
              <a:t>IPs</a:t>
            </a:r>
            <a:r>
              <a:rPr lang="es-ES" sz="2000" dirty="0">
                <a:latin typeface="+mn-lt"/>
                <a:ea typeface="ＭＳ Ｐゴシック" panose="020B0600070205080204" pitchFamily="34" charset="-128"/>
              </a:rPr>
              <a:t> públicas </a:t>
            </a:r>
            <a:endParaRPr lang="es-ES" sz="2000" b="1" dirty="0">
              <a:solidFill>
                <a:srgbClr val="FF0000"/>
              </a:solidFill>
              <a:latin typeface="+mn-lt"/>
              <a:ea typeface="ＭＳ Ｐゴシック" panose="020B0600070205080204" pitchFamily="34" charset="-128"/>
            </a:endParaRPr>
          </a:p>
        </p:txBody>
      </p:sp>
    </p:spTree>
    <p:extLst>
      <p:ext uri="{BB962C8B-B14F-4D97-AF65-F5344CB8AC3E}">
        <p14:creationId xmlns:p14="http://schemas.microsoft.com/office/powerpoint/2010/main" val="165592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Introducción</a:t>
            </a:r>
          </a:p>
        </p:txBody>
      </p:sp>
      <p:sp>
        <p:nvSpPr>
          <p:cNvPr id="2" name="Rectángulo 1">
            <a:extLst>
              <a:ext uri="{FF2B5EF4-FFF2-40B4-BE49-F238E27FC236}">
                <a16:creationId xmlns:a16="http://schemas.microsoft.com/office/drawing/2014/main" id="{FACB0E6A-0E87-4649-91EF-61E77107894B}"/>
              </a:ext>
            </a:extLst>
          </p:cNvPr>
          <p:cNvSpPr/>
          <p:nvPr/>
        </p:nvSpPr>
        <p:spPr>
          <a:xfrm>
            <a:off x="416465" y="823178"/>
            <a:ext cx="7503512" cy="4524315"/>
          </a:xfrm>
          <a:prstGeom prst="rect">
            <a:avLst/>
          </a:prstGeom>
        </p:spPr>
        <p:txBody>
          <a:bodyPr wrap="square">
            <a:spAutoFit/>
          </a:bodyPr>
          <a:lstStyle/>
          <a:p>
            <a:pPr algn="just">
              <a:spcAft>
                <a:spcPts val="0"/>
              </a:spcAft>
            </a:pPr>
            <a:r>
              <a:rPr lang="es-ES" sz="1800" b="1" dirty="0">
                <a:latin typeface="+mn-lt"/>
                <a:ea typeface="Times New Roman" panose="02020603050405020304" pitchFamily="18" charset="0"/>
                <a:cs typeface="Times New Roman" panose="02020603050405020304" pitchFamily="18" charset="0"/>
              </a:rPr>
              <a:t>¿Qué proteger?</a:t>
            </a:r>
            <a:endParaRPr lang="en-US" sz="1800" b="1" dirty="0">
              <a:latin typeface="+mn-lt"/>
              <a:ea typeface="Times New Roman" panose="02020603050405020304" pitchFamily="18" charset="0"/>
              <a:cs typeface="Times New Roman" panose="02020603050405020304" pitchFamily="18" charset="0"/>
            </a:endParaRPr>
          </a:p>
          <a:p>
            <a:pPr algn="just">
              <a:spcAft>
                <a:spcPts val="0"/>
              </a:spcAft>
            </a:pPr>
            <a:endParaRPr lang="en-US" sz="1800" dirty="0">
              <a:latin typeface="+mn-lt"/>
              <a:ea typeface="Times New Roman" panose="02020603050405020304" pitchFamily="18" charset="0"/>
            </a:endParaRPr>
          </a:p>
          <a:p>
            <a:pPr algn="just">
              <a:spcAft>
                <a:spcPts val="0"/>
              </a:spcAft>
            </a:pPr>
            <a:r>
              <a:rPr lang="es-ES" sz="1800" b="1" dirty="0">
                <a:solidFill>
                  <a:srgbClr val="FF0000"/>
                </a:solidFill>
                <a:latin typeface="+mn-lt"/>
                <a:ea typeface="Times New Roman" panose="02020603050405020304" pitchFamily="18" charset="0"/>
              </a:rPr>
              <a:t>Activos</a:t>
            </a:r>
            <a:r>
              <a:rPr lang="es-ES" sz="1800" dirty="0">
                <a:latin typeface="+mn-lt"/>
                <a:ea typeface="Times New Roman" panose="02020603050405020304" pitchFamily="18" charset="0"/>
              </a:rPr>
              <a:t>: recursos que tengan valor y deban ser protegido frente a percances intencionados o no. Los activos son:</a:t>
            </a:r>
          </a:p>
          <a:p>
            <a:pPr algn="just">
              <a:spcAft>
                <a:spcPts val="0"/>
              </a:spcAft>
            </a:pPr>
            <a:endParaRPr lang="es-ES" sz="1800" dirty="0">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r>
              <a:rPr lang="es-ES" sz="1800" b="1" dirty="0">
                <a:latin typeface="+mn-lt"/>
                <a:ea typeface="Times New Roman" panose="02020603050405020304" pitchFamily="18" charset="0"/>
              </a:rPr>
              <a:t>Información</a:t>
            </a:r>
            <a:r>
              <a:rPr lang="es-ES" sz="1800" dirty="0">
                <a:latin typeface="+mn-lt"/>
                <a:ea typeface="Times New Roman" panose="02020603050405020304" pitchFamily="18" charset="0"/>
              </a:rPr>
              <a:t>: todo elemento que contenga datos y estén almacenados en un soporte. </a:t>
            </a:r>
            <a:r>
              <a:rPr lang="es-ES" sz="1800" b="1" dirty="0">
                <a:solidFill>
                  <a:srgbClr val="FF0000"/>
                </a:solidFill>
                <a:latin typeface="+mn-lt"/>
                <a:ea typeface="Times New Roman" panose="02020603050405020304" pitchFamily="18" charset="0"/>
              </a:rPr>
              <a:t>¡¡¡ MÁS IMPORTANTE !!!</a:t>
            </a:r>
          </a:p>
          <a:p>
            <a:pPr marL="800100" lvl="1" indent="-342900" algn="just">
              <a:spcAft>
                <a:spcPts val="0"/>
              </a:spcAft>
              <a:buFont typeface="Wingdings" panose="05000000000000000000" pitchFamily="2" charset="2"/>
              <a:buChar char="§"/>
            </a:pPr>
            <a:r>
              <a:rPr lang="es-ES" sz="1800" b="1" dirty="0">
                <a:latin typeface="+mn-lt"/>
                <a:ea typeface="Times New Roman" panose="02020603050405020304" pitchFamily="18" charset="0"/>
              </a:rPr>
              <a:t>Software</a:t>
            </a:r>
            <a:r>
              <a:rPr lang="es-ES" sz="1800" dirty="0">
                <a:latin typeface="+mn-lt"/>
                <a:ea typeface="Times New Roman" panose="02020603050405020304" pitchFamily="18" charset="0"/>
              </a:rPr>
              <a:t>: programas y aplicaciones que utiliza la organización para el buen funcionamiento del sistema operativo.</a:t>
            </a:r>
          </a:p>
          <a:p>
            <a:pPr marL="800100" lvl="1" indent="-342900" algn="just">
              <a:spcAft>
                <a:spcPts val="0"/>
              </a:spcAft>
              <a:buFont typeface="Wingdings" panose="05000000000000000000" pitchFamily="2" charset="2"/>
              <a:buChar char="§"/>
            </a:pPr>
            <a:r>
              <a:rPr lang="es-ES" sz="1800" b="1" dirty="0">
                <a:latin typeface="+mn-lt"/>
                <a:ea typeface="Times New Roman" panose="02020603050405020304" pitchFamily="18" charset="0"/>
              </a:rPr>
              <a:t>Físicos</a:t>
            </a:r>
            <a:r>
              <a:rPr lang="es-ES" sz="1800" dirty="0">
                <a:latin typeface="+mn-lt"/>
                <a:ea typeface="Times New Roman" panose="02020603050405020304" pitchFamily="18" charset="0"/>
              </a:rPr>
              <a:t>: es la infraestructura y tecnología para gestionar la información de la organización.</a:t>
            </a:r>
          </a:p>
          <a:p>
            <a:pPr marL="800100" lvl="1" indent="-342900" algn="just">
              <a:spcAft>
                <a:spcPts val="0"/>
              </a:spcAft>
              <a:buFont typeface="Wingdings" panose="05000000000000000000" pitchFamily="2" charset="2"/>
              <a:buChar char="§"/>
            </a:pPr>
            <a:r>
              <a:rPr lang="es-ES" sz="1800" b="1" dirty="0">
                <a:latin typeface="+mn-lt"/>
                <a:ea typeface="Times New Roman" panose="02020603050405020304" pitchFamily="18" charset="0"/>
              </a:rPr>
              <a:t>Personal</a:t>
            </a:r>
            <a:r>
              <a:rPr lang="es-ES" sz="1800" dirty="0">
                <a:latin typeface="+mn-lt"/>
                <a:ea typeface="Times New Roman" panose="02020603050405020304" pitchFamily="18" charset="0"/>
              </a:rPr>
              <a:t>: trabajadores de la organización.</a:t>
            </a:r>
          </a:p>
          <a:p>
            <a:pPr algn="just">
              <a:spcAft>
                <a:spcPts val="0"/>
              </a:spcAft>
            </a:pPr>
            <a:endParaRPr lang="en-US" sz="1800" dirty="0">
              <a:latin typeface="+mn-lt"/>
              <a:ea typeface="Times New Roman" panose="02020603050405020304" pitchFamily="18" charset="0"/>
            </a:endParaRPr>
          </a:p>
          <a:p>
            <a:pPr algn="just">
              <a:spcAft>
                <a:spcPts val="0"/>
              </a:spcAft>
            </a:pP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2661018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55973" y="123568"/>
            <a:ext cx="8145463" cy="516796"/>
          </a:xfrm>
        </p:spPr>
        <p:txBody>
          <a:bodyPr/>
          <a:lstStyle/>
          <a:p>
            <a:pPr defTabSz="812800"/>
            <a:r>
              <a:rPr lang="es-ES" altLang="es-ES" sz="2800" dirty="0">
                <a:ea typeface="ＭＳ Ｐゴシック" panose="020B0600070205080204" pitchFamily="34" charset="-128"/>
              </a:rPr>
              <a:t>Amenazas</a:t>
            </a:r>
          </a:p>
        </p:txBody>
      </p:sp>
      <p:sp>
        <p:nvSpPr>
          <p:cNvPr id="2" name="Rectángulo 1">
            <a:extLst>
              <a:ext uri="{FF2B5EF4-FFF2-40B4-BE49-F238E27FC236}">
                <a16:creationId xmlns:a16="http://schemas.microsoft.com/office/drawing/2014/main" id="{FACB0E6A-0E87-4649-91EF-61E77107894B}"/>
              </a:ext>
            </a:extLst>
          </p:cNvPr>
          <p:cNvSpPr/>
          <p:nvPr/>
        </p:nvSpPr>
        <p:spPr>
          <a:xfrm>
            <a:off x="381300" y="858349"/>
            <a:ext cx="7503512" cy="4524315"/>
          </a:xfrm>
          <a:prstGeom prst="rect">
            <a:avLst/>
          </a:prstGeom>
        </p:spPr>
        <p:txBody>
          <a:bodyPr wrap="square">
            <a:spAutoFit/>
          </a:bodyPr>
          <a:lstStyle/>
          <a:p>
            <a:pPr algn="just">
              <a:spcAft>
                <a:spcPts val="0"/>
              </a:spcAft>
            </a:pPr>
            <a:r>
              <a:rPr lang="es-ES" sz="1800" b="1" dirty="0">
                <a:solidFill>
                  <a:srgbClr val="FF0000"/>
                </a:solidFill>
                <a:latin typeface="+mn-lt"/>
                <a:ea typeface="Times New Roman" panose="02020603050405020304" pitchFamily="18" charset="0"/>
              </a:rPr>
              <a:t>Amenazas</a:t>
            </a:r>
            <a:r>
              <a:rPr lang="es-ES" sz="1800" dirty="0">
                <a:solidFill>
                  <a:srgbClr val="000000"/>
                </a:solidFill>
                <a:latin typeface="+mn-lt"/>
                <a:ea typeface="Times New Roman" panose="02020603050405020304" pitchFamily="18" charset="0"/>
              </a:rPr>
              <a:t>: es cualquier circunstancia que atente contra el buen funcionamiento de un sistema informático. Es una violación potencial de seguridad. Se dividen en:</a:t>
            </a:r>
          </a:p>
          <a:p>
            <a:pPr algn="just">
              <a:spcAft>
                <a:spcPts val="0"/>
              </a:spcAft>
            </a:pPr>
            <a:endParaRPr lang="es-ES" sz="1800" dirty="0">
              <a:solidFill>
                <a:srgbClr val="000000"/>
              </a:solidFill>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r>
              <a:rPr lang="es-ES" sz="1800" b="1" dirty="0">
                <a:solidFill>
                  <a:srgbClr val="000000"/>
                </a:solidFill>
                <a:latin typeface="+mn-lt"/>
                <a:ea typeface="Times New Roman" panose="02020603050405020304" pitchFamily="18" charset="0"/>
              </a:rPr>
              <a:t>Pasivas</a:t>
            </a:r>
            <a:r>
              <a:rPr lang="es-ES" sz="1800" dirty="0">
                <a:solidFill>
                  <a:srgbClr val="000000"/>
                </a:solidFill>
                <a:latin typeface="+mn-lt"/>
                <a:ea typeface="Times New Roman" panose="02020603050405020304" pitchFamily="18" charset="0"/>
              </a:rPr>
              <a:t>: conocidas como “escuchas”, objetivo es obtener información, como por ejemplo: utilizar portátiles con programas que permitan monitorizar el tráfico de la red WIFI. </a:t>
            </a:r>
          </a:p>
          <a:p>
            <a:pPr marL="800100" lvl="1" indent="-342900" algn="just">
              <a:spcAft>
                <a:spcPts val="0"/>
              </a:spcAft>
              <a:buFont typeface="Wingdings" panose="05000000000000000000" pitchFamily="2" charset="2"/>
              <a:buChar char="§"/>
            </a:pPr>
            <a:endParaRPr lang="es-ES" sz="1800" dirty="0">
              <a:solidFill>
                <a:srgbClr val="000000"/>
              </a:solidFill>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r>
              <a:rPr lang="es-ES" sz="1800" b="1" dirty="0">
                <a:solidFill>
                  <a:srgbClr val="000000"/>
                </a:solidFill>
                <a:latin typeface="+mn-lt"/>
                <a:ea typeface="Times New Roman" panose="02020603050405020304" pitchFamily="18" charset="0"/>
              </a:rPr>
              <a:t>Activas</a:t>
            </a:r>
            <a:r>
              <a:rPr lang="es-ES" sz="1800" dirty="0">
                <a:solidFill>
                  <a:srgbClr val="000000"/>
                </a:solidFill>
                <a:latin typeface="+mn-lt"/>
                <a:ea typeface="Times New Roman" panose="02020603050405020304" pitchFamily="18" charset="0"/>
              </a:rPr>
              <a:t>: tratan de realizar cambios no autorizados en el sistema, por ejemplo una usurpación de identidad.</a:t>
            </a:r>
          </a:p>
          <a:p>
            <a:pPr marL="800100" lvl="1" indent="-342900" algn="just">
              <a:spcAft>
                <a:spcPts val="0"/>
              </a:spcAft>
              <a:buFont typeface="Wingdings" panose="05000000000000000000" pitchFamily="2" charset="2"/>
              <a:buChar char="§"/>
            </a:pPr>
            <a:endParaRPr lang="es-ES" sz="1800" dirty="0">
              <a:solidFill>
                <a:srgbClr val="000000"/>
              </a:solidFill>
              <a:latin typeface="+mn-lt"/>
              <a:ea typeface="Times New Roman" panose="02020603050405020304" pitchFamily="18" charset="0"/>
            </a:endParaRPr>
          </a:p>
          <a:p>
            <a:pPr marL="800100" lvl="1" indent="-342900" algn="just">
              <a:spcAft>
                <a:spcPts val="0"/>
              </a:spcAft>
              <a:buFont typeface="Wingdings" panose="05000000000000000000" pitchFamily="2" charset="2"/>
              <a:buChar char="§"/>
            </a:pPr>
            <a:endParaRPr lang="es-ES" sz="1800" dirty="0">
              <a:solidFill>
                <a:srgbClr val="000000"/>
              </a:solidFill>
              <a:latin typeface="+mn-lt"/>
              <a:ea typeface="Times New Roman" panose="02020603050405020304" pitchFamily="18" charset="0"/>
            </a:endParaRPr>
          </a:p>
          <a:p>
            <a:pPr algn="just">
              <a:spcAft>
                <a:spcPts val="0"/>
              </a:spcAft>
            </a:pPr>
            <a:endParaRPr lang="en-US" sz="1800" dirty="0">
              <a:latin typeface="+mn-lt"/>
              <a:ea typeface="Times New Roman" panose="02020603050405020304" pitchFamily="18" charset="0"/>
            </a:endParaRPr>
          </a:p>
          <a:p>
            <a:pPr algn="just">
              <a:spcAft>
                <a:spcPts val="0"/>
              </a:spcAft>
            </a:pP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spTree>
    <p:extLst>
      <p:ext uri="{BB962C8B-B14F-4D97-AF65-F5344CB8AC3E}">
        <p14:creationId xmlns:p14="http://schemas.microsoft.com/office/powerpoint/2010/main" val="69112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88924" y="123568"/>
            <a:ext cx="8145463" cy="516796"/>
          </a:xfrm>
        </p:spPr>
        <p:txBody>
          <a:bodyPr/>
          <a:lstStyle/>
          <a:p>
            <a:pPr defTabSz="812800"/>
            <a:r>
              <a:rPr lang="es-ES" altLang="es-ES" sz="2800" dirty="0">
                <a:ea typeface="ＭＳ Ｐゴシック" panose="020B0600070205080204" pitchFamily="34" charset="-128"/>
              </a:rPr>
              <a:t>Clasificación Amenazas</a:t>
            </a:r>
          </a:p>
        </p:txBody>
      </p:sp>
      <p:sp>
        <p:nvSpPr>
          <p:cNvPr id="2" name="Rectángulo 1">
            <a:extLst>
              <a:ext uri="{FF2B5EF4-FFF2-40B4-BE49-F238E27FC236}">
                <a16:creationId xmlns:a16="http://schemas.microsoft.com/office/drawing/2014/main" id="{FACB0E6A-0E87-4649-91EF-61E77107894B}"/>
              </a:ext>
            </a:extLst>
          </p:cNvPr>
          <p:cNvSpPr/>
          <p:nvPr/>
        </p:nvSpPr>
        <p:spPr>
          <a:xfrm>
            <a:off x="609900" y="928688"/>
            <a:ext cx="7503512" cy="2308324"/>
          </a:xfrm>
          <a:prstGeom prst="rect">
            <a:avLst/>
          </a:prstGeom>
        </p:spPr>
        <p:txBody>
          <a:bodyPr wrap="square">
            <a:spAutoFit/>
          </a:bodyPr>
          <a:lstStyle/>
          <a:p>
            <a:pPr algn="just">
              <a:spcAft>
                <a:spcPts val="0"/>
              </a:spcAft>
            </a:pPr>
            <a:r>
              <a:rPr lang="es-ES" sz="1800" b="1" dirty="0">
                <a:solidFill>
                  <a:srgbClr val="7E7E86"/>
                </a:solidFill>
                <a:latin typeface="+mn-lt"/>
                <a:ea typeface="Times New Roman" panose="02020603050405020304" pitchFamily="18" charset="0"/>
                <a:cs typeface="Times New Roman" panose="02020603050405020304" pitchFamily="18" charset="0"/>
              </a:rPr>
              <a:t>Amenazas Físicas </a:t>
            </a:r>
          </a:p>
          <a:p>
            <a:pPr algn="just">
              <a:spcAft>
                <a:spcPts val="0"/>
              </a:spcAft>
            </a:pPr>
            <a:endParaRPr lang="es-ES" sz="1800" b="1" dirty="0">
              <a:solidFill>
                <a:srgbClr val="7E7E86"/>
              </a:solidFill>
              <a:latin typeface="+mn-lt"/>
              <a:ea typeface="Times New Roman" panose="02020603050405020304" pitchFamily="18" charset="0"/>
              <a:cs typeface="Times New Roman" panose="02020603050405020304" pitchFamily="18" charset="0"/>
            </a:endParaRPr>
          </a:p>
          <a:p>
            <a:pPr algn="just">
              <a:spcAft>
                <a:spcPts val="0"/>
              </a:spcAft>
            </a:pPr>
            <a:endParaRPr lang="es-ES" sz="1800" dirty="0">
              <a:latin typeface="+mn-lt"/>
              <a:ea typeface="Times New Roman" panose="02020603050405020304" pitchFamily="18" charset="0"/>
              <a:cs typeface="Times New Roman" panose="02020603050405020304" pitchFamily="18" charset="0"/>
            </a:endParaRPr>
          </a:p>
          <a:p>
            <a:pPr algn="just">
              <a:spcAft>
                <a:spcPts val="0"/>
              </a:spcAft>
            </a:pPr>
            <a:endParaRPr lang="es-ES" sz="1800" dirty="0">
              <a:latin typeface="+mn-lt"/>
              <a:ea typeface="Times New Roman" panose="02020603050405020304" pitchFamily="18" charset="0"/>
              <a:cs typeface="Times New Roman" panose="02020603050405020304" pitchFamily="18" charset="0"/>
            </a:endParaRPr>
          </a:p>
          <a:p>
            <a:pPr algn="just">
              <a:spcAft>
                <a:spcPts val="0"/>
              </a:spcAft>
            </a:pPr>
            <a:endParaRPr lang="es-ES" sz="1800" b="1" dirty="0">
              <a:solidFill>
                <a:srgbClr val="7E7E86"/>
              </a:solidFill>
              <a:latin typeface="+mn-lt"/>
              <a:ea typeface="Times New Roman" panose="02020603050405020304" pitchFamily="18" charset="0"/>
              <a:cs typeface="Times New Roman" panose="02020603050405020304" pitchFamily="18" charset="0"/>
            </a:endParaRPr>
          </a:p>
          <a:p>
            <a:pPr algn="just">
              <a:spcAft>
                <a:spcPts val="0"/>
              </a:spcAft>
            </a:pPr>
            <a:endParaRPr lang="en-US" sz="1800" dirty="0">
              <a:latin typeface="+mn-lt"/>
            </a:endParaRPr>
          </a:p>
          <a:p>
            <a:pPr algn="just">
              <a:spcAft>
                <a:spcPts val="0"/>
              </a:spcAft>
            </a:pPr>
            <a:endParaRPr lang="es-ES" sz="1800" dirty="0">
              <a:latin typeface="+mn-lt"/>
            </a:endParaRPr>
          </a:p>
          <a:p>
            <a:pPr marL="342900" lvl="0" indent="-342900" algn="just">
              <a:spcAft>
                <a:spcPts val="0"/>
              </a:spcAft>
              <a:buFont typeface="Symbol" panose="05050102010706020507" pitchFamily="18" charset="2"/>
              <a:buChar char=""/>
              <a:tabLst>
                <a:tab pos="457200" algn="l"/>
              </a:tabLst>
            </a:pPr>
            <a:endParaRPr lang="es-ES_tradnl" sz="1800" dirty="0">
              <a:latin typeface="+mn-lt"/>
              <a:ea typeface="Times New Roman" panose="02020603050405020304" pitchFamily="18" charset="0"/>
            </a:endParaRPr>
          </a:p>
        </p:txBody>
      </p:sp>
      <p:pic>
        <p:nvPicPr>
          <p:cNvPr id="3" name="Imagen 2">
            <a:extLst>
              <a:ext uri="{FF2B5EF4-FFF2-40B4-BE49-F238E27FC236}">
                <a16:creationId xmlns:a16="http://schemas.microsoft.com/office/drawing/2014/main" id="{90908E9B-FDE4-44F3-8ADE-6EFDB6771CF7}"/>
              </a:ext>
            </a:extLst>
          </p:cNvPr>
          <p:cNvPicPr>
            <a:picLocks noChangeAspect="1"/>
          </p:cNvPicPr>
          <p:nvPr/>
        </p:nvPicPr>
        <p:blipFill>
          <a:blip r:embed="rId3"/>
          <a:stretch>
            <a:fillRect/>
          </a:stretch>
        </p:blipFill>
        <p:spPr>
          <a:xfrm>
            <a:off x="609900" y="1420419"/>
            <a:ext cx="8375604" cy="2784158"/>
          </a:xfrm>
          <a:prstGeom prst="rect">
            <a:avLst/>
          </a:prstGeom>
        </p:spPr>
      </p:pic>
    </p:spTree>
    <p:extLst>
      <p:ext uri="{BB962C8B-B14F-4D97-AF65-F5344CB8AC3E}">
        <p14:creationId xmlns:p14="http://schemas.microsoft.com/office/powerpoint/2010/main" val="149818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88924" y="123568"/>
            <a:ext cx="8145463" cy="516796"/>
          </a:xfrm>
        </p:spPr>
        <p:txBody>
          <a:bodyPr/>
          <a:lstStyle/>
          <a:p>
            <a:pPr defTabSz="812800"/>
            <a:r>
              <a:rPr lang="es-ES" altLang="es-ES" sz="2800" dirty="0">
                <a:ea typeface="ＭＳ Ｐゴシック" panose="020B0600070205080204" pitchFamily="34" charset="-128"/>
              </a:rPr>
              <a:t>Clasificación Seguridad</a:t>
            </a:r>
          </a:p>
        </p:txBody>
      </p:sp>
      <p:sp>
        <p:nvSpPr>
          <p:cNvPr id="2" name="Rectángulo 1">
            <a:extLst>
              <a:ext uri="{FF2B5EF4-FFF2-40B4-BE49-F238E27FC236}">
                <a16:creationId xmlns:a16="http://schemas.microsoft.com/office/drawing/2014/main" id="{FACB0E6A-0E87-4649-91EF-61E77107894B}"/>
              </a:ext>
            </a:extLst>
          </p:cNvPr>
          <p:cNvSpPr/>
          <p:nvPr/>
        </p:nvSpPr>
        <p:spPr>
          <a:xfrm>
            <a:off x="288924" y="887536"/>
            <a:ext cx="7503512" cy="646331"/>
          </a:xfrm>
          <a:prstGeom prst="rect">
            <a:avLst/>
          </a:prstGeom>
        </p:spPr>
        <p:txBody>
          <a:bodyPr wrap="square">
            <a:spAutoFit/>
          </a:bodyPr>
          <a:lstStyle/>
          <a:p>
            <a:pPr algn="just">
              <a:spcAft>
                <a:spcPts val="0"/>
              </a:spcAft>
            </a:pPr>
            <a:r>
              <a:rPr lang="es-ES" sz="1800" b="1" dirty="0">
                <a:solidFill>
                  <a:srgbClr val="7E7E86"/>
                </a:solidFill>
                <a:ea typeface="Times New Roman" panose="02020603050405020304" pitchFamily="18" charset="0"/>
                <a:cs typeface="Times New Roman" panose="02020603050405020304" pitchFamily="18" charset="0"/>
              </a:rPr>
              <a:t>Amenazas Físicas </a:t>
            </a:r>
          </a:p>
          <a:p>
            <a:pPr algn="just">
              <a:spcAft>
                <a:spcPts val="0"/>
              </a:spcAft>
            </a:pPr>
            <a:endParaRPr lang="es-ES" sz="1800" b="1" dirty="0">
              <a:solidFill>
                <a:srgbClr val="7E7E86"/>
              </a:solidFill>
              <a:ea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5AB89BF4-1542-4CDA-B162-3C894B1294AB}"/>
              </a:ext>
            </a:extLst>
          </p:cNvPr>
          <p:cNvPicPr>
            <a:picLocks noChangeAspect="1"/>
          </p:cNvPicPr>
          <p:nvPr/>
        </p:nvPicPr>
        <p:blipFill>
          <a:blip r:embed="rId3"/>
          <a:stretch>
            <a:fillRect/>
          </a:stretch>
        </p:blipFill>
        <p:spPr>
          <a:xfrm>
            <a:off x="400883" y="1448614"/>
            <a:ext cx="7921544" cy="3960772"/>
          </a:xfrm>
          <a:prstGeom prst="rect">
            <a:avLst/>
          </a:prstGeom>
        </p:spPr>
      </p:pic>
    </p:spTree>
    <p:extLst>
      <p:ext uri="{BB962C8B-B14F-4D97-AF65-F5344CB8AC3E}">
        <p14:creationId xmlns:p14="http://schemas.microsoft.com/office/powerpoint/2010/main" val="183312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9645C9-0B9B-405F-9802-358A60FA04E1}"/>
              </a:ext>
            </a:extLst>
          </p:cNvPr>
          <p:cNvSpPr>
            <a:spLocks noGrp="1" noChangeArrowheads="1"/>
          </p:cNvSpPr>
          <p:nvPr>
            <p:ph type="title"/>
          </p:nvPr>
        </p:nvSpPr>
        <p:spPr>
          <a:xfrm>
            <a:off x="288924" y="123568"/>
            <a:ext cx="8145463" cy="516796"/>
          </a:xfrm>
        </p:spPr>
        <p:txBody>
          <a:bodyPr/>
          <a:lstStyle/>
          <a:p>
            <a:pPr defTabSz="812800"/>
            <a:r>
              <a:rPr lang="es-ES" altLang="es-ES" sz="2800" dirty="0">
                <a:ea typeface="ＭＳ Ｐゴシック" panose="020B0600070205080204" pitchFamily="34" charset="-128"/>
              </a:rPr>
              <a:t>Clasificación Seguridad</a:t>
            </a:r>
          </a:p>
        </p:txBody>
      </p:sp>
      <p:sp>
        <p:nvSpPr>
          <p:cNvPr id="2" name="Rectángulo 1">
            <a:extLst>
              <a:ext uri="{FF2B5EF4-FFF2-40B4-BE49-F238E27FC236}">
                <a16:creationId xmlns:a16="http://schemas.microsoft.com/office/drawing/2014/main" id="{FACB0E6A-0E87-4649-91EF-61E77107894B}"/>
              </a:ext>
            </a:extLst>
          </p:cNvPr>
          <p:cNvSpPr/>
          <p:nvPr/>
        </p:nvSpPr>
        <p:spPr>
          <a:xfrm>
            <a:off x="475788" y="745808"/>
            <a:ext cx="7503512" cy="646331"/>
          </a:xfrm>
          <a:prstGeom prst="rect">
            <a:avLst/>
          </a:prstGeom>
        </p:spPr>
        <p:txBody>
          <a:bodyPr wrap="square">
            <a:spAutoFit/>
          </a:bodyPr>
          <a:lstStyle/>
          <a:p>
            <a:pPr algn="just">
              <a:spcAft>
                <a:spcPts val="0"/>
              </a:spcAft>
            </a:pPr>
            <a:r>
              <a:rPr lang="es-ES" sz="1800" b="1" dirty="0">
                <a:solidFill>
                  <a:srgbClr val="7E7E86"/>
                </a:solidFill>
                <a:latin typeface="+mn-lt"/>
                <a:ea typeface="Times New Roman" panose="02020603050405020304" pitchFamily="18" charset="0"/>
                <a:cs typeface="Times New Roman" panose="02020603050405020304" pitchFamily="18" charset="0"/>
              </a:rPr>
              <a:t>Amenazas Lógicas</a:t>
            </a:r>
          </a:p>
          <a:p>
            <a:pPr algn="just">
              <a:spcAft>
                <a:spcPts val="0"/>
              </a:spcAft>
            </a:pPr>
            <a:endParaRPr lang="es-ES" sz="1800" b="1" dirty="0">
              <a:solidFill>
                <a:srgbClr val="7E7E86"/>
              </a:solidFill>
              <a:latin typeface="+mn-lt"/>
              <a:ea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343611DB-2007-4385-B704-5136202CAE64}"/>
              </a:ext>
            </a:extLst>
          </p:cNvPr>
          <p:cNvPicPr>
            <a:picLocks noChangeAspect="1"/>
          </p:cNvPicPr>
          <p:nvPr/>
        </p:nvPicPr>
        <p:blipFill>
          <a:blip r:embed="rId3"/>
          <a:stretch>
            <a:fillRect/>
          </a:stretch>
        </p:blipFill>
        <p:spPr>
          <a:xfrm>
            <a:off x="1020501" y="1392139"/>
            <a:ext cx="6682307" cy="4225326"/>
          </a:xfrm>
          <a:prstGeom prst="rect">
            <a:avLst/>
          </a:prstGeom>
        </p:spPr>
      </p:pic>
    </p:spTree>
    <p:extLst>
      <p:ext uri="{BB962C8B-B14F-4D97-AF65-F5344CB8AC3E}">
        <p14:creationId xmlns:p14="http://schemas.microsoft.com/office/powerpoint/2010/main" val="2648549815"/>
      </p:ext>
    </p:extLst>
  </p:cSld>
  <p:clrMapOvr>
    <a:masterClrMapping/>
  </p:clrMapOvr>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17691</TotalTime>
  <Pages>28</Pages>
  <Words>4453</Words>
  <Application>Microsoft Office PowerPoint</Application>
  <PresentationFormat>Presentación en pantalla (4:3)</PresentationFormat>
  <Paragraphs>704</Paragraphs>
  <Slides>43</Slides>
  <Notes>43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43</vt:i4>
      </vt:variant>
    </vt:vector>
  </HeadingPairs>
  <TitlesOfParts>
    <vt:vector size="49" baseType="lpstr">
      <vt:lpstr>Arial</vt:lpstr>
      <vt:lpstr>Symbol</vt:lpstr>
      <vt:lpstr>Times New Roman</vt:lpstr>
      <vt:lpstr>Wingdings</vt:lpstr>
      <vt:lpstr>PPT-TMPLT-WHT_C</vt:lpstr>
      <vt:lpstr>NetAcad-4F_PPT-WHT_060408</vt:lpstr>
      <vt:lpstr>UT 7: Amenazas, ataques y fraudes en los sistemas de información</vt:lpstr>
      <vt:lpstr>Introducción</vt:lpstr>
      <vt:lpstr>Introducción</vt:lpstr>
      <vt:lpstr>Introducción</vt:lpstr>
      <vt:lpstr>Introducción</vt:lpstr>
      <vt:lpstr>Amenazas</vt:lpstr>
      <vt:lpstr>Clasificación Amenazas</vt:lpstr>
      <vt:lpstr>Clasificación Seguridad</vt:lpstr>
      <vt:lpstr>Clasificación Seguridad</vt:lpstr>
      <vt:lpstr>Vulnerabilidad</vt:lpstr>
      <vt:lpstr>Vulnerabilidad - Bug</vt:lpstr>
      <vt:lpstr>Vulnerabilidad - Exploit</vt:lpstr>
      <vt:lpstr>Vulnerabilidad – Expedientes Seguridad</vt:lpstr>
      <vt:lpstr>Vulnerabilidad – Expedientes Seguridad</vt:lpstr>
      <vt:lpstr>Hackers</vt:lpstr>
      <vt:lpstr>Ataques</vt:lpstr>
      <vt:lpstr>Ataques - Interrupción</vt:lpstr>
      <vt:lpstr>Ataques - Interceptación</vt:lpstr>
      <vt:lpstr>Ataques - Modificación</vt:lpstr>
      <vt:lpstr>Ataques - Fabricación</vt:lpstr>
      <vt:lpstr>Ataques – Software malicioso</vt:lpstr>
      <vt:lpstr>Ataques – Reconocimiento o escaneo</vt:lpstr>
      <vt:lpstr>Ataques – Reconocimiento o escaneo</vt:lpstr>
      <vt:lpstr>Ataques – Denegación de Servicio (DoS)</vt:lpstr>
      <vt:lpstr>Ataques – Denegación de Servicio (DoS)</vt:lpstr>
      <vt:lpstr>Ataques – Sniffing</vt:lpstr>
      <vt:lpstr>Ataques – Spoofing</vt:lpstr>
      <vt:lpstr>Ataques – Spoofing</vt:lpstr>
      <vt:lpstr>Ataques – Hijacking</vt:lpstr>
      <vt:lpstr>Ataques – Acceso No Autorizado</vt:lpstr>
      <vt:lpstr>Ataques – Ingenieria Social</vt:lpstr>
      <vt:lpstr>Malware</vt:lpstr>
      <vt:lpstr>Malware - Ciclo Vida</vt:lpstr>
      <vt:lpstr>Malware - Virus</vt:lpstr>
      <vt:lpstr>Malware – Gusanos</vt:lpstr>
      <vt:lpstr>Malware – Troyanos</vt:lpstr>
      <vt:lpstr>Malware – Spyware</vt:lpstr>
      <vt:lpstr>Malware – Ransomware</vt:lpstr>
      <vt:lpstr>Malware – Keylogger </vt:lpstr>
      <vt:lpstr>Malware – Rootkit</vt:lpstr>
      <vt:lpstr>Botnets</vt:lpstr>
      <vt:lpstr>Botnets</vt:lpstr>
      <vt:lpstr>Botnets – 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PILAR GARCIA</dc:creator>
  <cp:lastModifiedBy>Llerahz</cp:lastModifiedBy>
  <cp:revision>1363</cp:revision>
  <cp:lastPrinted>1999-01-27T00:54:54Z</cp:lastPrinted>
  <dcterms:created xsi:type="dcterms:W3CDTF">2006-10-23T15:07:30Z</dcterms:created>
  <dcterms:modified xsi:type="dcterms:W3CDTF">2021-01-26T08:41:24Z</dcterms:modified>
</cp:coreProperties>
</file>