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7"/>
  </p:notesMasterIdLst>
  <p:sldIdLst>
    <p:sldId id="256" r:id="rId2"/>
    <p:sldId id="289" r:id="rId3"/>
    <p:sldId id="257" r:id="rId4"/>
    <p:sldId id="258" r:id="rId5"/>
    <p:sldId id="280" r:id="rId6"/>
    <p:sldId id="282" r:id="rId7"/>
    <p:sldId id="281" r:id="rId8"/>
    <p:sldId id="274" r:id="rId9"/>
    <p:sldId id="259" r:id="rId10"/>
    <p:sldId id="260" r:id="rId11"/>
    <p:sldId id="261" r:id="rId12"/>
    <p:sldId id="262" r:id="rId13"/>
    <p:sldId id="275" r:id="rId14"/>
    <p:sldId id="283" r:id="rId15"/>
    <p:sldId id="284" r:id="rId16"/>
    <p:sldId id="285" r:id="rId17"/>
    <p:sldId id="263" r:id="rId18"/>
    <p:sldId id="286" r:id="rId19"/>
    <p:sldId id="287" r:id="rId20"/>
    <p:sldId id="264" r:id="rId21"/>
    <p:sldId id="288" r:id="rId22"/>
    <p:sldId id="265" r:id="rId23"/>
    <p:sldId id="276" r:id="rId24"/>
    <p:sldId id="277" r:id="rId25"/>
    <p:sldId id="266" r:id="rId26"/>
    <p:sldId id="278" r:id="rId27"/>
    <p:sldId id="267" r:id="rId28"/>
    <p:sldId id="279" r:id="rId29"/>
    <p:sldId id="268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269" r:id="rId54"/>
    <p:sldId id="272" r:id="rId55"/>
    <p:sldId id="290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54" autoAdjust="0"/>
  </p:normalViewPr>
  <p:slideViewPr>
    <p:cSldViewPr snapToGrid="0">
      <p:cViewPr varScale="1">
        <p:scale>
          <a:sx n="91" d="100"/>
          <a:sy n="91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7AE85-3955-42ED-B179-BDC2B03E2F59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F1BA6-A29E-415C-8F12-CD51C1271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1BA6-A29E-415C-8F12-CD51C12717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5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1BA6-A29E-415C-8F12-CD51C1271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51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1BA6-A29E-415C-8F12-CD51C12717B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0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3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1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03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05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29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89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D1AE15-2FAA-4042-B6C3-C5FD7FAF316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746B-36C7-4C74-A7C5-9CBC9CDAD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2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ahabr.ru/company/mailru/blog/337364/" TargetMode="External"/><Relationship Id="rId3" Type="http://schemas.openxmlformats.org/officeDocument/2006/relationships/hyperlink" Target="https://www.codecademy.com/learn/learn-python" TargetMode="External"/><Relationship Id="rId7" Type="http://schemas.openxmlformats.org/officeDocument/2006/relationships/hyperlink" Target="https://pythonworld.ru/samouchitel-python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programming-in-python" TargetMode="External"/><Relationship Id="rId5" Type="http://schemas.openxmlformats.org/officeDocument/2006/relationships/hyperlink" Target="https://codesignal.com/" TargetMode="External"/><Relationship Id="rId4" Type="http://schemas.openxmlformats.org/officeDocument/2006/relationships/hyperlink" Target="http://pythontutor.ru/" TargetMode="External"/><Relationship Id="rId9" Type="http://schemas.openxmlformats.org/officeDocument/2006/relationships/hyperlink" Target="https://www.dataquest.io/blog/jupyter-notebook-tips-tricks-shortcut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" TargetMode="External"/><Relationship Id="rId2" Type="http://schemas.openxmlformats.org/officeDocument/2006/relationships/hyperlink" Target="http://www.mathprofi.ru/vektory_dlya_chainikov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Nk_zzaMoS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numpy/100-exercises.html" TargetMode="External"/><Relationship Id="rId2" Type="http://schemas.openxmlformats.org/officeDocument/2006/relationships/hyperlink" Target="https://habr.com/post/12103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ipy-lectures.org/index.html" TargetMode="External"/><Relationship Id="rId5" Type="http://schemas.openxmlformats.org/officeDocument/2006/relationships/hyperlink" Target="https://stackoverflow.com/questions/27948363/numpy-broadcast-to-perform-euclidean-distance-vectorized/35814006" TargetMode="External"/><Relationship Id="rId4" Type="http://schemas.openxmlformats.org/officeDocument/2006/relationships/hyperlink" Target="https://nbviewer.jupyter.org/github/vlad17/np-learn/blob/master/presentation.ipynb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ods/blog/322626/" TargetMode="External"/><Relationship Id="rId2" Type="http://schemas.openxmlformats.org/officeDocument/2006/relationships/hyperlink" Target="http://pandas.pydata.org/pandas-docs/stable/tutori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readthedocs.org/pdf/pandasguide/latest/pandasguide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/>
          <p:cNvSpPr/>
          <p:nvPr/>
        </p:nvSpPr>
        <p:spPr>
          <a:xfrm>
            <a:off x="9347200" y="1"/>
            <a:ext cx="2873094" cy="6858000"/>
          </a:xfrm>
          <a:custGeom>
            <a:avLst/>
            <a:gdLst/>
            <a:ahLst/>
            <a:cxnLst/>
            <a:rect l="l" t="t" r="r" b="b"/>
            <a:pathLst>
              <a:path w="2663190" h="10267950">
                <a:moveTo>
                  <a:pt x="0" y="0"/>
                </a:moveTo>
                <a:lnTo>
                  <a:pt x="2662811" y="0"/>
                </a:lnTo>
                <a:lnTo>
                  <a:pt x="2662811" y="10267693"/>
                </a:lnTo>
                <a:lnTo>
                  <a:pt x="0" y="10267693"/>
                </a:lnTo>
                <a:lnTo>
                  <a:pt x="0" y="0"/>
                </a:lnTo>
                <a:close/>
              </a:path>
            </a:pathLst>
          </a:custGeom>
          <a:solidFill>
            <a:srgbClr val="F41722"/>
          </a:solidFill>
        </p:spPr>
        <p:txBody>
          <a:bodyPr wrap="square" lIns="0" tIns="0" rIns="0" bIns="0" rtlCol="0"/>
          <a:lstStyle/>
          <a:p>
            <a:endParaRPr sz="1111"/>
          </a:p>
        </p:txBody>
      </p:sp>
      <p:sp>
        <p:nvSpPr>
          <p:cNvPr id="11" name="object 6"/>
          <p:cNvSpPr/>
          <p:nvPr/>
        </p:nvSpPr>
        <p:spPr>
          <a:xfrm>
            <a:off x="1656917" y="1"/>
            <a:ext cx="7690283" cy="6858000"/>
          </a:xfrm>
          <a:custGeom>
            <a:avLst/>
            <a:gdLst/>
            <a:ahLst/>
            <a:cxnLst/>
            <a:rect l="l" t="t" r="r" b="b"/>
            <a:pathLst>
              <a:path w="11926569" h="10287000">
                <a:moveTo>
                  <a:pt x="11926422" y="0"/>
                </a:moveTo>
                <a:lnTo>
                  <a:pt x="11926422" y="10286999"/>
                </a:lnTo>
                <a:lnTo>
                  <a:pt x="0" y="10286999"/>
                </a:lnTo>
                <a:lnTo>
                  <a:pt x="10394498" y="0"/>
                </a:lnTo>
                <a:lnTo>
                  <a:pt x="11926422" y="0"/>
                </a:lnTo>
                <a:close/>
              </a:path>
            </a:pathLst>
          </a:custGeom>
          <a:solidFill>
            <a:srgbClr val="F41722"/>
          </a:solidFill>
        </p:spPr>
        <p:txBody>
          <a:bodyPr wrap="square" lIns="0" tIns="0" rIns="0" bIns="0" rtlCol="0"/>
          <a:lstStyle/>
          <a:p>
            <a:endParaRPr sz="1111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Вводный курс по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05317" y="4263139"/>
            <a:ext cx="4149600" cy="455612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solidFill>
                  <a:schemeClr val="tx1"/>
                </a:solidFill>
              </a:rPr>
              <a:t>г. </a:t>
            </a:r>
            <a:r>
              <a:rPr lang="ru-RU" sz="2800" dirty="0" err="1" smtClean="0">
                <a:solidFill>
                  <a:schemeClr val="tx1"/>
                </a:solidFill>
              </a:rPr>
              <a:t>Нур</a:t>
            </a:r>
            <a:r>
              <a:rPr lang="ru-RU" sz="2800" dirty="0" smtClean="0">
                <a:solidFill>
                  <a:schemeClr val="tx1"/>
                </a:solidFill>
              </a:rPr>
              <a:t>-Султан, 25.05.2019</a:t>
            </a:r>
          </a:p>
          <a:p>
            <a:pPr algn="r"/>
            <a:r>
              <a:rPr lang="ru-RU" sz="2800" dirty="0" err="1" smtClean="0">
                <a:solidFill>
                  <a:schemeClr val="tx1"/>
                </a:solidFill>
              </a:rPr>
              <a:t>Жасулан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Шакенов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887" y="5469761"/>
            <a:ext cx="2601153" cy="982846"/>
          </a:xfrm>
          <a:prstGeom prst="rect">
            <a:avLst/>
          </a:prstGeom>
        </p:spPr>
      </p:pic>
      <p:pic>
        <p:nvPicPr>
          <p:cNvPr id="10244" name="Picture 4" descr="ÐÐ°ÑÑÐ¸Ð½ÐºÐ¸ Ð¿Ð¾ Ð·Ð°Ð¿ÑÐ¾ÑÑ astana 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15" y="5469760"/>
            <a:ext cx="3684905" cy="9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1.3. Структуры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  <a:r>
              <a:rPr lang="ru-RU" dirty="0"/>
              <a:t> (множество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list</a:t>
            </a:r>
            <a:r>
              <a:rPr lang="ru-RU" dirty="0" smtClean="0"/>
              <a:t> (</a:t>
            </a:r>
            <a:r>
              <a:rPr lang="ru-RU" dirty="0"/>
              <a:t>массив, список, </a:t>
            </a:r>
            <a:r>
              <a:rPr lang="ru-RU" dirty="0" smtClean="0"/>
              <a:t>лист)</a:t>
            </a:r>
          </a:p>
          <a:p>
            <a:r>
              <a:rPr lang="en-US" dirty="0" err="1" smtClean="0"/>
              <a:t>dict</a:t>
            </a:r>
            <a:r>
              <a:rPr lang="ru-RU" dirty="0" smtClean="0"/>
              <a:t> (</a:t>
            </a:r>
            <a:r>
              <a:rPr lang="ru-RU" dirty="0"/>
              <a:t>словарь, ассоциативный </a:t>
            </a:r>
            <a:r>
              <a:rPr lang="ru-RU" dirty="0" smtClean="0"/>
              <a:t>массив)</a:t>
            </a:r>
          </a:p>
          <a:p>
            <a:endParaRPr lang="en-US" dirty="0" smtClean="0"/>
          </a:p>
          <a:p>
            <a:r>
              <a:rPr lang="en-US" dirty="0"/>
              <a:t>tuple</a:t>
            </a:r>
            <a:r>
              <a:rPr lang="ru-RU" dirty="0"/>
              <a:t> (кортеж)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 Циклы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ru-RU" dirty="0" smtClean="0"/>
              <a:t> (по перечню значений)</a:t>
            </a:r>
            <a:endParaRPr lang="en-US" dirty="0" smtClean="0"/>
          </a:p>
          <a:p>
            <a:r>
              <a:rPr lang="en-US" dirty="0" smtClean="0"/>
              <a:t>while (</a:t>
            </a:r>
            <a:r>
              <a:rPr lang="ru-RU" dirty="0" smtClean="0"/>
              <a:t>пока условие верно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75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1.5.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</a:p>
          <a:p>
            <a:r>
              <a:rPr lang="en-US" dirty="0" smtClean="0"/>
              <a:t>Lambda</a:t>
            </a:r>
            <a:r>
              <a:rPr lang="ru-RU" dirty="0" smtClean="0"/>
              <a:t>-функции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Список материалов для самостоятельного </a:t>
            </a:r>
            <a:r>
              <a:rPr lang="ru-RU" b="1" dirty="0" smtClean="0"/>
              <a:t>изучения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ru-RU" sz="2000" i="1" dirty="0"/>
              <a:t>Сайт языка </a:t>
            </a:r>
            <a:r>
              <a:rPr lang="ru-RU" sz="2000" i="1" dirty="0" err="1"/>
              <a:t>Python</a:t>
            </a:r>
            <a:r>
              <a:rPr lang="ru-RU" sz="2000" dirty="0"/>
              <a:t> - </a:t>
            </a:r>
            <a:r>
              <a:rPr lang="ru-RU" sz="2000" u="sng" dirty="0">
                <a:hlinkClick r:id="rId2"/>
              </a:rPr>
              <a:t>https://www.python.org/</a:t>
            </a:r>
            <a:endParaRPr lang="ru-RU" sz="2000" dirty="0"/>
          </a:p>
          <a:p>
            <a:r>
              <a:rPr lang="ru-RU" sz="2000" i="1" dirty="0"/>
              <a:t>Базовый курс синтаксиса </a:t>
            </a:r>
            <a:r>
              <a:rPr lang="ru-RU" sz="2000" i="1" dirty="0" err="1"/>
              <a:t>Python</a:t>
            </a:r>
            <a:r>
              <a:rPr lang="ru-RU" sz="2000" i="1" dirty="0"/>
              <a:t> с практикой</a:t>
            </a:r>
            <a:r>
              <a:rPr lang="ru-RU" sz="2000" dirty="0"/>
              <a:t> - </a:t>
            </a:r>
            <a:r>
              <a:rPr lang="ru-RU" sz="2000" u="sng" dirty="0">
                <a:hlinkClick r:id="rId3"/>
              </a:rPr>
              <a:t>https://www.codecademy.com/learn/learn-python</a:t>
            </a:r>
            <a:endParaRPr lang="ru-RU" sz="2000" dirty="0"/>
          </a:p>
          <a:p>
            <a:r>
              <a:rPr lang="ru-RU" sz="2000" i="1" dirty="0"/>
              <a:t>Курс </a:t>
            </a:r>
            <a:r>
              <a:rPr lang="ru-RU" sz="2000" i="1" dirty="0" err="1"/>
              <a:t>Python</a:t>
            </a:r>
            <a:r>
              <a:rPr lang="ru-RU" sz="2000" i="1" dirty="0"/>
              <a:t> с нуля, можно выполнять задания в интерактивном режиме</a:t>
            </a:r>
            <a:r>
              <a:rPr lang="ru-RU" sz="2000" dirty="0"/>
              <a:t> - </a:t>
            </a:r>
            <a:r>
              <a:rPr lang="ru-RU" sz="2000" u="sng" dirty="0">
                <a:hlinkClick r:id="rId4"/>
              </a:rPr>
              <a:t>http://pythontutor.ru/</a:t>
            </a:r>
            <a:endParaRPr lang="ru-RU" sz="2000" dirty="0"/>
          </a:p>
          <a:p>
            <a:r>
              <a:rPr lang="ru-RU" sz="2000" i="1" dirty="0"/>
              <a:t>Очень много задач на практику из разных областей, сделано по типу </a:t>
            </a:r>
            <a:r>
              <a:rPr lang="ru-RU" sz="2000" i="1" dirty="0" err="1"/>
              <a:t>соцсети</a:t>
            </a:r>
            <a:r>
              <a:rPr lang="ru-RU" sz="2000" dirty="0"/>
              <a:t> - </a:t>
            </a:r>
            <a:r>
              <a:rPr lang="ru-RU" sz="2000" u="sng" dirty="0">
                <a:hlinkClick r:id="rId5"/>
              </a:rPr>
              <a:t>https://codesignal.com</a:t>
            </a:r>
            <a:endParaRPr lang="ru-RU" sz="2000" dirty="0"/>
          </a:p>
          <a:p>
            <a:r>
              <a:rPr lang="ru-RU" sz="2000" i="1" dirty="0"/>
              <a:t>Новый онлайн-курс по Питону на </a:t>
            </a:r>
            <a:r>
              <a:rPr lang="ru-RU" sz="2000" i="1" dirty="0" err="1"/>
              <a:t>Coursera</a:t>
            </a:r>
            <a:r>
              <a:rPr lang="ru-RU" sz="2000" i="1" dirty="0"/>
              <a:t> от </a:t>
            </a:r>
            <a:r>
              <a:rPr lang="ru-RU" sz="2000" i="1" dirty="0" err="1"/>
              <a:t>Mail.Ru</a:t>
            </a:r>
            <a:r>
              <a:rPr lang="ru-RU" sz="2000" i="1" dirty="0"/>
              <a:t> </a:t>
            </a:r>
            <a:r>
              <a:rPr lang="ru-RU" sz="2000" i="1" dirty="0" err="1"/>
              <a:t>Group</a:t>
            </a:r>
            <a:r>
              <a:rPr lang="ru-RU" sz="2000" dirty="0"/>
              <a:t> - </a:t>
            </a:r>
            <a:r>
              <a:rPr lang="ru-RU" sz="2000" u="sng" dirty="0">
                <a:hlinkClick r:id="rId6"/>
              </a:rPr>
              <a:t>https://www.coursera.org/learn/programming-in-python</a:t>
            </a:r>
            <a:endParaRPr lang="ru-RU" sz="2000" dirty="0"/>
          </a:p>
          <a:p>
            <a:r>
              <a:rPr lang="ru-RU" sz="2000" i="1" dirty="0"/>
              <a:t>Самоучитель </a:t>
            </a:r>
            <a:r>
              <a:rPr lang="ru-RU" sz="2000" i="1" dirty="0" err="1"/>
              <a:t>Python</a:t>
            </a:r>
            <a:r>
              <a:rPr lang="ru-RU" sz="2000" dirty="0"/>
              <a:t> - </a:t>
            </a:r>
            <a:r>
              <a:rPr lang="ru-RU" sz="2000" u="sng" dirty="0">
                <a:hlinkClick r:id="rId7"/>
              </a:rPr>
              <a:t>https://pythonworld.ru/samouchitel-python</a:t>
            </a:r>
            <a:endParaRPr lang="ru-RU" sz="2000" dirty="0"/>
          </a:p>
          <a:p>
            <a:r>
              <a:rPr lang="ru-RU" sz="2000" i="1" dirty="0"/>
              <a:t>Статья про коварности </a:t>
            </a:r>
            <a:r>
              <a:rPr lang="ru-RU" sz="2000" i="1" dirty="0" err="1"/>
              <a:t>Python</a:t>
            </a:r>
            <a:r>
              <a:rPr lang="ru-RU" sz="2000" dirty="0"/>
              <a:t> - </a:t>
            </a:r>
            <a:r>
              <a:rPr lang="ru-RU" sz="2000" u="sng" dirty="0">
                <a:hlinkClick r:id="rId8"/>
              </a:rPr>
              <a:t>https://habrahabr.ru/company/mailru/blog/337364/</a:t>
            </a:r>
            <a:endParaRPr lang="ru-RU" sz="2000" dirty="0"/>
          </a:p>
          <a:p>
            <a:r>
              <a:rPr lang="ru-RU" sz="2000" i="1" dirty="0"/>
              <a:t>Очень полезные трюки в </a:t>
            </a:r>
            <a:r>
              <a:rPr lang="ru-RU" sz="2000" i="1" dirty="0" err="1"/>
              <a:t>Jupyter</a:t>
            </a:r>
            <a:r>
              <a:rPr lang="ru-RU" sz="2000" i="1" dirty="0"/>
              <a:t> </a:t>
            </a:r>
            <a:r>
              <a:rPr lang="ru-RU" sz="2000" i="1" dirty="0" err="1"/>
              <a:t>Notebook</a:t>
            </a:r>
            <a:r>
              <a:rPr lang="ru-RU" sz="2000" dirty="0"/>
              <a:t>: </a:t>
            </a:r>
            <a:r>
              <a:rPr lang="ru-RU" sz="2000" u="sng" dirty="0">
                <a:hlinkClick r:id="rId9"/>
              </a:rPr>
              <a:t>https://www.dataquest.io/blog/jupyter-notebook-tips-tricks-shortcuts</a:t>
            </a:r>
            <a:r>
              <a:rPr lang="ru-RU" sz="2000" u="sng" dirty="0" smtClean="0">
                <a:hlinkClick r:id="rId9"/>
              </a:rPr>
              <a:t>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66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2. Элементы линейной </a:t>
            </a:r>
            <a:r>
              <a:rPr lang="ru-RU" dirty="0" smtClean="0"/>
              <a:t>алгебры</a:t>
            </a:r>
            <a:br>
              <a:rPr lang="ru-RU" dirty="0" smtClean="0"/>
            </a:br>
            <a:r>
              <a:rPr lang="ru-RU" dirty="0" smtClean="0"/>
              <a:t>2.1. </a:t>
            </a:r>
            <a:r>
              <a:rPr lang="ru-RU" dirty="0"/>
              <a:t>Зачем это нужно и что это такое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»Ð¸Ð½ÐµÐ¹Ð½Ð°Ñ Ð°Ð»Ð³ÐµÐ±ÑÐ° Ð¼Ð°ÑÐ¸Ð½Ð½Ð¾Ðµ Ð¾Ð±ÑÑÐµÐ½Ð¸Ðµ\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94" y="182880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0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Элементы линейной алгебры</a:t>
            </a:r>
            <a:br>
              <a:rPr lang="ru-RU" dirty="0"/>
            </a:br>
            <a:r>
              <a:rPr lang="ru-RU" dirty="0"/>
              <a:t>2.1. Зачем это нужно и что это такое?</a:t>
            </a:r>
          </a:p>
        </p:txBody>
      </p:sp>
      <p:pic>
        <p:nvPicPr>
          <p:cNvPr id="2052" name="Picture 4" descr="https://million-wallpapers.ru/wallpapers/0/87/44677816857014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2385219"/>
            <a:ext cx="5181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0-tub-ru.yandex.net/i?id=839e5beec70041e969018e66b648f45e&amp;n=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61469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0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пример данных:</a:t>
            </a:r>
            <a:endParaRPr lang="ru-RU" dirty="0"/>
          </a:p>
        </p:txBody>
      </p:sp>
      <p:pic>
        <p:nvPicPr>
          <p:cNvPr id="3074" name="Picture 2" descr="http://www.pvsm.ru/images/2018/07/26/instrumenty-Apple-dlya-mashinnogo-obucheniya-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994407"/>
            <a:ext cx="10515600" cy="402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2.2. Векторы и операции над ними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b="1" dirty="0" smtClean="0"/>
              <a:t>1) </a:t>
            </a:r>
            <a:r>
              <a:rPr lang="ru-RU" b="1" dirty="0"/>
              <a:t>Сложение и вычитание:</a:t>
            </a:r>
          </a:p>
          <a:p>
            <a:r>
              <a:rPr lang="ru-RU" dirty="0"/>
              <a:t>О</a:t>
            </a:r>
            <a:r>
              <a:rPr lang="ru-RU" dirty="0" smtClean="0"/>
              <a:t>перации </a:t>
            </a:r>
            <a:r>
              <a:rPr lang="ru-RU" dirty="0"/>
              <a:t>сложения и вычитания над векторами есть ни что иное, как сложение и вычитание соответствующих компонент этих векторов:</a:t>
            </a:r>
          </a:p>
          <a:p>
            <a:pPr marL="0" indent="0" algn="ctr">
              <a:buNone/>
            </a:pPr>
            <a:r>
              <a:rPr lang="ru-RU" b="1" dirty="0" smtClean="0"/>
              <a:t>𝑎 </a:t>
            </a:r>
            <a:r>
              <a:rPr lang="ru-RU" b="1" dirty="0"/>
              <a:t>+ </a:t>
            </a:r>
            <a:r>
              <a:rPr lang="ru-RU" b="1" dirty="0" smtClean="0"/>
              <a:t>𝑏 = (</a:t>
            </a:r>
            <a:r>
              <a:rPr lang="ru-RU" b="1" dirty="0"/>
              <a:t>𝑎1</a:t>
            </a:r>
            <a:r>
              <a:rPr lang="ru-RU" b="1" dirty="0" smtClean="0"/>
              <a:t>, 𝑎</a:t>
            </a:r>
            <a:r>
              <a:rPr lang="ru-RU" b="1" dirty="0"/>
              <a:t>2</a:t>
            </a:r>
            <a:r>
              <a:rPr lang="ru-RU" b="1" dirty="0" smtClean="0"/>
              <a:t>,.., 𝑎𝑛) + (</a:t>
            </a:r>
            <a:r>
              <a:rPr lang="ru-RU" b="1" dirty="0"/>
              <a:t>𝑏1</a:t>
            </a:r>
            <a:r>
              <a:rPr lang="ru-RU" b="1" dirty="0" smtClean="0"/>
              <a:t>, 𝑏</a:t>
            </a:r>
            <a:r>
              <a:rPr lang="ru-RU" b="1" dirty="0"/>
              <a:t>2</a:t>
            </a:r>
            <a:r>
              <a:rPr lang="ru-RU" b="1" dirty="0" smtClean="0"/>
              <a:t>,.., 𝑏𝑛) = (</a:t>
            </a:r>
            <a:r>
              <a:rPr lang="ru-RU" b="1" dirty="0"/>
              <a:t>𝑎</a:t>
            </a:r>
            <a:r>
              <a:rPr lang="ru-RU" b="1" dirty="0" smtClean="0"/>
              <a:t>1 + 𝑏</a:t>
            </a:r>
            <a:r>
              <a:rPr lang="ru-RU" b="1" dirty="0"/>
              <a:t>1</a:t>
            </a:r>
            <a:r>
              <a:rPr lang="ru-RU" b="1" dirty="0" smtClean="0"/>
              <a:t>, 𝑎2 + 𝑏</a:t>
            </a:r>
            <a:r>
              <a:rPr lang="ru-RU" b="1" dirty="0"/>
              <a:t>2</a:t>
            </a:r>
            <a:r>
              <a:rPr lang="ru-RU" b="1" dirty="0" smtClean="0"/>
              <a:t>, .., 𝑏𝑛</a:t>
            </a:r>
            <a:r>
              <a:rPr lang="ru-RU" b="1" dirty="0"/>
              <a:t>+𝑏𝑛) </a:t>
            </a:r>
          </a:p>
          <a:p>
            <a:pPr marL="0" indent="0" algn="ctr">
              <a:buNone/>
            </a:pPr>
            <a:r>
              <a:rPr lang="ru-RU" b="1" dirty="0" smtClean="0"/>
              <a:t>𝑎 </a:t>
            </a:r>
            <a:r>
              <a:rPr lang="ru-RU" b="1" dirty="0"/>
              <a:t>− </a:t>
            </a:r>
            <a:r>
              <a:rPr lang="ru-RU" b="1" dirty="0" smtClean="0"/>
              <a:t>𝑏 = (</a:t>
            </a:r>
            <a:r>
              <a:rPr lang="ru-RU" b="1" dirty="0"/>
              <a:t>𝑎1</a:t>
            </a:r>
            <a:r>
              <a:rPr lang="ru-RU" b="1" dirty="0" smtClean="0"/>
              <a:t>, 𝑎</a:t>
            </a:r>
            <a:r>
              <a:rPr lang="ru-RU" b="1" dirty="0"/>
              <a:t>2</a:t>
            </a:r>
            <a:r>
              <a:rPr lang="ru-RU" b="1" dirty="0" smtClean="0"/>
              <a:t>,.., 𝑎𝑛) − (</a:t>
            </a:r>
            <a:r>
              <a:rPr lang="ru-RU" b="1" dirty="0"/>
              <a:t>𝑏1</a:t>
            </a:r>
            <a:r>
              <a:rPr lang="ru-RU" b="1" dirty="0" smtClean="0"/>
              <a:t>, 𝑏</a:t>
            </a:r>
            <a:r>
              <a:rPr lang="ru-RU" b="1" dirty="0"/>
              <a:t>2</a:t>
            </a:r>
            <a:r>
              <a:rPr lang="ru-RU" b="1" dirty="0" smtClean="0"/>
              <a:t>,.., 𝑏𝑛) = (</a:t>
            </a:r>
            <a:r>
              <a:rPr lang="ru-RU" b="1" dirty="0"/>
              <a:t>𝑎</a:t>
            </a:r>
            <a:r>
              <a:rPr lang="ru-RU" b="1" dirty="0" smtClean="0"/>
              <a:t>1 − 𝑏</a:t>
            </a:r>
            <a:r>
              <a:rPr lang="ru-RU" b="1" dirty="0"/>
              <a:t>1</a:t>
            </a:r>
            <a:r>
              <a:rPr lang="ru-RU" b="1" dirty="0" smtClean="0"/>
              <a:t>, 𝑎2 − 𝑏</a:t>
            </a:r>
            <a:r>
              <a:rPr lang="ru-RU" b="1" dirty="0"/>
              <a:t>2</a:t>
            </a:r>
            <a:r>
              <a:rPr lang="ru-RU" b="1" dirty="0" smtClean="0"/>
              <a:t>, .., 𝑏𝑛</a:t>
            </a:r>
            <a:r>
              <a:rPr lang="ru-RU" b="1" dirty="0"/>
              <a:t>−𝑏𝑛) </a:t>
            </a:r>
          </a:p>
          <a:p>
            <a:r>
              <a:rPr lang="ru-RU" b="1" dirty="0" smtClean="0"/>
              <a:t>Примеры</a:t>
            </a:r>
            <a:r>
              <a:rPr lang="ru-RU" b="1" dirty="0"/>
              <a:t>: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/>
              <a:t>−15,10)−(5,6)=(−20,4) 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/>
              <a:t>1,0,100)+(2,3,1000)=(</a:t>
            </a:r>
            <a:r>
              <a:rPr lang="ru-RU" dirty="0" smtClean="0"/>
              <a:t>3,3,1100</a:t>
            </a:r>
            <a:r>
              <a:rPr lang="ru-RU" dirty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17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2.2. Векторы и операции над ними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2) </a:t>
            </a:r>
            <a:r>
              <a:rPr lang="ru-RU" b="1" dirty="0"/>
              <a:t>Поэлементное умножение (произведение</a:t>
            </a:r>
            <a:r>
              <a:rPr lang="ru-RU" b="1" dirty="0" smtClean="0"/>
              <a:t>):</a:t>
            </a:r>
            <a:endParaRPr lang="ru-RU" b="1" dirty="0"/>
          </a:p>
          <a:p>
            <a:pPr marL="0" indent="0" algn="ctr">
              <a:buNone/>
            </a:pPr>
            <a:r>
              <a:rPr lang="ru-RU" dirty="0"/>
              <a:t>𝑎 ∗ 𝑏=(𝑎1</a:t>
            </a:r>
            <a:r>
              <a:rPr lang="ru-RU" dirty="0" smtClean="0"/>
              <a:t>, 𝑎</a:t>
            </a:r>
            <a:r>
              <a:rPr lang="ru-RU" dirty="0"/>
              <a:t>2,..,𝑎𝑛)∗(𝑏1</a:t>
            </a:r>
            <a:r>
              <a:rPr lang="ru-RU" dirty="0" smtClean="0"/>
              <a:t>, 𝑏</a:t>
            </a:r>
            <a:r>
              <a:rPr lang="ru-RU" dirty="0"/>
              <a:t>2,..,𝑏𝑛)=(𝑎1∗𝑏1</a:t>
            </a:r>
            <a:r>
              <a:rPr lang="ru-RU" dirty="0" smtClean="0"/>
              <a:t>, 𝑎</a:t>
            </a:r>
            <a:r>
              <a:rPr lang="ru-RU" dirty="0"/>
              <a:t>2∗𝑏2,..,𝑏𝑛∗𝑏𝑛)</a:t>
            </a:r>
          </a:p>
          <a:p>
            <a:endParaRPr lang="ru-RU" dirty="0"/>
          </a:p>
          <a:p>
            <a:r>
              <a:rPr lang="ru-RU" b="1" dirty="0" smtClean="0"/>
              <a:t>3) </a:t>
            </a:r>
            <a:r>
              <a:rPr lang="ru-RU" b="1" dirty="0"/>
              <a:t>Скалярное произведение</a:t>
            </a:r>
          </a:p>
          <a:p>
            <a:pPr marL="0" indent="0" algn="ctr">
              <a:buNone/>
            </a:pPr>
            <a:r>
              <a:rPr lang="ru-RU" dirty="0" smtClean="0"/>
              <a:t>𝑎 </a:t>
            </a:r>
            <a:r>
              <a:rPr lang="ru-RU" dirty="0"/>
              <a:t>⋅ 𝑏=(𝑎1</a:t>
            </a:r>
            <a:r>
              <a:rPr lang="ru-RU" dirty="0" smtClean="0"/>
              <a:t>, 𝑎</a:t>
            </a:r>
            <a:r>
              <a:rPr lang="ru-RU" dirty="0"/>
              <a:t>2</a:t>
            </a:r>
            <a:r>
              <a:rPr lang="ru-RU" dirty="0" smtClean="0"/>
              <a:t>,.., 𝑎𝑛</a:t>
            </a:r>
            <a:r>
              <a:rPr lang="ru-RU" dirty="0"/>
              <a:t>)⋅(𝑏1</a:t>
            </a:r>
            <a:r>
              <a:rPr lang="ru-RU" dirty="0" smtClean="0"/>
              <a:t>, 𝑏</a:t>
            </a:r>
            <a:r>
              <a:rPr lang="ru-RU" dirty="0"/>
              <a:t>2</a:t>
            </a:r>
            <a:r>
              <a:rPr lang="ru-RU" dirty="0" smtClean="0"/>
              <a:t>,.., 𝑏𝑛</a:t>
            </a:r>
            <a:r>
              <a:rPr lang="ru-RU" dirty="0"/>
              <a:t>)=𝑎</a:t>
            </a:r>
            <a:r>
              <a:rPr lang="ru-RU" dirty="0" smtClean="0"/>
              <a:t>1*𝑏</a:t>
            </a:r>
            <a:r>
              <a:rPr lang="ru-RU" dirty="0"/>
              <a:t>1+𝑎</a:t>
            </a:r>
            <a:r>
              <a:rPr lang="ru-RU" dirty="0" smtClean="0"/>
              <a:t>2*𝑏</a:t>
            </a:r>
            <a:r>
              <a:rPr lang="ru-RU" dirty="0"/>
              <a:t>2+..+</a:t>
            </a:r>
            <a:r>
              <a:rPr lang="ru-RU" dirty="0" smtClean="0"/>
              <a:t>𝑏𝑛*𝑏𝑛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4</a:t>
            </a:r>
            <a:r>
              <a:rPr lang="ru-RU" b="1" dirty="0" smtClean="0"/>
              <a:t>) Деление</a:t>
            </a:r>
            <a:endParaRPr lang="en-US" dirty="0"/>
          </a:p>
          <a:p>
            <a:pPr marL="0" indent="0" algn="ctr">
              <a:buNone/>
            </a:pPr>
            <a:r>
              <a:rPr lang="ru-RU" dirty="0"/>
              <a:t>𝑎 / 𝑏=(𝑎1</a:t>
            </a:r>
            <a:r>
              <a:rPr lang="ru-RU" dirty="0" smtClean="0"/>
              <a:t>, 𝑎</a:t>
            </a:r>
            <a:r>
              <a:rPr lang="ru-RU" dirty="0"/>
              <a:t>2</a:t>
            </a:r>
            <a:r>
              <a:rPr lang="ru-RU" dirty="0" smtClean="0"/>
              <a:t>,.., 𝑎𝑛</a:t>
            </a:r>
            <a:r>
              <a:rPr lang="ru-RU" dirty="0"/>
              <a:t>) / (𝑏1</a:t>
            </a:r>
            <a:r>
              <a:rPr lang="ru-RU" dirty="0" smtClean="0"/>
              <a:t>, 𝑏</a:t>
            </a:r>
            <a:r>
              <a:rPr lang="ru-RU" dirty="0"/>
              <a:t>2</a:t>
            </a:r>
            <a:r>
              <a:rPr lang="ru-RU" dirty="0" smtClean="0"/>
              <a:t>,.., 𝑏𝑛</a:t>
            </a:r>
            <a:r>
              <a:rPr lang="ru-RU" dirty="0"/>
              <a:t>)=(𝑎1 / 𝑏1</a:t>
            </a:r>
            <a:r>
              <a:rPr lang="ru-RU" dirty="0" smtClean="0"/>
              <a:t>, 𝑎</a:t>
            </a:r>
            <a:r>
              <a:rPr lang="ru-RU" dirty="0"/>
              <a:t>2 / 𝑏2</a:t>
            </a:r>
            <a:r>
              <a:rPr lang="ru-RU" dirty="0" smtClean="0"/>
              <a:t>,.., 𝑏𝑛</a:t>
            </a:r>
            <a:r>
              <a:rPr lang="ru-RU" dirty="0"/>
              <a:t> / 𝑏𝑛)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4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2.3. Матрицы и операции над ними</a:t>
            </a:r>
          </a:p>
        </p:txBody>
      </p:sp>
      <p:pic>
        <p:nvPicPr>
          <p:cNvPr id="7170" name="Picture 2" descr="ÐÐ°ÑÑÐ¸Ð½ÐºÐ¸ Ð¿Ð¾ Ð·Ð°Ð¿ÑÐ¾ÑÑ matr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269757"/>
            <a:ext cx="5550926" cy="34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лекторе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473200"/>
            <a:ext cx="10515600" cy="5222240"/>
          </a:xfrm>
        </p:spPr>
        <p:txBody>
          <a:bodyPr>
            <a:normAutofit/>
          </a:bodyPr>
          <a:lstStyle/>
          <a:p>
            <a:r>
              <a:rPr lang="ru-RU" dirty="0" smtClean="0"/>
              <a:t>Образование:</a:t>
            </a:r>
          </a:p>
          <a:p>
            <a:pPr lvl="1"/>
            <a:r>
              <a:rPr lang="ru-RU" dirty="0" smtClean="0"/>
              <a:t>ВМК МГУ им. </a:t>
            </a:r>
            <a:r>
              <a:rPr lang="ru-RU" dirty="0" err="1" smtClean="0"/>
              <a:t>М.В.Ломоносова</a:t>
            </a:r>
            <a:r>
              <a:rPr lang="ru-RU" dirty="0" smtClean="0"/>
              <a:t>, г. Москва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2013</a:t>
            </a:r>
            <a:r>
              <a:rPr lang="ru-RU" dirty="0" smtClean="0"/>
              <a:t> г.)</a:t>
            </a:r>
            <a:endParaRPr lang="ru-RU" dirty="0"/>
          </a:p>
          <a:p>
            <a:pPr lvl="1"/>
            <a:r>
              <a:rPr lang="ru-RU" dirty="0" smtClean="0"/>
              <a:t>КБТУ, магистратура «Интеллектуальные системы», г. Алматы (2017 г.)</a:t>
            </a:r>
          </a:p>
          <a:p>
            <a:r>
              <a:rPr lang="ru-RU" dirty="0" smtClean="0"/>
              <a:t>Опыт работы:</a:t>
            </a:r>
          </a:p>
          <a:p>
            <a:pPr lvl="1"/>
            <a:r>
              <a:rPr lang="en-US" dirty="0" err="1" smtClean="0"/>
              <a:t>Kcell</a:t>
            </a:r>
            <a:r>
              <a:rPr lang="en-US" dirty="0" smtClean="0"/>
              <a:t> (</a:t>
            </a:r>
            <a:r>
              <a:rPr lang="ru-RU" dirty="0" smtClean="0"/>
              <a:t>отчетность, клиентская аналитика)</a:t>
            </a:r>
            <a:endParaRPr lang="en-US" dirty="0"/>
          </a:p>
          <a:p>
            <a:pPr lvl="1"/>
            <a:r>
              <a:rPr lang="en-US" dirty="0" err="1" smtClean="0"/>
              <a:t>Kaspi</a:t>
            </a:r>
            <a:r>
              <a:rPr lang="en-US" dirty="0" smtClean="0"/>
              <a:t> Bank</a:t>
            </a:r>
            <a:r>
              <a:rPr lang="ru-RU" dirty="0" smtClean="0"/>
              <a:t> (</a:t>
            </a:r>
            <a:r>
              <a:rPr lang="ru-RU" dirty="0" err="1" smtClean="0"/>
              <a:t>скоринг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КБТУ (разработка ПО, </a:t>
            </a:r>
            <a:r>
              <a:rPr lang="en-US" dirty="0" smtClean="0"/>
              <a:t>machine learning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Prime Source</a:t>
            </a:r>
            <a:r>
              <a:rPr lang="ru-RU" dirty="0" smtClean="0"/>
              <a:t> (</a:t>
            </a:r>
            <a:r>
              <a:rPr lang="en-US" dirty="0" smtClean="0"/>
              <a:t>data science, </a:t>
            </a:r>
            <a:r>
              <a:rPr lang="ru-RU" dirty="0" smtClean="0"/>
              <a:t>клиентская аналитика)</a:t>
            </a:r>
            <a:endParaRPr lang="en-US" dirty="0" smtClean="0"/>
          </a:p>
          <a:p>
            <a:r>
              <a:rPr lang="ru-RU" dirty="0" smtClean="0"/>
              <a:t>Используемые технологии:</a:t>
            </a:r>
          </a:p>
          <a:p>
            <a:pPr lvl="1"/>
            <a:r>
              <a:rPr lang="en-US" dirty="0" smtClean="0"/>
              <a:t>IBM SPSS Modeler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Excel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144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2.3. Матрицы и операции над ними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Сложение и вычитание</a:t>
            </a:r>
          </a:p>
          <a:p>
            <a:r>
              <a:rPr lang="ru-RU" dirty="0" smtClean="0"/>
              <a:t>Умножение</a:t>
            </a:r>
          </a:p>
          <a:p>
            <a:r>
              <a:rPr lang="ru-RU" dirty="0" smtClean="0"/>
              <a:t>Деление</a:t>
            </a:r>
          </a:p>
          <a:p>
            <a:r>
              <a:rPr lang="ru-RU" b="1" dirty="0" smtClean="0"/>
              <a:t>Матричное произведение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414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2.3. Матрицы и операции над ними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Матричное </a:t>
            </a:r>
            <a:r>
              <a:rPr lang="ru-RU" dirty="0" smtClean="0"/>
              <a:t>произведение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866" y="1828800"/>
            <a:ext cx="39629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2.3. Библиотеки </a:t>
            </a:r>
            <a:r>
              <a:rPr lang="en-US" dirty="0" err="1" smtClean="0"/>
              <a:t>NumPy</a:t>
            </a:r>
            <a:r>
              <a:rPr lang="ru-RU" dirty="0" smtClean="0"/>
              <a:t>, </a:t>
            </a:r>
            <a:r>
              <a:rPr lang="en-US" dirty="0" err="1" smtClean="0"/>
              <a:t>SciPy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Одномерные массивы (векторы) и </a:t>
            </a:r>
            <a:r>
              <a:rPr lang="ru-RU" dirty="0"/>
              <a:t>о</a:t>
            </a:r>
            <a:r>
              <a:rPr lang="ru-RU" dirty="0" smtClean="0"/>
              <a:t>перации над ними</a:t>
            </a:r>
          </a:p>
          <a:p>
            <a:r>
              <a:rPr lang="ru-RU" dirty="0" smtClean="0"/>
              <a:t>Двумерные массивы (матрицы) и операции над ними</a:t>
            </a:r>
          </a:p>
          <a:p>
            <a:r>
              <a:rPr lang="ru-RU" dirty="0" smtClean="0"/>
              <a:t>Многомерные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32055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1. Сайт, на котором очень понятно объясняется аналитическая геометрия и линейная алгебра (слева есть меню, там можно выбирать темы): </a:t>
            </a:r>
            <a:r>
              <a:rPr lang="ru-RU" i="1" u="sng" dirty="0">
                <a:hlinkClick r:id="rId2"/>
              </a:rPr>
              <a:t>http://www.mathprofi.ru/vektory_dlya_chainikov.html</a:t>
            </a:r>
            <a:endParaRPr lang="ru-RU" dirty="0"/>
          </a:p>
          <a:p>
            <a:r>
              <a:rPr lang="ru-RU" i="1" dirty="0"/>
              <a:t>2. Наглядное объяснение многих математических идей: </a:t>
            </a:r>
            <a:r>
              <a:rPr lang="ru-RU" i="1" u="sng" dirty="0">
                <a:hlinkClick r:id="rId3"/>
              </a:rPr>
              <a:t>https://brilliant.org/</a:t>
            </a:r>
            <a:endParaRPr lang="ru-RU" dirty="0"/>
          </a:p>
          <a:p>
            <a:r>
              <a:rPr lang="ru-RU" i="1" dirty="0"/>
              <a:t>3. Ещё один прекрасный в этом отношении канал: </a:t>
            </a:r>
            <a:r>
              <a:rPr lang="ru-RU" i="1" u="sng" dirty="0">
                <a:hlinkClick r:id="rId4"/>
              </a:rPr>
              <a:t>https://www.youtube.com/watch?v=fNk_zzaMoSs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3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Список материалов для самостоятельного </a:t>
            </a:r>
            <a:r>
              <a:rPr lang="ru-RU" b="1" dirty="0" smtClean="0"/>
              <a:t>изучения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i="1" dirty="0"/>
              <a:t>Статья на </a:t>
            </a:r>
            <a:r>
              <a:rPr lang="ru-RU" i="1" dirty="0" err="1"/>
              <a:t>Хабре</a:t>
            </a:r>
            <a:r>
              <a:rPr lang="ru-RU" i="1" dirty="0"/>
              <a:t> по основам </a:t>
            </a:r>
            <a:r>
              <a:rPr lang="ru-RU" i="1" dirty="0" err="1"/>
              <a:t>NumPy</a:t>
            </a:r>
            <a:r>
              <a:rPr lang="ru-RU" i="1" dirty="0"/>
              <a:t> - </a:t>
            </a:r>
            <a:r>
              <a:rPr lang="ru-RU" i="1" u="sng" dirty="0">
                <a:hlinkClick r:id="rId2"/>
              </a:rPr>
              <a:t>https://habr.com/post/121031/</a:t>
            </a:r>
            <a:endParaRPr lang="ru-RU" dirty="0"/>
          </a:p>
          <a:p>
            <a:r>
              <a:rPr lang="ru-RU" i="1" dirty="0"/>
              <a:t>100 задач по </a:t>
            </a:r>
            <a:r>
              <a:rPr lang="ru-RU" i="1" dirty="0" err="1"/>
              <a:t>NumPy</a:t>
            </a:r>
            <a:r>
              <a:rPr lang="ru-RU" i="1" dirty="0"/>
              <a:t> для любителей посидеть вечерком за чашечкой программирования</a:t>
            </a:r>
            <a:r>
              <a:rPr lang="ru-RU" dirty="0"/>
              <a:t> - </a:t>
            </a:r>
            <a:r>
              <a:rPr lang="ru-RU" u="sng" dirty="0">
                <a:hlinkClick r:id="rId3"/>
              </a:rPr>
              <a:t>https://pythonworld.ru/numpy/100-exercises.html</a:t>
            </a:r>
            <a:endParaRPr lang="ru-RU" dirty="0"/>
          </a:p>
          <a:p>
            <a:r>
              <a:rPr lang="ru-RU" i="1" dirty="0"/>
              <a:t>Очень крутой, продвинутый ноутбук по </a:t>
            </a:r>
            <a:r>
              <a:rPr lang="ru-RU" i="1" dirty="0" err="1"/>
              <a:t>NumPy</a:t>
            </a:r>
            <a:r>
              <a:rPr lang="ru-RU" dirty="0"/>
              <a:t> - </a:t>
            </a:r>
            <a:r>
              <a:rPr lang="ru-RU" u="sng" dirty="0">
                <a:hlinkClick r:id="rId4"/>
              </a:rPr>
              <a:t>https://nbviewer.jupyter.org/github/vlad17/np-learn/blob/master/presentation.ipynb</a:t>
            </a:r>
            <a:endParaRPr lang="ru-RU" dirty="0"/>
          </a:p>
          <a:p>
            <a:r>
              <a:rPr lang="ru-RU" i="1" dirty="0"/>
              <a:t>Штука, которая вам в будущем может пригодиться ;)</a:t>
            </a:r>
            <a:r>
              <a:rPr lang="ru-RU" dirty="0"/>
              <a:t> - </a:t>
            </a:r>
            <a:r>
              <a:rPr lang="ru-RU" u="sng" dirty="0">
                <a:hlinkClick r:id="rId5"/>
              </a:rPr>
              <a:t>https://stackoverflow.com/questions/27948363/numpy-broadcast-to-perform-euclidean-distance-vectorized/35814006</a:t>
            </a:r>
            <a:endParaRPr lang="ru-RU" dirty="0"/>
          </a:p>
          <a:p>
            <a:r>
              <a:rPr lang="ru-RU" i="1" dirty="0"/>
              <a:t>Лекции по </a:t>
            </a:r>
            <a:r>
              <a:rPr lang="ru-RU" i="1" dirty="0" err="1"/>
              <a:t>SciPy</a:t>
            </a:r>
            <a:r>
              <a:rPr lang="ru-RU" i="1" dirty="0"/>
              <a:t> и </a:t>
            </a:r>
            <a:r>
              <a:rPr lang="ru-RU" i="1" dirty="0" err="1"/>
              <a:t>NumPy</a:t>
            </a:r>
            <a:r>
              <a:rPr lang="ru-RU" dirty="0"/>
              <a:t> - </a:t>
            </a:r>
            <a:r>
              <a:rPr lang="ru-RU" u="sng" dirty="0">
                <a:hlinkClick r:id="rId6"/>
              </a:rPr>
              <a:t>http://www.scipy-lectures.org/index.html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42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Библиотека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Чтение файлов</a:t>
            </a:r>
          </a:p>
          <a:p>
            <a:r>
              <a:rPr lang="ru-RU" dirty="0" smtClean="0"/>
              <a:t>Фильтрация записей</a:t>
            </a:r>
            <a:endParaRPr lang="en-US" dirty="0" smtClean="0"/>
          </a:p>
          <a:p>
            <a:r>
              <a:rPr lang="ru-RU" dirty="0" smtClean="0"/>
              <a:t>Индексация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730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Список материалов для самостоятельного изучения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Официальные </a:t>
            </a:r>
            <a:r>
              <a:rPr lang="ru-RU" dirty="0" err="1"/>
              <a:t>туториалы</a:t>
            </a:r>
            <a:r>
              <a:rPr lang="ru-RU" dirty="0"/>
              <a:t>: </a:t>
            </a:r>
            <a:r>
              <a:rPr lang="ru-RU" u="sng" dirty="0">
                <a:hlinkClick r:id="rId2"/>
              </a:rPr>
              <a:t>http://pandas.pydata.org/pandas-docs/stable/tutorials.html</a:t>
            </a:r>
            <a:endParaRPr lang="ru-RU" dirty="0"/>
          </a:p>
          <a:p>
            <a:r>
              <a:rPr lang="ru-RU" dirty="0"/>
              <a:t>Статья на </a:t>
            </a:r>
            <a:r>
              <a:rPr lang="ru-RU" dirty="0" err="1"/>
              <a:t>Хабре</a:t>
            </a:r>
            <a:r>
              <a:rPr lang="ru-RU" dirty="0"/>
              <a:t> от </a:t>
            </a:r>
            <a:r>
              <a:rPr lang="ru-RU" dirty="0" err="1"/>
              <a:t>OpenDataScience</a:t>
            </a:r>
            <a:r>
              <a:rPr lang="ru-RU" dirty="0"/>
              <a:t> сообщества: </a:t>
            </a:r>
            <a:r>
              <a:rPr lang="ru-RU" u="sng" dirty="0">
                <a:hlinkClick r:id="rId3"/>
              </a:rPr>
              <a:t>https://habr.com/company/ods/blog/322626/</a:t>
            </a:r>
            <a:endParaRPr lang="ru-RU" dirty="0"/>
          </a:p>
          <a:p>
            <a:r>
              <a:rPr lang="ru-RU" dirty="0"/>
              <a:t>Подробный </a:t>
            </a:r>
            <a:r>
              <a:rPr lang="ru-RU" dirty="0" err="1"/>
              <a:t>гайд</a:t>
            </a:r>
            <a:r>
              <a:rPr lang="ru-RU" dirty="0"/>
              <a:t>: </a:t>
            </a:r>
            <a:r>
              <a:rPr lang="ru-RU" u="sng" dirty="0">
                <a:hlinkClick r:id="rId4"/>
              </a:rPr>
              <a:t>https://media.readthedocs.org/pdf/pandasguide/latest/pandasguide.pdf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52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Библиотека </a:t>
            </a: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Примеры построения графиков и диаграмм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456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Список </a:t>
            </a:r>
            <a:r>
              <a:rPr lang="ru-RU" dirty="0"/>
              <a:t>материалов для самостоятельного изучения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ru-RU" sz="1900" dirty="0" err="1" smtClean="0"/>
              <a:t>Лакончино</a:t>
            </a:r>
            <a:r>
              <a:rPr lang="ru-RU" sz="1900" dirty="0" smtClean="0"/>
              <a:t> </a:t>
            </a:r>
            <a:r>
              <a:rPr lang="ru-RU" sz="1900" dirty="0"/>
              <a:t>и со вкусом про </a:t>
            </a:r>
            <a:r>
              <a:rPr lang="ru-RU" sz="1900" dirty="0" err="1"/>
              <a:t>matplotlib</a:t>
            </a:r>
            <a:r>
              <a:rPr lang="ru-RU" sz="1900" dirty="0"/>
              <a:t> -- http://www.scipy-lectures.org/intro/matplotlib/index.html</a:t>
            </a:r>
          </a:p>
          <a:p>
            <a:r>
              <a:rPr lang="ru-RU" sz="1900" dirty="0"/>
              <a:t>Цветовые гаммы для раскрасок графиков (для аргумента </a:t>
            </a:r>
            <a:r>
              <a:rPr lang="ru-RU" sz="1900" dirty="0" err="1"/>
              <a:t>cmap</a:t>
            </a:r>
            <a:r>
              <a:rPr lang="ru-RU" sz="1900" dirty="0"/>
              <a:t>) -- https://matplotlib.org/users/colormaps.html</a:t>
            </a:r>
          </a:p>
          <a:p>
            <a:r>
              <a:rPr lang="ru-RU" sz="1900" dirty="0" smtClean="0"/>
              <a:t>Библиотека </a:t>
            </a:r>
            <a:r>
              <a:rPr lang="ru-RU" sz="1900" dirty="0" err="1"/>
              <a:t>seaborn</a:t>
            </a:r>
            <a:r>
              <a:rPr lang="ru-RU" sz="1900" dirty="0"/>
              <a:t> - надстройка над </a:t>
            </a:r>
            <a:r>
              <a:rPr lang="ru-RU" sz="1900" dirty="0" err="1"/>
              <a:t>matplotlib</a:t>
            </a:r>
            <a:r>
              <a:rPr lang="ru-RU" sz="1900" dirty="0"/>
              <a:t>, с ней графики становятся красивее -- http://seaborn.pydata.org/</a:t>
            </a:r>
          </a:p>
          <a:p>
            <a:r>
              <a:rPr lang="ru-RU" sz="1900" dirty="0"/>
              <a:t>Библиотека </a:t>
            </a:r>
            <a:r>
              <a:rPr lang="ru-RU" sz="1900" dirty="0" err="1"/>
              <a:t>plotly</a:t>
            </a:r>
            <a:r>
              <a:rPr lang="ru-RU" sz="1900" dirty="0"/>
              <a:t> для красивых интерактивных графиков (можно тыкать мышкой, приближать и отдалять) -- https://plot.ly/feed/#/</a:t>
            </a:r>
          </a:p>
          <a:p>
            <a:r>
              <a:rPr lang="ru-RU" sz="1900" dirty="0"/>
              <a:t>Библиотека </a:t>
            </a:r>
            <a:r>
              <a:rPr lang="ru-RU" sz="1900" dirty="0" err="1"/>
              <a:t>dash</a:t>
            </a:r>
            <a:r>
              <a:rPr lang="ru-RU" sz="1900" dirty="0"/>
              <a:t> - надстройка над </a:t>
            </a:r>
            <a:r>
              <a:rPr lang="ru-RU" sz="1900" dirty="0" err="1"/>
              <a:t>plotly</a:t>
            </a:r>
            <a:r>
              <a:rPr lang="ru-RU" sz="1900" dirty="0"/>
              <a:t>, очень крутая штука, можно визуализировать многие вещи, например, информацию на интерактивных картах мира/городов -- https://plot.ly/products/dash/</a:t>
            </a:r>
          </a:p>
          <a:p>
            <a:r>
              <a:rPr lang="ru-RU" sz="1900" dirty="0"/>
              <a:t>Ещё d3.js одна библиотека для интерактивной визуализации в браузере -- https://d3js.org/</a:t>
            </a:r>
          </a:p>
          <a:p>
            <a:r>
              <a:rPr lang="ru-RU" sz="1900" dirty="0" smtClean="0"/>
              <a:t>Несколько </a:t>
            </a:r>
            <a:r>
              <a:rPr lang="ru-RU" sz="1900" dirty="0"/>
              <a:t>очень красивых визуализаций -- https://www.analyticsvidhya.com/blog/2018/01/collection-data-visualizations-you-must-see Статья про анализ данных фильмов и их визуализацию -- https://habr.com/post/308162/</a:t>
            </a:r>
          </a:p>
          <a:p>
            <a:r>
              <a:rPr lang="ru-RU" sz="1900" dirty="0"/>
              <a:t>11 правил визуализации (статья на </a:t>
            </a:r>
            <a:r>
              <a:rPr lang="ru-RU" sz="1900" dirty="0" err="1"/>
              <a:t>Хабре</a:t>
            </a:r>
            <a:r>
              <a:rPr lang="ru-RU" sz="1900" dirty="0"/>
              <a:t>) -- https://habr.com/company/netologyru/blog/341364/</a:t>
            </a:r>
          </a:p>
        </p:txBody>
      </p:sp>
    </p:spTree>
    <p:extLst>
      <p:ext uri="{BB962C8B-B14F-4D97-AF65-F5344CB8AC3E}">
        <p14:creationId xmlns:p14="http://schemas.microsoft.com/office/powerpoint/2010/main" val="135400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5. Введение в машинное обучение</a:t>
            </a:r>
            <a:br>
              <a:rPr lang="ru-RU" dirty="0" smtClean="0"/>
            </a:br>
            <a:r>
              <a:rPr lang="ru-RU" dirty="0" smtClean="0"/>
              <a:t>5.1. Основные понятия и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</a:p>
          <a:p>
            <a:pPr lvl="1"/>
            <a:r>
              <a:rPr lang="ru-RU" dirty="0" smtClean="0"/>
              <a:t>Обучающая выборка</a:t>
            </a:r>
          </a:p>
          <a:p>
            <a:pPr lvl="1"/>
            <a:r>
              <a:rPr lang="ru-RU" dirty="0" smtClean="0"/>
              <a:t>Вектор признаков</a:t>
            </a:r>
          </a:p>
          <a:p>
            <a:pPr lvl="1"/>
            <a:r>
              <a:rPr lang="ru-RU" dirty="0" smtClean="0"/>
              <a:t>Функция потерь</a:t>
            </a:r>
          </a:p>
          <a:p>
            <a:r>
              <a:rPr lang="ru-RU" dirty="0" smtClean="0"/>
              <a:t>Виды функций потерь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занятия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1. Основы </a:t>
            </a:r>
            <a:r>
              <a:rPr lang="en-US" sz="3600" dirty="0" smtClean="0"/>
              <a:t>Python</a:t>
            </a:r>
            <a:endParaRPr lang="ru-RU" sz="3600" dirty="0" smtClean="0"/>
          </a:p>
          <a:p>
            <a:r>
              <a:rPr lang="ru-RU" sz="3600" dirty="0" smtClean="0"/>
              <a:t>2. Элементы линейной алгебры</a:t>
            </a:r>
          </a:p>
          <a:p>
            <a:r>
              <a:rPr lang="ru-RU" sz="3600" dirty="0" smtClean="0"/>
              <a:t>3. Работа с библиотекой </a:t>
            </a:r>
            <a:r>
              <a:rPr lang="ru-RU" sz="3600" dirty="0" err="1" smtClean="0"/>
              <a:t>Pandas</a:t>
            </a:r>
            <a:endParaRPr lang="ru-RU" sz="3600" dirty="0" smtClean="0"/>
          </a:p>
          <a:p>
            <a:r>
              <a:rPr lang="ru-RU" sz="3600" dirty="0" smtClean="0"/>
              <a:t>4. Работа с библиотекой </a:t>
            </a:r>
            <a:r>
              <a:rPr lang="ru-RU" sz="3600" dirty="0" err="1" smtClean="0"/>
              <a:t>Matplo</a:t>
            </a:r>
            <a:r>
              <a:rPr lang="en-US" sz="3600" dirty="0" smtClean="0"/>
              <a:t>t</a:t>
            </a:r>
            <a:r>
              <a:rPr lang="ru-RU" sz="3600" dirty="0" err="1" smtClean="0"/>
              <a:t>lib</a:t>
            </a:r>
            <a:endParaRPr lang="ru-RU" sz="3600" dirty="0" smtClean="0"/>
          </a:p>
          <a:p>
            <a:r>
              <a:rPr lang="ru-RU" sz="3600" dirty="0" smtClean="0"/>
              <a:t>5. Введение в машинное обучение</a:t>
            </a:r>
          </a:p>
          <a:p>
            <a:r>
              <a:rPr lang="ru-RU" sz="3600" dirty="0" smtClean="0"/>
              <a:t>6. Практический кейс применения </a:t>
            </a:r>
            <a:r>
              <a:rPr lang="ru-RU" sz="3600" dirty="0" err="1" smtClean="0"/>
              <a:t>Python</a:t>
            </a:r>
            <a:r>
              <a:rPr lang="ru-RU" sz="3600" dirty="0" smtClean="0"/>
              <a:t> с реальными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10112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8006"/>
            <a:ext cx="10515600" cy="6371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Основы </a:t>
            </a:r>
            <a:r>
              <a:rPr lang="en-US" dirty="0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1.1. Общая информация о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47520"/>
            <a:ext cx="10515600" cy="48291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 smtClean="0"/>
              <a:t>Название</a:t>
            </a:r>
            <a:r>
              <a:rPr lang="ru-RU" dirty="0"/>
              <a:t> - </a:t>
            </a:r>
            <a:r>
              <a:rPr lang="ru-RU" b="1" dirty="0"/>
              <a:t>«Питон» или «</a:t>
            </a:r>
            <a:r>
              <a:rPr lang="ru-RU" b="1" dirty="0" err="1"/>
              <a:t>Пайтон</a:t>
            </a:r>
            <a:r>
              <a:rPr lang="ru-RU" b="1" dirty="0"/>
              <a:t>»</a:t>
            </a:r>
            <a:r>
              <a:rPr lang="ru-RU" dirty="0"/>
              <a:t> (в честь комедийных серий BBC «Летающий цирк Монти-</a:t>
            </a:r>
            <a:r>
              <a:rPr lang="ru-RU" dirty="0" err="1"/>
              <a:t>Пайтона</a:t>
            </a:r>
            <a:r>
              <a:rPr lang="ru-RU" dirty="0" smtClean="0"/>
              <a:t>»)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 smtClean="0"/>
              <a:t>Создатель</a:t>
            </a:r>
            <a:r>
              <a:rPr lang="ru-RU" dirty="0"/>
              <a:t> - </a:t>
            </a:r>
            <a:r>
              <a:rPr lang="ru-RU" b="1" dirty="0"/>
              <a:t>голландец Гвидо </a:t>
            </a:r>
            <a:r>
              <a:rPr lang="ru-RU" b="1" dirty="0" err="1"/>
              <a:t>ван</a:t>
            </a:r>
            <a:r>
              <a:rPr lang="ru-RU" b="1" dirty="0"/>
              <a:t> </a:t>
            </a:r>
            <a:r>
              <a:rPr lang="ru-RU" b="1" dirty="0" err="1"/>
              <a:t>Россум</a:t>
            </a:r>
            <a:r>
              <a:rPr lang="ru-RU" b="1" dirty="0"/>
              <a:t> (</a:t>
            </a:r>
            <a:r>
              <a:rPr lang="ru-RU" b="1" dirty="0" err="1"/>
              <a:t>Guido</a:t>
            </a:r>
            <a:r>
              <a:rPr lang="ru-RU" b="1" dirty="0"/>
              <a:t> </a:t>
            </a:r>
            <a:r>
              <a:rPr lang="ru-RU" b="1" dirty="0" err="1"/>
              <a:t>van</a:t>
            </a:r>
            <a:r>
              <a:rPr lang="ru-RU" b="1" dirty="0"/>
              <a:t> </a:t>
            </a:r>
            <a:r>
              <a:rPr lang="ru-RU" b="1" dirty="0" err="1"/>
              <a:t>Rossum</a:t>
            </a:r>
            <a:r>
              <a:rPr lang="ru-RU" b="1" dirty="0"/>
              <a:t>)</a:t>
            </a:r>
            <a:r>
              <a:rPr lang="ru-RU" dirty="0"/>
              <a:t> (в 1991 году</a:t>
            </a:r>
            <a:r>
              <a:rPr lang="ru-RU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 smtClean="0"/>
              <a:t>Особенности</a:t>
            </a:r>
            <a:r>
              <a:rPr lang="ru-RU" dirty="0"/>
              <a:t>: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объектно-ориентированный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 smtClean="0"/>
              <a:t>интерпретируемый</a:t>
            </a:r>
          </a:p>
          <a:p>
            <a:pPr>
              <a:lnSpc>
                <a:spcPct val="100000"/>
              </a:lnSpc>
            </a:pPr>
            <a:r>
              <a:rPr lang="ru-RU" dirty="0"/>
              <a:t>встроенные структуры </a:t>
            </a:r>
            <a:r>
              <a:rPr lang="ru-RU" dirty="0" smtClean="0"/>
              <a:t>данных</a:t>
            </a:r>
          </a:p>
          <a:p>
            <a:pPr>
              <a:lnSpc>
                <a:spcPct val="100000"/>
              </a:lnSpc>
            </a:pPr>
            <a:r>
              <a:rPr lang="ru-RU" dirty="0"/>
              <a:t>интеграция с другими языками (C (</a:t>
            </a:r>
            <a:r>
              <a:rPr lang="ru-RU" dirty="0" err="1"/>
              <a:t>Cython</a:t>
            </a:r>
            <a:r>
              <a:rPr lang="ru-RU" dirty="0"/>
              <a:t>), C++, </a:t>
            </a:r>
            <a:r>
              <a:rPr lang="ru-RU" dirty="0" err="1"/>
              <a:t>Java</a:t>
            </a:r>
            <a:r>
              <a:rPr lang="ru-RU" dirty="0"/>
              <a:t> (</a:t>
            </a:r>
            <a:r>
              <a:rPr lang="ru-RU" dirty="0" err="1"/>
              <a:t>Jython</a:t>
            </a:r>
            <a:r>
              <a:rPr lang="ru-RU" dirty="0" smtClean="0"/>
              <a:t>))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0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6380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100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ru-RU" dirty="0" smtClean="0"/>
              <a:t>Простота синтаксиса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876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Python:</a:t>
            </a:r>
            <a:endParaRPr lang="ru-RU" b="1" dirty="0" smtClean="0"/>
          </a:p>
          <a:p>
            <a:r>
              <a:rPr lang="en-US" dirty="0" smtClean="0"/>
              <a:t>print</a:t>
            </a:r>
            <a:r>
              <a:rPr lang="en-US" dirty="0"/>
              <a:t>("Hello world</a:t>
            </a:r>
            <a:r>
              <a:rPr lang="en-US" dirty="0" smtClean="0"/>
              <a:t>!")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273040" y="1825625"/>
            <a:ext cx="608076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C++:</a:t>
            </a:r>
            <a:endParaRPr lang="ru-RU" b="1" dirty="0"/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cstdlib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"Hello, world!"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return 0;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0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6772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72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 </a:t>
            </a:r>
            <a:r>
              <a:rPr lang="ru-RU" dirty="0" smtClean="0"/>
              <a:t>Библиотека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Базовые функции</a:t>
            </a:r>
          </a:p>
          <a:p>
            <a:pPr lvl="1"/>
            <a:r>
              <a:rPr lang="en-US" dirty="0" err="1" smtClean="0"/>
              <a:t>train_test_split</a:t>
            </a:r>
            <a:endParaRPr lang="ru-RU" dirty="0" smtClean="0"/>
          </a:p>
          <a:p>
            <a:pPr lvl="1"/>
            <a:r>
              <a:rPr lang="en-US" dirty="0" smtClean="0"/>
              <a:t>fit</a:t>
            </a:r>
            <a:endParaRPr lang="ru-RU" dirty="0" smtClean="0"/>
          </a:p>
          <a:p>
            <a:pPr lvl="1"/>
            <a:r>
              <a:rPr lang="en-US" dirty="0" smtClean="0"/>
              <a:t>predict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ru-RU" dirty="0"/>
              <a:t>Практический кейс применения </a:t>
            </a:r>
            <a:r>
              <a:rPr lang="ru-RU" dirty="0" err="1"/>
              <a:t>Python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на реальных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6.1. Сбор данных</a:t>
            </a:r>
          </a:p>
          <a:p>
            <a:r>
              <a:rPr lang="ru-RU" dirty="0" smtClean="0"/>
              <a:t>6.2. Анализ данных и визуализация</a:t>
            </a:r>
          </a:p>
          <a:p>
            <a:r>
              <a:rPr lang="ru-RU" dirty="0" smtClean="0"/>
              <a:t>6.3. Построение продвинутых моделей с помощью подбора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модели</a:t>
            </a:r>
          </a:p>
          <a:p>
            <a:r>
              <a:rPr lang="ru-RU" dirty="0" smtClean="0"/>
              <a:t>6.4. Построение веб-сервиса с использованием построенной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6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669290" y="1946911"/>
            <a:ext cx="10515600" cy="2800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Спасибо за внимание!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45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ru-RU" dirty="0" smtClean="0"/>
              <a:t>Высокоуровневый язык</a:t>
            </a:r>
            <a:endParaRPr lang="ru-RU" dirty="0"/>
          </a:p>
        </p:txBody>
      </p:sp>
      <p:pic>
        <p:nvPicPr>
          <p:cNvPr id="2058" name="Picture 10" descr="ÐÐ°ÑÑÐ¸Ð½ÐºÐ¸ Ð¿Ð¾ Ð·Ð°Ð¿ÑÐ¾ÑÑ python ide mac"/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2601105"/>
            <a:ext cx="5586714" cy="345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assemb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34128"/>
            <a:ext cx="5181600" cy="29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3"/>
          <p:cNvSpPr txBox="1">
            <a:spLocks/>
          </p:cNvSpPr>
          <p:nvPr/>
        </p:nvSpPr>
        <p:spPr>
          <a:xfrm>
            <a:off x="838200" y="1825625"/>
            <a:ext cx="4048760" cy="60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11" name="Объект 4"/>
          <p:cNvSpPr txBox="1">
            <a:spLocks/>
          </p:cNvSpPr>
          <p:nvPr/>
        </p:nvSpPr>
        <p:spPr>
          <a:xfrm>
            <a:off x="6096000" y="1825624"/>
            <a:ext cx="6080760" cy="60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Assembler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en-US" dirty="0"/>
              <a:t>Python</a:t>
            </a:r>
            <a:br>
              <a:rPr lang="en-US" dirty="0"/>
            </a:br>
            <a:r>
              <a:rPr lang="ru-RU" dirty="0" smtClean="0"/>
              <a:t>Разнообразие модулей и библиотек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разработка: </a:t>
            </a:r>
            <a:r>
              <a:rPr lang="en-US" dirty="0" smtClean="0"/>
              <a:t>Django, Flask, Tornado</a:t>
            </a:r>
          </a:p>
          <a:p>
            <a:r>
              <a:rPr lang="ru-RU" dirty="0" smtClean="0"/>
              <a:t>Анализ данных: </a:t>
            </a:r>
            <a:r>
              <a:rPr lang="en-US" dirty="0" smtClean="0"/>
              <a:t>Pandas</a:t>
            </a:r>
          </a:p>
          <a:p>
            <a:r>
              <a:rPr lang="ru-RU" dirty="0" smtClean="0"/>
              <a:t>Визуализация: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endParaRPr lang="en-US" dirty="0" smtClean="0"/>
          </a:p>
          <a:p>
            <a:r>
              <a:rPr lang="ru-RU" dirty="0" smtClean="0"/>
              <a:t>Для вычислений: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endParaRPr lang="en-US" dirty="0" smtClean="0"/>
          </a:p>
          <a:p>
            <a:r>
              <a:rPr lang="ru-RU" dirty="0" smtClean="0"/>
              <a:t>Машинное обучение: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ru-RU" dirty="0" smtClean="0"/>
              <a:t>Нейронные сети: </a:t>
            </a:r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theano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ru-RU" dirty="0" smtClean="0"/>
              <a:t>Веб-</a:t>
            </a:r>
            <a:r>
              <a:rPr lang="ru-RU" dirty="0" err="1" smtClean="0"/>
              <a:t>краулинг</a:t>
            </a:r>
            <a:r>
              <a:rPr lang="ru-RU" dirty="0" smtClean="0"/>
              <a:t>: </a:t>
            </a:r>
            <a:r>
              <a:rPr lang="en-US" dirty="0" err="1" smtClean="0"/>
              <a:t>Scrapy</a:t>
            </a:r>
            <a:endParaRPr lang="en-US" dirty="0" smtClean="0"/>
          </a:p>
          <a:p>
            <a:r>
              <a:rPr lang="ru-RU" dirty="0" smtClean="0"/>
              <a:t>И многие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1. Основы </a:t>
            </a:r>
            <a:r>
              <a:rPr lang="en-US" dirty="0"/>
              <a:t>Python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Правила оформления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Стиль оформления кода</a:t>
            </a:r>
            <a:r>
              <a:rPr lang="ru-RU" dirty="0"/>
              <a:t> - </a:t>
            </a:r>
            <a:r>
              <a:rPr lang="ru-RU" b="1" dirty="0"/>
              <a:t>PEP8</a:t>
            </a:r>
            <a:r>
              <a:rPr lang="ru-RU" dirty="0"/>
              <a:t> (если Вы хороший человек).</a:t>
            </a:r>
          </a:p>
          <a:p>
            <a:r>
              <a:rPr lang="ru-RU" i="1" dirty="0"/>
              <a:t>Самое главное из PEP8:</a:t>
            </a:r>
            <a:endParaRPr lang="ru-RU" dirty="0"/>
          </a:p>
          <a:p>
            <a:r>
              <a:rPr lang="ru-RU" dirty="0"/>
              <a:t>отступ – 4 пробела</a:t>
            </a:r>
          </a:p>
          <a:p>
            <a:r>
              <a:rPr lang="ru-RU" dirty="0"/>
              <a:t>длина строки &lt; 80 символов</a:t>
            </a:r>
          </a:p>
          <a:p>
            <a:r>
              <a:rPr lang="ru-RU" dirty="0"/>
              <a:t>переменные: </a:t>
            </a:r>
            <a:r>
              <a:rPr lang="ru-RU" dirty="0" err="1"/>
              <a:t>var_recommended</a:t>
            </a:r>
            <a:endParaRPr lang="ru-RU" dirty="0"/>
          </a:p>
          <a:p>
            <a:r>
              <a:rPr lang="ru-RU" dirty="0"/>
              <a:t>константы: </a:t>
            </a:r>
            <a:r>
              <a:rPr lang="ru-RU" dirty="0" smtClean="0"/>
              <a:t>CONST_RECOMMENDED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1.2. 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ru-RU" dirty="0"/>
              <a:t>ц</a:t>
            </a:r>
            <a:r>
              <a:rPr lang="ru-RU" dirty="0" smtClean="0"/>
              <a:t>елочисленный тип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float</a:t>
            </a:r>
            <a:r>
              <a:rPr lang="ru-RU" dirty="0" smtClean="0"/>
              <a:t> (</a:t>
            </a:r>
            <a:r>
              <a:rPr lang="ru-RU" dirty="0"/>
              <a:t>т</a:t>
            </a:r>
            <a:r>
              <a:rPr lang="ru-RU" dirty="0" smtClean="0"/>
              <a:t>ип </a:t>
            </a:r>
            <a:r>
              <a:rPr lang="ru-RU" dirty="0"/>
              <a:t>переменной для хранения дробных </a:t>
            </a:r>
            <a:r>
              <a:rPr lang="ru-RU" dirty="0" smtClean="0"/>
              <a:t>чисел)</a:t>
            </a:r>
            <a:endParaRPr lang="en-US" dirty="0" smtClean="0"/>
          </a:p>
          <a:p>
            <a:r>
              <a:rPr lang="en-US" dirty="0" smtClean="0"/>
              <a:t>bool</a:t>
            </a:r>
            <a:r>
              <a:rPr lang="ru-RU" dirty="0" smtClean="0"/>
              <a:t> (логический тип: </a:t>
            </a:r>
            <a:r>
              <a:rPr lang="en-US" dirty="0" smtClean="0"/>
              <a:t>True/False)</a:t>
            </a:r>
          </a:p>
          <a:p>
            <a:r>
              <a:rPr lang="en-US" dirty="0" smtClean="0"/>
              <a:t>None (</a:t>
            </a:r>
            <a:r>
              <a:rPr lang="ru-RU" dirty="0"/>
              <a:t>ничего, </a:t>
            </a:r>
            <a:r>
              <a:rPr lang="en-US" dirty="0" smtClean="0"/>
              <a:t>null)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 (</a:t>
            </a:r>
            <a:r>
              <a:rPr lang="ru-RU" dirty="0" smtClean="0"/>
              <a:t>строка)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880</Words>
  <Application>Microsoft Office PowerPoint</Application>
  <PresentationFormat>Широкоэкранный</PresentationFormat>
  <Paragraphs>171</Paragraphs>
  <Slides>55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 2</vt:lpstr>
      <vt:lpstr>HDOfficeLightV0</vt:lpstr>
      <vt:lpstr>Вводный курс по Python</vt:lpstr>
      <vt:lpstr>О лекторе</vt:lpstr>
      <vt:lpstr>Содержание занятия</vt:lpstr>
      <vt:lpstr>1. Основы Python 1.1. Общая информация о языке</vt:lpstr>
      <vt:lpstr>Особенности Python Простота синтаксиса</vt:lpstr>
      <vt:lpstr>Особенности Python Высокоуровневый язык</vt:lpstr>
      <vt:lpstr>Особенности Python Разнообразие модулей и библиотек</vt:lpstr>
      <vt:lpstr>1. Основы Python Правила оформления кода</vt:lpstr>
      <vt:lpstr>1.2. Типы данных</vt:lpstr>
      <vt:lpstr>1.3. Структуры данных</vt:lpstr>
      <vt:lpstr>1.4. Циклы</vt:lpstr>
      <vt:lpstr>1.5. Функции</vt:lpstr>
      <vt:lpstr>Список материалов для самостоятельного изучения</vt:lpstr>
      <vt:lpstr>2. Элементы линейной алгебры 2.1. Зачем это нужно и что это такое?</vt:lpstr>
      <vt:lpstr>2. Элементы линейной алгебры 2.1. Зачем это нужно и что это такое?</vt:lpstr>
      <vt:lpstr>Еще один пример данных:</vt:lpstr>
      <vt:lpstr>2.2. Векторы и операции над ними</vt:lpstr>
      <vt:lpstr>2.2. Векторы и операции над ними</vt:lpstr>
      <vt:lpstr>2.3. Матрицы и операции над ними</vt:lpstr>
      <vt:lpstr>2.3. Матрицы и операции над ними</vt:lpstr>
      <vt:lpstr>2.3. Матрицы и операции над ними Матричное произведение</vt:lpstr>
      <vt:lpstr>2.3. Библиотеки NumPy, SciPy</vt:lpstr>
      <vt:lpstr>Полезные ссылки</vt:lpstr>
      <vt:lpstr>Список материалов для самостоятельного изучения</vt:lpstr>
      <vt:lpstr>3. Библиотека Pandas</vt:lpstr>
      <vt:lpstr>Список материалов для самостоятельного изучения</vt:lpstr>
      <vt:lpstr>4. Библиотека Matplotlib</vt:lpstr>
      <vt:lpstr>Список материалов для самостоятельного изучения</vt:lpstr>
      <vt:lpstr>5. Введение в машинное обучение 5.1. Основные понятия и примеры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5.2. Библиотека Scikit-Learn</vt:lpstr>
      <vt:lpstr>6. Практический кейс применения Python на реальных данных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Zhassulan</dc:creator>
  <cp:lastModifiedBy>Zhassulan</cp:lastModifiedBy>
  <cp:revision>78</cp:revision>
  <dcterms:created xsi:type="dcterms:W3CDTF">2019-05-22T17:16:27Z</dcterms:created>
  <dcterms:modified xsi:type="dcterms:W3CDTF">2019-05-26T14:55:37Z</dcterms:modified>
</cp:coreProperties>
</file>