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6" r:id="rId21"/>
    <p:sldId id="269" r:id="rId22"/>
    <p:sldId id="290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79" r:id="rId31"/>
    <p:sldId id="280" r:id="rId32"/>
    <p:sldId id="281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7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Никитин" initials="КН" lastIdx="1" clrIdx="0">
    <p:extLst>
      <p:ext uri="{19B8F6BF-5375-455C-9EA6-DF929625EA0E}">
        <p15:presenceInfo xmlns:p15="http://schemas.microsoft.com/office/powerpoint/2012/main" userId="62cb1068ea5da7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11:06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7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3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9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7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9F1C-4D5A-454D-86FE-FF566A0E35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8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214F9-7A25-0427-94F0-502FA3C64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Алгебра полиномов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913877-16AD-57CD-8DA2-20E68F8EA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2566" y="3602038"/>
            <a:ext cx="3635433" cy="1655762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Проект выполняли: Жаткин Вячеслав, Арутюнян Айк, Никитин Кирилл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4E6F956-9BFE-D8CA-26C5-437DCBA01ACE}"/>
                  </a:ext>
                </a:extLst>
              </p14:cNvPr>
              <p14:cNvContentPartPr/>
              <p14:nvPr/>
            </p14:nvContentPartPr>
            <p14:xfrm>
              <a:off x="9218291" y="3781931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4E6F956-9BFE-D8CA-26C5-437DCBA01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651" y="3773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5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5482D-C5E5-726A-99A0-860249A3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5695"/>
            <a:ext cx="6197576" cy="587136"/>
          </a:xfrm>
        </p:spPr>
        <p:txBody>
          <a:bodyPr/>
          <a:lstStyle/>
          <a:p>
            <a:r>
              <a:rPr lang="ru-RU" dirty="0"/>
              <a:t>Основные Функции: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39335C-9C46-0E0C-8876-899F351E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834" y="2256235"/>
            <a:ext cx="2838846" cy="74305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71B83E-9468-A4E2-00C7-DBD11B71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35" y="3489041"/>
            <a:ext cx="2838845" cy="11839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F3C9D3-498A-846E-BD80-6DF602CB3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311" y="2108577"/>
            <a:ext cx="4782217" cy="1038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EAB032-E8E9-376F-902E-7BCFD5500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311" y="3342715"/>
            <a:ext cx="498227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80109-9457-E1EB-81E4-05E7EBE3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69" y="1241841"/>
            <a:ext cx="9603275" cy="1049235"/>
          </a:xfrm>
        </p:spPr>
        <p:txBody>
          <a:bodyPr/>
          <a:lstStyle/>
          <a:p>
            <a:r>
              <a:rPr lang="ru-RU" dirty="0"/>
              <a:t>Доп. функции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82EDD8-16B1-F8D0-A444-1680054E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813" y="1934941"/>
            <a:ext cx="4963218" cy="15432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402AA6-287C-63EE-A3D3-1185D400DE75}"/>
              </a:ext>
            </a:extLst>
          </p:cNvPr>
          <p:cNvSpPr txBox="1"/>
          <p:nvPr/>
        </p:nvSpPr>
        <p:spPr>
          <a:xfrm>
            <a:off x="1387969" y="2106410"/>
            <a:ext cx="3549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которая пересоздаёт массив на больший размер. Такая функция нужна в случае заполнения массива до конца</a:t>
            </a:r>
          </a:p>
        </p:txBody>
      </p:sp>
    </p:spTree>
    <p:extLst>
      <p:ext uri="{BB962C8B-B14F-4D97-AF65-F5344CB8AC3E}">
        <p14:creationId xmlns:p14="http://schemas.microsoft.com/office/powerpoint/2010/main" val="6166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2B305-1E5A-98EE-5EFB-BE217915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9549"/>
            <a:ext cx="9603275" cy="539251"/>
          </a:xfrm>
        </p:spPr>
        <p:txBody>
          <a:bodyPr/>
          <a:lstStyle/>
          <a:p>
            <a:r>
              <a:rPr lang="ru-RU" dirty="0"/>
              <a:t>Авл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D2442-1714-27E3-9613-59A8DBD3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АВЛ дерево – это сбалансированное бинарное дерево. </a:t>
            </a:r>
          </a:p>
          <a:p>
            <a:pPr marL="0" indent="0">
              <a:buNone/>
            </a:pPr>
            <a:r>
              <a:rPr lang="ru-RU" dirty="0"/>
              <a:t>В моём случае балансировка происходит после вставки элемента в дерево.</a:t>
            </a:r>
          </a:p>
          <a:p>
            <a:pPr marL="0" indent="0">
              <a:buNone/>
            </a:pPr>
            <a:r>
              <a:rPr lang="ru-RU" dirty="0"/>
              <a:t>Из полей в этом дереве только указатель на самый верхний элемент </a:t>
            </a:r>
            <a:r>
              <a:rPr lang="en-US" dirty="0"/>
              <a:t>*root.</a:t>
            </a:r>
          </a:p>
        </p:txBody>
      </p:sp>
    </p:spTree>
    <p:extLst>
      <p:ext uri="{BB962C8B-B14F-4D97-AF65-F5344CB8AC3E}">
        <p14:creationId xmlns:p14="http://schemas.microsoft.com/office/powerpoint/2010/main" val="14221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6E94C-D9BD-29B5-A8A8-8E3FE49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DCBA5-2D59-D6C2-2096-36CF91F2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Работать в команде оказалось тяжелее, чем казалось. Цикл создания программы мы не прошли, ведь программа не была доведена до логического окончания. В выводе стоит упомянуть, что после этой работы у нас сформировалось чёткое осознание что писать интерфейс для программы на С++ это сплошное </a:t>
            </a:r>
            <a:r>
              <a:rPr lang="ru-RU"/>
              <a:t>мучение…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14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E304A6A-C932-4CBA-A9E7-51614099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300038"/>
            <a:ext cx="9879012" cy="1400175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источники информации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(видео про хэш-таблицы)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https://www.youtube.com/watch?v=0UX4MIfOMEs&amp;ab_channel=%D0%9D%D0%B8%D0%BA%D0%BE%D0%BB%D0%B0%D0%B9%D0%A2%D1%83%D0%B7%D0%BE%D0%B2%E2%80%94Golang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3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F37D6A-BB54-4A65-A1B3-C4E54189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641749"/>
            <a:ext cx="8886292" cy="1674956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488527" y="2034403"/>
            <a:ext cx="5016429" cy="1004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данных в таблице (массиве)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проходимся по массиву, находим, возвращаем. Иначе – ошибка.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FAD14C-E512-4618-9EE7-32BF6F2E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9" y="1641256"/>
            <a:ext cx="171450" cy="620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7DA92C-3A28-4DCF-A13C-960DFE24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28" y="839650"/>
            <a:ext cx="161232" cy="361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A0C7AF-BF49-403C-906E-FB382856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9" y="658675"/>
            <a:ext cx="125521" cy="361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44298-36A3-43B5-BEAB-DE562AA3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27" y="3261395"/>
            <a:ext cx="8330353" cy="281744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854EA6A-73A7-4B2B-9999-F11E938CE370}"/>
              </a:ext>
            </a:extLst>
          </p:cNvPr>
          <p:cNvSpPr txBox="1">
            <a:spLocks/>
          </p:cNvSpPr>
          <p:nvPr/>
        </p:nvSpPr>
        <p:spPr>
          <a:xfrm>
            <a:off x="9494893" y="3111702"/>
            <a:ext cx="2050742" cy="3258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и замены данных в таблице (массиве)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проходимся по массиву, находим, заменяем, выходим из функции. Иначе – ошибка.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1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91C733-7EF9-40BB-99CD-42D9D966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726234"/>
            <a:ext cx="10831786" cy="3428516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555562" y="4008403"/>
            <a:ext cx="10246147" cy="224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удаления данных из таблицы (массива)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принцип, но в 75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перезаписываем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BF568E-BE01-43EE-A280-939E07E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00" y="3362155"/>
            <a:ext cx="285750" cy="571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429746-A84D-438C-B4F1-FED5D3DE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45" y="952500"/>
            <a:ext cx="147561" cy="3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9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7981281" y="884535"/>
            <a:ext cx="4039084" cy="597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добавления данных в таблицу (массив)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наши данные для добавления.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46-54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флаг. Если размер массива на данный момент = 0, то вставляем данные в первую же ячейку, иначе пробегаемся по массиву, ищем пустые ячейки (с пустой строкой), и вставляем данные в эту ячейку. 53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выход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if’a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дошли до места, когда наш элемент нужно вставить перед элементом большим (на его место), а последний и все после него – сдвинуть.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вставляем текущий эл-т.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выход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if’a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увеличиваем текущий размер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65-67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изменяем (увеличиваем размер массива).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6AD3C-92F3-41BB-AB39-746FD30F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704850"/>
            <a:ext cx="74199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196531" y="3871647"/>
            <a:ext cx="11579833" cy="2179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изменения размера массива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копию нашего массива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увеличиваем размер (произвольное число)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105-107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заполняем копию массива данными из текущего массива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удаляем текущий массив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массив с большим кол-вом элементов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110-112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переносим данные из копии в наш новый массив с большим кол-ом элементов.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68AD70-C68A-4267-AD8E-83CAC07A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7" y="576738"/>
            <a:ext cx="8517483" cy="36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31B77-D56D-431B-83B5-4CD18B60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71" y="443706"/>
            <a:ext cx="4901249" cy="4059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Класс-таблица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227D1E-B975-4BFF-9439-789CB97E947B}"/>
              </a:ext>
            </a:extLst>
          </p:cNvPr>
          <p:cNvSpPr txBox="1">
            <a:spLocks/>
          </p:cNvSpPr>
          <p:nvPr/>
        </p:nvSpPr>
        <p:spPr>
          <a:xfrm>
            <a:off x="6287223" y="1739265"/>
            <a:ext cx="4301174" cy="5118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представляет собой массив данных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массива в данный момент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максимальный размер массива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35-41: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 по умолчанию (выделение памяти, заполняем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пустыми строками, чтобы понимать что в ячейке пусто).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8E7F71-FA1D-4934-B1EA-49824840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" y="849666"/>
            <a:ext cx="5778927" cy="38377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D7119E-25E6-47BF-BD9E-4AFD8599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03" y="4687409"/>
            <a:ext cx="2152650" cy="79057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2F8649-AC45-43E6-8FEC-FBF89E9BBA6C}"/>
              </a:ext>
            </a:extLst>
          </p:cNvPr>
          <p:cNvSpPr txBox="1">
            <a:spLocks/>
          </p:cNvSpPr>
          <p:nvPr/>
        </p:nvSpPr>
        <p:spPr>
          <a:xfrm>
            <a:off x="326071" y="90805"/>
            <a:ext cx="2372386" cy="571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7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08892-F824-F067-9E2F-B35A5AB8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D66BC-D0B6-F172-14DA-DC92D161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Алгебра полиномов – это система хранения в себе полиномов, с возможностью выполнять над ними некоторые алгебраические вычисления.</a:t>
            </a:r>
          </a:p>
          <a:p>
            <a:pPr marL="0" indent="0">
              <a:buNone/>
            </a:pPr>
            <a:r>
              <a:rPr lang="ru-RU" dirty="0"/>
              <a:t>Это первый для нас проект таких объёмов. Основная важность его выполнения заключалась в прохождении всех этапов цикла создания программы и в обучении работать в команде .  Для нас это был первый опыт командного проекта. Поначалу было нелегко, и мы даже почти справились…</a:t>
            </a:r>
          </a:p>
        </p:txBody>
      </p:sp>
    </p:spTree>
    <p:extLst>
      <p:ext uri="{BB962C8B-B14F-4D97-AF65-F5344CB8AC3E}">
        <p14:creationId xmlns:p14="http://schemas.microsoft.com/office/powerpoint/2010/main" val="182053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AAD8-E244-77D0-2F0B-3FC86E98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3403"/>
            <a:ext cx="9603275" cy="4676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повороты дерева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975DB-41AC-D364-D90F-6665E30A4194}"/>
              </a:ext>
            </a:extLst>
          </p:cNvPr>
          <p:cNvSpPr txBox="1"/>
          <p:nvPr/>
        </p:nvSpPr>
        <p:spPr>
          <a:xfrm>
            <a:off x="1451579" y="1978088"/>
            <a:ext cx="6102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случае кода дерево несбалансированно, дерево поворачивают одним из четырёх способов, в зависимости от ситуации. Бывают 2 вида порота, большой и малый. Так как повороты попарно симметричны покажу только два способа поворота.</a:t>
            </a:r>
          </a:p>
        </p:txBody>
      </p:sp>
    </p:spTree>
    <p:extLst>
      <p:ext uri="{BB962C8B-B14F-4D97-AF65-F5344CB8AC3E}">
        <p14:creationId xmlns:p14="http://schemas.microsoft.com/office/powerpoint/2010/main" val="246839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8191F-852E-C8B2-14F0-BD33CB84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1265696"/>
            <a:ext cx="8104080" cy="594910"/>
          </a:xfrm>
        </p:spPr>
        <p:txBody>
          <a:bodyPr/>
          <a:lstStyle/>
          <a:p>
            <a:r>
              <a:rPr lang="ru-RU" dirty="0"/>
              <a:t>Малый поворот (через правую ветвь)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218FF-C35F-4CEE-A9A3-E6728100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66" y="2667721"/>
            <a:ext cx="3200847" cy="2924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D61C36-E499-BCF0-3DC9-BCD03BF8A2C6}"/>
              </a:ext>
            </a:extLst>
          </p:cNvPr>
          <p:cNvSpPr txBox="1"/>
          <p:nvPr/>
        </p:nvSpPr>
        <p:spPr>
          <a:xfrm>
            <a:off x="1052660" y="2033879"/>
            <a:ext cx="3200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Тут мы видим дисбаланс на 2 по право ветви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869E11E-1813-32F1-F251-2222D184C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14" y="2680210"/>
            <a:ext cx="3515569" cy="291209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CA180C3-5B20-E5A3-049B-A9F3A07B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253" y="2667720"/>
            <a:ext cx="3124636" cy="29245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EA64D6-D135-933B-1B06-6BC5FAA1D117}"/>
              </a:ext>
            </a:extLst>
          </p:cNvPr>
          <p:cNvSpPr txBox="1"/>
          <p:nvPr/>
        </p:nvSpPr>
        <p:spPr>
          <a:xfrm>
            <a:off x="4547492" y="2021389"/>
            <a:ext cx="3124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Совершаем поворот как показано на картинке снизу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41DB9-25DF-C76B-89A4-D2A82B59F381}"/>
              </a:ext>
            </a:extLst>
          </p:cNvPr>
          <p:cNvSpPr txBox="1"/>
          <p:nvPr/>
        </p:nvSpPr>
        <p:spPr>
          <a:xfrm>
            <a:off x="7928353" y="2033879"/>
            <a:ext cx="351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 получаем уже сбалансированное дерево</a:t>
            </a:r>
          </a:p>
        </p:txBody>
      </p:sp>
    </p:spTree>
    <p:extLst>
      <p:ext uri="{BB962C8B-B14F-4D97-AF65-F5344CB8AC3E}">
        <p14:creationId xmlns:p14="http://schemas.microsoft.com/office/powerpoint/2010/main" val="15809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C945B-4811-8C38-8B0D-4E479F08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18" y="978541"/>
            <a:ext cx="8662480" cy="445096"/>
          </a:xfrm>
        </p:spPr>
        <p:txBody>
          <a:bodyPr>
            <a:normAutofit fontScale="90000"/>
          </a:bodyPr>
          <a:lstStyle/>
          <a:p>
            <a:r>
              <a:rPr lang="ru-RU" dirty="0"/>
              <a:t>Большой поворот (через правую –</a:t>
            </a:r>
            <a:r>
              <a:rPr lang="en-US" dirty="0"/>
              <a:t>&gt; </a:t>
            </a:r>
            <a:r>
              <a:rPr lang="ru-RU" dirty="0"/>
              <a:t>левую ветви)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D1835C-5D35-B380-B8E2-59A107F8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6" y="2768215"/>
            <a:ext cx="3324689" cy="2943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8989D-49A7-CA5A-1E33-E4026836C21C}"/>
              </a:ext>
            </a:extLst>
          </p:cNvPr>
          <p:cNvSpPr txBox="1"/>
          <p:nvPr/>
        </p:nvSpPr>
        <p:spPr>
          <a:xfrm>
            <a:off x="418245" y="2121884"/>
            <a:ext cx="3324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 выглядит несбалансированное дерево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51E2E7-3D03-C98A-DE7C-BFB5B154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13" y="2768213"/>
            <a:ext cx="2953750" cy="2943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1CD231-3061-8FE3-5A83-2AD79791305E}"/>
              </a:ext>
            </a:extLst>
          </p:cNvPr>
          <p:cNvSpPr txBox="1"/>
          <p:nvPr/>
        </p:nvSpPr>
        <p:spPr>
          <a:xfrm>
            <a:off x="4140612" y="1937216"/>
            <a:ext cx="2953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Совершаем поворот как показано на картинке снизу. В этом случае самый нижний элемент должен оказаться в самом верху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3AA38-F0B3-52E5-FCEA-C688128D7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41" y="2782501"/>
            <a:ext cx="3820058" cy="29150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033AD4-9A1F-919D-65AE-CC13CCA8D42F}"/>
              </a:ext>
            </a:extLst>
          </p:cNvPr>
          <p:cNvSpPr txBox="1"/>
          <p:nvPr/>
        </p:nvSpPr>
        <p:spPr>
          <a:xfrm>
            <a:off x="7492041" y="2352714"/>
            <a:ext cx="382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итоге должно получиться так:</a:t>
            </a:r>
          </a:p>
        </p:txBody>
      </p:sp>
    </p:spTree>
    <p:extLst>
      <p:ext uri="{BB962C8B-B14F-4D97-AF65-F5344CB8AC3E}">
        <p14:creationId xmlns:p14="http://schemas.microsoft.com/office/powerpoint/2010/main" val="298186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7BBB2-6115-44BC-8B63-717BAB1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Групповая лабораторная работа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Полиномы с тремя переменными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1FC525-B0FA-49AB-96EE-CFEAF1954C5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82750" y="2998787"/>
            <a:ext cx="8826500" cy="860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Никитин Кирилл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 со списками (метод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цепочек)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упорядоченная таблица на массиве.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096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9EFBFF9-DE9F-41AD-B1BA-C2DA424ADD2D}"/>
              </a:ext>
            </a:extLst>
          </p:cNvPr>
          <p:cNvSpPr txBox="1">
            <a:spLocks/>
          </p:cNvSpPr>
          <p:nvPr/>
        </p:nvSpPr>
        <p:spPr>
          <a:xfrm>
            <a:off x="496671" y="338788"/>
            <a:ext cx="9404723" cy="770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 – структура данных, позволяющая быстро получать информацию по ключу вне зависимости от имеющегося объёма данных.</a:t>
            </a:r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D2D3E57-B3BC-4517-9FEA-2AA8652379B4}"/>
              </a:ext>
            </a:extLst>
          </p:cNvPr>
          <p:cNvSpPr txBox="1">
            <a:spLocks/>
          </p:cNvSpPr>
          <p:nvPr/>
        </p:nvSpPr>
        <p:spPr>
          <a:xfrm>
            <a:off x="496671" y="1109709"/>
            <a:ext cx="4528091" cy="452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нахождения индекса из ключа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C3A692-1423-402E-A19F-2C6832D4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0" y="1880630"/>
            <a:ext cx="6522965" cy="41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CEB4-7869-428D-A055-3EC19CB6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4A9DB2-0658-4FB5-87DC-45824DBF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43782"/>
            <a:ext cx="9101571" cy="55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66374-8EC5-4D75-90A4-E4FA2A80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31" y="181446"/>
            <a:ext cx="9404723" cy="1400530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хэш-таблицы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D9F7D2-AF52-445F-9FEA-42B18A64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1" y="660401"/>
            <a:ext cx="9323790" cy="60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0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19DEF-A163-44E1-B5CD-638D85ED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9" y="1099159"/>
            <a:ext cx="10669301" cy="1049235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Хеш-таблица со списками (метод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цепочек).</a:t>
            </a:r>
            <a:endParaRPr lang="ru-RU" sz="36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A09CE15-8FFC-47B0-B9A6-1D9FDFD7E2DC}"/>
              </a:ext>
            </a:extLst>
          </p:cNvPr>
          <p:cNvSpPr txBox="1">
            <a:spLocks/>
          </p:cNvSpPr>
          <p:nvPr/>
        </p:nvSpPr>
        <p:spPr>
          <a:xfrm>
            <a:off x="646109" y="1951345"/>
            <a:ext cx="9404724" cy="11380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метода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возникновении коллизии в конфликтную ячейку добавляется ссылка на следующее значение.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мы сохраняем значение не в массиве, а в какой-то области памяти.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35A010-2997-4F53-8B93-13FA2D6FD90E}"/>
              </a:ext>
            </a:extLst>
          </p:cNvPr>
          <p:cNvSpPr txBox="1">
            <a:spLocks/>
          </p:cNvSpPr>
          <p:nvPr/>
        </p:nvSpPr>
        <p:spPr>
          <a:xfrm>
            <a:off x="646109" y="3011550"/>
            <a:ext cx="9135200" cy="1782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реализации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 доп. памяти для хранения ссылок, а ссылки в свою очередь указывают на какие-либо разрозненные участки памяти (переход по ним – не быстрый процесс). Другими словами – медленных обход коллизий.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515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A7F2A-A789-4C92-BF33-23F999C4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4" y="786604"/>
            <a:ext cx="7076994" cy="45991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937F91-A25D-4EE2-9FE2-F6C9B9E9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478" y="786604"/>
            <a:ext cx="4548519" cy="32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31B77-D56D-431B-83B5-4CD18B60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71" y="417952"/>
            <a:ext cx="4901249" cy="4059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 (класс)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285E6D-A28D-4DBD-9207-941B2D9D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1" y="823912"/>
            <a:ext cx="7115175" cy="52101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227D1E-B975-4BFF-9439-789CB97E947B}"/>
              </a:ext>
            </a:extLst>
          </p:cNvPr>
          <p:cNvSpPr txBox="1">
            <a:spLocks/>
          </p:cNvSpPr>
          <p:nvPr/>
        </p:nvSpPr>
        <p:spPr>
          <a:xfrm>
            <a:off x="7564755" y="687897"/>
            <a:ext cx="4301174" cy="5346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представляет собой массив пар булевых значений и листа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данных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хэш-таблицы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35-41: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хэш-функция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(позволяет найти индекс в таблице, на место которого мы будем вставлять какой-либо определённый элемент. Также хэш-функция используется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методах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нахождения элемента, удаления и т.д.)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Разбираем строку на символы, символ приводим к числу, берём остаток от деления переменной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общее кол-во элементов таблицы.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44-49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 по умолчанию, выделение памяти, создание массива пар.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50-52: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деструктор (удаление массива).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DC2ECA5-8C0D-4F3A-A5E2-9445EA1D865B}"/>
              </a:ext>
            </a:extLst>
          </p:cNvPr>
          <p:cNvSpPr txBox="1">
            <a:spLocks/>
          </p:cNvSpPr>
          <p:nvPr/>
        </p:nvSpPr>
        <p:spPr>
          <a:xfrm>
            <a:off x="326071" y="90805"/>
            <a:ext cx="2372386" cy="571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6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C83EF-37BD-0CA6-1ACA-0E765AF1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ТЗ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DFC0E-0454-1440-A6E1-6103295C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7139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Разработать программную систему для выполнения алгебраических операций над полиномами от трех переменных, с использованием шести таблиц: линейная на массиве, линейная на списке, упорядоченная на массиве, АВЛ дерево , две хэш-таблицы;</a:t>
            </a:r>
          </a:p>
        </p:txBody>
      </p:sp>
    </p:spTree>
    <p:extLst>
      <p:ext uri="{BB962C8B-B14F-4D97-AF65-F5344CB8AC3E}">
        <p14:creationId xmlns:p14="http://schemas.microsoft.com/office/powerpoint/2010/main" val="1795607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хэш-таблицы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847DB9-FF55-458C-9A28-0C627CCA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633888"/>
            <a:ext cx="6296025" cy="11049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424684" y="1651974"/>
            <a:ext cx="6374167" cy="952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добавления данных в таблицу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ищем индекс для вставки элемента.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дату (данные), которые будем вставлять.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вставка данных по найденному индексу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F709C6A-B95D-4CEC-A94B-2D0F4C328C4B}"/>
              </a:ext>
            </a:extLst>
          </p:cNvPr>
          <p:cNvSpPr txBox="1">
            <a:spLocks/>
          </p:cNvSpPr>
          <p:nvPr/>
        </p:nvSpPr>
        <p:spPr>
          <a:xfrm>
            <a:off x="47346" y="2935990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599FB69-C0FA-4CBF-9955-90F3C400405D}"/>
              </a:ext>
            </a:extLst>
          </p:cNvPr>
          <p:cNvSpPr txBox="1">
            <a:spLocks/>
          </p:cNvSpPr>
          <p:nvPr/>
        </p:nvSpPr>
        <p:spPr>
          <a:xfrm>
            <a:off x="441347" y="4836577"/>
            <a:ext cx="11062544" cy="1171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удаления данных из таблицы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ищем индекс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62: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найденным индексом пустой? Да – такого полинома нет.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63-71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что-то есть под индексом – проходимся по листу, если находим – удаляем данные, выходим из функции, если не находим – полинома нет.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FEA150-21E1-42E4-B62E-B0ECB892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0" y="3347242"/>
            <a:ext cx="219075" cy="3714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417903-505D-4572-A92E-08E94D262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28" y="2972783"/>
            <a:ext cx="8700303" cy="20810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D148554-2918-4915-B53E-9EB1A1BA0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80" y="3233415"/>
            <a:ext cx="152400" cy="3238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F9DF22-C9FF-49C3-9CD8-86E6E7CF4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80" y="4648742"/>
            <a:ext cx="1524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2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хэш-таблицы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488528" y="2675399"/>
            <a:ext cx="10324474" cy="1775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данных в таблице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ищем индекс.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 прошлом методе)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76-83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всё также, но если находим, то возвращаем найденный элемент (как находим – выходим из функции тут же)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35339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F709C6A-B95D-4CEC-A94B-2D0F4C328C4B}"/>
              </a:ext>
            </a:extLst>
          </p:cNvPr>
          <p:cNvSpPr txBox="1">
            <a:spLocks/>
          </p:cNvSpPr>
          <p:nvPr/>
        </p:nvSpPr>
        <p:spPr>
          <a:xfrm>
            <a:off x="8914" y="4358176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378BED3-84B8-4DB6-A54B-94280A4AF8E6}"/>
              </a:ext>
            </a:extLst>
          </p:cNvPr>
          <p:cNvSpPr txBox="1">
            <a:spLocks/>
          </p:cNvSpPr>
          <p:nvPr/>
        </p:nvSpPr>
        <p:spPr>
          <a:xfrm>
            <a:off x="9310483" y="4561156"/>
            <a:ext cx="3024681" cy="1775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E433214-6FF3-4AD6-9BA5-85A7A5978538}"/>
              </a:ext>
            </a:extLst>
          </p:cNvPr>
          <p:cNvSpPr txBox="1">
            <a:spLocks/>
          </p:cNvSpPr>
          <p:nvPr/>
        </p:nvSpPr>
        <p:spPr>
          <a:xfrm>
            <a:off x="9726944" y="4450898"/>
            <a:ext cx="2095079" cy="1665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тоже самое, но если нашли, то заменяем данные.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7D24C45-52BE-4FCA-9528-14CA2DF6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597025"/>
            <a:ext cx="10810875" cy="23812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B5AA364-DE6F-44CC-BC8F-06A95A50D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6" y="4450898"/>
            <a:ext cx="9264770" cy="22363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DB39ECF-7C07-49EC-AB55-8E6FF83F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10" y="941299"/>
            <a:ext cx="152400" cy="32385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AB05B75-A17C-46EE-A30F-655C20F2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10" y="2493187"/>
            <a:ext cx="152400" cy="32385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FB4F6F8-6290-42E2-A654-A5E522C5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78" y="4712375"/>
            <a:ext cx="152400" cy="32385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036E131-4F51-48DE-A56A-B30704FA6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10" y="6184998"/>
            <a:ext cx="1524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92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19DEF-A163-44E1-B5CD-638D85ED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Упорядоченная таблица на массиве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A09CE15-8FFC-47B0-B9A6-1D9FDFD7E2DC}"/>
              </a:ext>
            </a:extLst>
          </p:cNvPr>
          <p:cNvSpPr txBox="1">
            <a:spLocks/>
          </p:cNvSpPr>
          <p:nvPr/>
        </p:nvSpPr>
        <p:spPr>
          <a:xfrm>
            <a:off x="1393638" y="2000270"/>
            <a:ext cx="9404723" cy="2406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метода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в конечном результате упорядочена от меньшего значения к большему.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вставке данных перед данными большими по значению происходит перепаковка, и нужные данные вставляются на нужное место в таблице.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9966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18B95-39E5-407E-BED9-1629BC80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B3E86F-FF2F-4CE7-A869-F2D28671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93" y="190251"/>
            <a:ext cx="10129813" cy="58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90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31B77-D56D-431B-83B5-4CD18B60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71" y="443706"/>
            <a:ext cx="4901249" cy="4059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Класс-таблица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227D1E-B975-4BFF-9439-789CB97E947B}"/>
              </a:ext>
            </a:extLst>
          </p:cNvPr>
          <p:cNvSpPr txBox="1">
            <a:spLocks/>
          </p:cNvSpPr>
          <p:nvPr/>
        </p:nvSpPr>
        <p:spPr>
          <a:xfrm>
            <a:off x="6287223" y="1739265"/>
            <a:ext cx="4301174" cy="5118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представляет собой массив данных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массива в данный момент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максимальный размер массива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35-41: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 по умолчанию (выделение памяти, заполняем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пустыми строками, чтобы понимать что в ячейке пусто).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8E7F71-FA1D-4934-B1EA-49824840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" y="849666"/>
            <a:ext cx="5778927" cy="38377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D7119E-25E6-47BF-BD9E-4AFD8599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03" y="4687409"/>
            <a:ext cx="2152650" cy="79057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2F8649-AC45-43E6-8FEC-FBF89E9BBA6C}"/>
              </a:ext>
            </a:extLst>
          </p:cNvPr>
          <p:cNvSpPr txBox="1">
            <a:spLocks/>
          </p:cNvSpPr>
          <p:nvPr/>
        </p:nvSpPr>
        <p:spPr>
          <a:xfrm>
            <a:off x="326071" y="90805"/>
            <a:ext cx="2372386" cy="571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1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196531" y="3871647"/>
            <a:ext cx="11579833" cy="2179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изменения размера массива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копию нашего массива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увеличиваем размер (произвольное число)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105-107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заполняем копию массива данными из текущего массива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удаляем текущий массив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массив с большим кол-вом элементов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110-112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переносим данные из копии в наш новый массив с большим кол-ом элементов.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68AD70-C68A-4267-AD8E-83CAC07A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7" y="576738"/>
            <a:ext cx="8517483" cy="36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4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7981281" y="884535"/>
            <a:ext cx="4039084" cy="597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добавления данных в таблицу (массив)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наши данные для добавления.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46-54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флаг. Если размер массива на данный момент = 0, то вставляем данные в первую же ячейку, иначе пробегаемся по массиву, ищем пустые ячейки (с пустой строкой), и вставляем данные в эту ячейку. 53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выход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if’a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дошли до места, когда наш элемент нужно вставить перед элементом большим (на его место), а последний и все после него – сдвинуть.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вставляем текущий эл-т.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выход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if’a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увеличиваем текущий размер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65-67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изменяем (увеличиваем размер массива).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6AD3C-92F3-41BB-AB39-746FD30F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704850"/>
            <a:ext cx="74199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7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91C733-7EF9-40BB-99CD-42D9D966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726234"/>
            <a:ext cx="10831786" cy="3428516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555562" y="4008403"/>
            <a:ext cx="10246147" cy="224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удаления данных из таблицы (массива)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принцип, но в 75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перезаписываем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BF568E-BE01-43EE-A280-939E07E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00" y="3362155"/>
            <a:ext cx="285750" cy="571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429746-A84D-438C-B4F1-FED5D3DE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45" y="952500"/>
            <a:ext cx="147561" cy="3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03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F37D6A-BB54-4A65-A1B3-C4E54189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641749"/>
            <a:ext cx="8886292" cy="1674956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488527" y="2034403"/>
            <a:ext cx="5016429" cy="1004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данных в таблице (массиве)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проходимся по массиву, находим, возвращаем. Иначе – ошибка.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FAD14C-E512-4618-9EE7-32BF6F2E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9" y="1641256"/>
            <a:ext cx="171450" cy="620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7DA92C-3A28-4DCF-A13C-960DFE24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28" y="839650"/>
            <a:ext cx="161232" cy="361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A0C7AF-BF49-403C-906E-FB382856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9" y="658675"/>
            <a:ext cx="125521" cy="361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44298-36A3-43B5-BEAB-DE562AA3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27" y="3261395"/>
            <a:ext cx="8330353" cy="281744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854EA6A-73A7-4B2B-9999-F11E938CE370}"/>
              </a:ext>
            </a:extLst>
          </p:cNvPr>
          <p:cNvSpPr txBox="1">
            <a:spLocks/>
          </p:cNvSpPr>
          <p:nvPr/>
        </p:nvSpPr>
        <p:spPr>
          <a:xfrm>
            <a:off x="9494893" y="3111702"/>
            <a:ext cx="2050742" cy="3258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и замены данных в таблице (массиве)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проходимся по массиву, находим, заменяем, выходим из функции. Иначе – ошибка.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3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E304A6A-C932-4CBA-A9E7-51614099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300038"/>
            <a:ext cx="9879012" cy="1400175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источники информации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(видео про хэш-таблицы)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https://www.youtube.com/watch?v=0UX4MIfOMEs&amp;ab_channel=%D0%9D%D0%B8%D0%BA%D0%BE%D0%BB%D0%B0%D0%B9%D0%A2%D1%83%D0%B7%D0%BE%D0%B2%E2%80%94Golang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2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FD0B-F7DE-8C79-3385-ACD2BB3D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6"/>
            <a:ext cx="6261187" cy="492804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A56B6-95F3-96FE-EB92-B2A4B19C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разработки: С++</a:t>
            </a:r>
          </a:p>
          <a:p>
            <a:r>
              <a:rPr lang="ru-RU" dirty="0"/>
              <a:t>Система сборки: </a:t>
            </a:r>
            <a:r>
              <a:rPr lang="ru-RU" dirty="0" err="1"/>
              <a:t>Cmake</a:t>
            </a:r>
            <a:endParaRPr lang="ru-RU" dirty="0"/>
          </a:p>
          <a:p>
            <a:r>
              <a:rPr lang="ru-RU" dirty="0"/>
              <a:t>Тесты: Google </a:t>
            </a:r>
            <a:r>
              <a:rPr lang="ru-RU" dirty="0" err="1"/>
              <a:t>tests</a:t>
            </a:r>
            <a:endParaRPr lang="ru-RU" dirty="0"/>
          </a:p>
          <a:p>
            <a:r>
              <a:rPr lang="ru-RU" dirty="0"/>
              <a:t>Интерфейс: C++ CLR Windows </a:t>
            </a:r>
            <a:r>
              <a:rPr lang="ru-RU" dirty="0" err="1"/>
              <a:t>Forms</a:t>
            </a:r>
            <a:endParaRPr lang="ru-RU" dirty="0"/>
          </a:p>
          <a:p>
            <a:r>
              <a:rPr lang="ru-RU" dirty="0"/>
              <a:t>Распределение работ</a:t>
            </a:r>
          </a:p>
        </p:txBody>
      </p:sp>
    </p:spTree>
    <p:extLst>
      <p:ext uri="{BB962C8B-B14F-4D97-AF65-F5344CB8AC3E}">
        <p14:creationId xmlns:p14="http://schemas.microsoft.com/office/powerpoint/2010/main" val="3389511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6E94C-D9BD-29B5-A8A8-8E3FE49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DCBA5-2D59-D6C2-2096-36CF91F2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Работать в команде оказалось тяжелее, чем казалось. Цикл создания программы мы не прошли, ведь программа не была доведена до логического окончания. В выводе стоит упомянуть, что после этой работы у нас сформировалось чёткое осознание что писать интерфейс для программы на С++ это сплошное </a:t>
            </a:r>
            <a:r>
              <a:rPr lang="ru-RU"/>
              <a:t>мучение…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6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E5D77-F966-50B0-C71B-2E10D91F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1163"/>
            <a:ext cx="9603275" cy="677638"/>
          </a:xfrm>
        </p:spPr>
        <p:txBody>
          <a:bodyPr/>
          <a:lstStyle/>
          <a:p>
            <a:r>
              <a:rPr lang="ru-RU" dirty="0"/>
              <a:t>Интерфейс программы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0F90D-1057-7F8A-3F36-3269E7FBE988}"/>
              </a:ext>
            </a:extLst>
          </p:cNvPr>
          <p:cNvSpPr txBox="1"/>
          <p:nvPr/>
        </p:nvSpPr>
        <p:spPr>
          <a:xfrm>
            <a:off x="1451579" y="2089406"/>
            <a:ext cx="4996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Начнём с того что мы видим при запуске программы – интерфейса.</a:t>
            </a:r>
            <a:br>
              <a:rPr lang="ru-RU" dirty="0"/>
            </a:br>
            <a:r>
              <a:rPr lang="ru-RU" dirty="0"/>
              <a:t>Интерфейс нашей программы сделан на платформе </a:t>
            </a:r>
            <a:r>
              <a:rPr lang="en-US" dirty="0"/>
              <a:t>CLR Windows Forms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5D7E21-47CC-F5F2-E009-ADF25D2B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26" y="1908313"/>
            <a:ext cx="5013782" cy="3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6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7410C-A28B-31EF-63E8-2EFC666F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4133"/>
            <a:ext cx="9603275" cy="658521"/>
          </a:xfrm>
        </p:spPr>
        <p:txBody>
          <a:bodyPr/>
          <a:lstStyle/>
          <a:p>
            <a:r>
              <a:rPr lang="ru-RU" dirty="0"/>
              <a:t>Элементы управления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82207-D615-9733-5504-C6CFA292E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58008"/>
            <a:ext cx="2985248" cy="4180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Для срабатывание большинства кнопок нужно ввести в поля рядом либо название, либо цифру либо иной символ в зависимости от того что нужно сделать. </a:t>
            </a:r>
          </a:p>
          <a:p>
            <a:pPr marL="0" indent="0">
              <a:buNone/>
            </a:pPr>
            <a:r>
              <a:rPr lang="ru-RU" sz="1600" dirty="0"/>
              <a:t>Таблицу можно выбрать в </a:t>
            </a:r>
            <a:r>
              <a:rPr lang="en-US" sz="1600" dirty="0" err="1"/>
              <a:t>MenuStrip</a:t>
            </a:r>
            <a:r>
              <a:rPr lang="en-US" sz="1600" dirty="0"/>
              <a:t>, </a:t>
            </a:r>
            <a:r>
              <a:rPr lang="ru-RU" sz="1600" dirty="0"/>
              <a:t>как показано на первой </a:t>
            </a:r>
            <a:r>
              <a:rPr lang="ru-RU" sz="1600" dirty="0" err="1"/>
              <a:t>кратинке</a:t>
            </a:r>
            <a:r>
              <a:rPr lang="ru-RU" sz="1600" dirty="0"/>
              <a:t> </a:t>
            </a:r>
          </a:p>
          <a:p>
            <a:pPr marL="0" indent="0">
              <a:buNone/>
            </a:pPr>
            <a:r>
              <a:rPr lang="ru-RU" sz="1600" dirty="0"/>
              <a:t>Если с полиномами делают  вычисления, то результат будет выведен с помощью </a:t>
            </a:r>
            <a:r>
              <a:rPr lang="en-US" sz="1600" dirty="0" err="1"/>
              <a:t>MessegeBox</a:t>
            </a:r>
            <a:r>
              <a:rPr lang="ru-RU" sz="1600" dirty="0"/>
              <a:t>, пример разности показан на второй картинке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11EE6-E85D-5075-C540-8858CE9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2" y="2530760"/>
            <a:ext cx="3163648" cy="24745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F44D30-A92B-AF09-8A24-7C8940C7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62" y="2530760"/>
            <a:ext cx="3191049" cy="24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55ECC-7555-1442-5837-FD623131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B9AD5-8EC6-4860-5B31-61509368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проекта нам надо было написать 6 таблиц: </a:t>
            </a:r>
          </a:p>
          <a:p>
            <a:r>
              <a:rPr lang="ru-RU" sz="1600" dirty="0"/>
              <a:t>Линейная таблица на массиве</a:t>
            </a:r>
          </a:p>
          <a:p>
            <a:r>
              <a:rPr lang="ru-RU" sz="1600" dirty="0"/>
              <a:t>Линейная таблица на листе </a:t>
            </a:r>
          </a:p>
          <a:p>
            <a:r>
              <a:rPr lang="ru-RU" sz="1600" dirty="0"/>
              <a:t>АВЛ дерево</a:t>
            </a:r>
          </a:p>
          <a:p>
            <a:r>
              <a:rPr lang="ru-RU" sz="1600" dirty="0"/>
              <a:t>Хеш-Таблица с открытым перемешиванием</a:t>
            </a:r>
          </a:p>
          <a:p>
            <a:r>
              <a:rPr lang="ru-RU" sz="1600" dirty="0"/>
              <a:t>Хеш-Таблица на листе</a:t>
            </a:r>
          </a:p>
          <a:p>
            <a:r>
              <a:rPr lang="ru-RU" sz="1600" dirty="0"/>
              <a:t>Упорядоченная таблица на массиве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11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69420-8CBE-E2D2-F377-2A216EEF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8485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таблиц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9BD5E-BACF-A10F-BDAD-4250E26C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0417" cy="3852331"/>
          </a:xfrm>
        </p:spPr>
        <p:txBody>
          <a:bodyPr/>
          <a:lstStyle/>
          <a:p>
            <a:r>
              <a:rPr lang="ru-RU" dirty="0"/>
              <a:t>В интерфейсе прописаны обязательные функции для каждой таблицы, поэтому каждая таблица наследована от него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39FE5-2674-9FC6-1EE3-7ECBDFF3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96" y="2015732"/>
            <a:ext cx="60492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11751-F4B7-01B2-8D8D-4D843A5B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05452"/>
            <a:ext cx="6491774" cy="563105"/>
          </a:xfrm>
        </p:spPr>
        <p:txBody>
          <a:bodyPr>
            <a:normAutofit/>
          </a:bodyPr>
          <a:lstStyle/>
          <a:p>
            <a:r>
              <a:rPr lang="ru-RU" dirty="0"/>
              <a:t>Линейная таблица на массиве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C8CB7-7609-55CD-1491-52A4DE94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765848" cy="17849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Это массив </a:t>
            </a:r>
            <a:r>
              <a:rPr lang="en-US" dirty="0"/>
              <a:t>Date</a:t>
            </a:r>
            <a:r>
              <a:rPr lang="ru-RU" dirty="0"/>
              <a:t>, в котором прописаны функции из интерфейса таблиц.</a:t>
            </a:r>
            <a:br>
              <a:rPr lang="ru-RU" dirty="0"/>
            </a:br>
            <a:r>
              <a:rPr lang="ru-RU" dirty="0"/>
              <a:t>Класс в себе хранить сам массив </a:t>
            </a:r>
            <a:r>
              <a:rPr lang="en-US" dirty="0"/>
              <a:t>dates, </a:t>
            </a:r>
            <a:r>
              <a:rPr lang="ru-RU" dirty="0"/>
              <a:t> максимальное кол-во элементов </a:t>
            </a:r>
            <a:r>
              <a:rPr lang="en-US" dirty="0" err="1"/>
              <a:t>maxsize</a:t>
            </a:r>
            <a:r>
              <a:rPr lang="ru-RU" dirty="0"/>
              <a:t> и кол-во элементов в массиве </a:t>
            </a:r>
            <a:r>
              <a:rPr lang="en-US" dirty="0"/>
              <a:t>size.</a:t>
            </a:r>
            <a:r>
              <a:rPr lang="ru-RU" dirty="0"/>
              <a:t>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*</a:t>
            </a:r>
            <a:r>
              <a:rPr lang="en-US" dirty="0"/>
              <a:t>Date</a:t>
            </a:r>
            <a:r>
              <a:rPr lang="ru-RU" dirty="0"/>
              <a:t> – класс хранящий в себе полином и название полинома </a:t>
            </a:r>
          </a:p>
        </p:txBody>
      </p:sp>
    </p:spTree>
    <p:extLst>
      <p:ext uri="{BB962C8B-B14F-4D97-AF65-F5344CB8AC3E}">
        <p14:creationId xmlns:p14="http://schemas.microsoft.com/office/powerpoint/2010/main" val="279308233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229</TotalTime>
  <Words>1954</Words>
  <Application>Microsoft Office PowerPoint</Application>
  <PresentationFormat>Широкоэкранный</PresentationFormat>
  <Paragraphs>115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Gill Sans MT</vt:lpstr>
      <vt:lpstr>Times New Roman</vt:lpstr>
      <vt:lpstr>Галерея</vt:lpstr>
      <vt:lpstr>Алгебра полиномов</vt:lpstr>
      <vt:lpstr>Введение</vt:lpstr>
      <vt:lpstr>ТЗ</vt:lpstr>
      <vt:lpstr>Используемые технологии:</vt:lpstr>
      <vt:lpstr>Интерфейс программы </vt:lpstr>
      <vt:lpstr>Элементы управления </vt:lpstr>
      <vt:lpstr>Таблицы</vt:lpstr>
      <vt:lpstr>Интерфейс таблиц </vt:lpstr>
      <vt:lpstr>Линейная таблица на массиве </vt:lpstr>
      <vt:lpstr>Основные Функции:</vt:lpstr>
      <vt:lpstr>Доп. функции </vt:lpstr>
      <vt:lpstr>Авл Дерево</vt:lpstr>
      <vt:lpstr>Вывод</vt:lpstr>
      <vt:lpstr>Использованные источники информации: (видео про хэш-таблицы) https://www.youtube.com/watch?v=0UX4MIfOMEs&amp;ab_channel=%D0%9D%D0%B8%D0%BA%D0%BE%D0%BB%D0%B0%D0%B9%D0%A2%D1%83%D0%B7%D0%BE%D0%B2%E2%80%94Golang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Класс-таблица:</vt:lpstr>
      <vt:lpstr>повороты дерева </vt:lpstr>
      <vt:lpstr>Малый поворот (через правую ветвь)</vt:lpstr>
      <vt:lpstr>Большой поворот (через правую –&gt; левую ветви) </vt:lpstr>
      <vt:lpstr>Групповая лабораторная работа:  “Полиномы с тремя переменными”.  </vt:lpstr>
      <vt:lpstr>Презентация PowerPoint</vt:lpstr>
      <vt:lpstr>Презентация PowerPoint</vt:lpstr>
      <vt:lpstr>Заполнение хэш-таблицы</vt:lpstr>
      <vt:lpstr>1) Хеш-таблица со списками (метод цепочек).</vt:lpstr>
      <vt:lpstr>Презентация PowerPoint</vt:lpstr>
      <vt:lpstr>Хэш-таблица (класс):</vt:lpstr>
      <vt:lpstr>Презентация PowerPoint</vt:lpstr>
      <vt:lpstr>Презентация PowerPoint</vt:lpstr>
      <vt:lpstr>2) Упорядоченная таблица на массиве.</vt:lpstr>
      <vt:lpstr>Презентация PowerPoint</vt:lpstr>
      <vt:lpstr>Класс-таблица: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Использованные источники информации: (видео про хэш-таблицы) https://www.youtube.com/watch?v=0UX4MIfOMEs&amp;ab_channel=%D0%9D%D0%B8%D0%BA%D0%BE%D0%BB%D0%B0%D0%B9%D0%A2%D1%83%D0%B7%D0%BE%D0%B2%E2%80%94Golang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Алгебра полиномов</dc:title>
  <dc:creator>Вячеcлав Жаткин</dc:creator>
  <cp:lastModifiedBy>Вячеcлав Жаткин</cp:lastModifiedBy>
  <cp:revision>6</cp:revision>
  <dcterms:created xsi:type="dcterms:W3CDTF">2023-05-11T11:08:13Z</dcterms:created>
  <dcterms:modified xsi:type="dcterms:W3CDTF">2023-05-22T18:07:57Z</dcterms:modified>
</cp:coreProperties>
</file>