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sldIdLst>
    <p:sldId id="296" r:id="rId3"/>
    <p:sldId id="257" r:id="rId4"/>
    <p:sldId id="27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6" r:id="rId15"/>
    <p:sldId id="285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73" r:id="rId26"/>
  </p:sldIdLst>
  <p:sldSz cx="10080625" cy="7559675"/>
  <p:notesSz cx="7559675" cy="10691813"/>
  <p:defaultTextStyle>
    <a:defPPr>
      <a:defRPr lang="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520"/>
  </p:normalViewPr>
  <p:slideViewPr>
    <p:cSldViewPr>
      <p:cViewPr varScale="1">
        <p:scale>
          <a:sx n="87" d="100"/>
          <a:sy n="87" d="100"/>
        </p:scale>
        <p:origin x="2008" y="19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0CC8DB6-E66B-4975-A4C2-4EF89854D6E8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50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4282200" y="10155600"/>
            <a:ext cx="3273840" cy="532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744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4282200" y="10155600"/>
            <a:ext cx="3273840" cy="532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4482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G Slide-01.jpg" descr="BG Slide-01.jpg">
            <a:extLst>
              <a:ext uri="{FF2B5EF4-FFF2-40B4-BE49-F238E27FC236}">
                <a16:creationId xmlns:a16="http://schemas.microsoft.com/office/drawing/2014/main" id="{2AB02847-5A77-D04F-9022-6161AA94A3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35594" y="-31717"/>
            <a:ext cx="10131539" cy="76231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57BF6916-406C-E944-841A-1BF7394CF1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6972" y="417892"/>
            <a:ext cx="791671" cy="62997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UNIVERSITAS BINA NUSANTARA">
            <a:extLst>
              <a:ext uri="{FF2B5EF4-FFF2-40B4-BE49-F238E27FC236}">
                <a16:creationId xmlns:a16="http://schemas.microsoft.com/office/drawing/2014/main" id="{B2ACCA88-1510-174E-BE16-6E62A96F6E0C}"/>
              </a:ext>
            </a:extLst>
          </p:cNvPr>
          <p:cNvSpPr txBox="1"/>
          <p:nvPr userDrawn="1"/>
        </p:nvSpPr>
        <p:spPr>
          <a:xfrm>
            <a:off x="3599288" y="5335417"/>
            <a:ext cx="2688813" cy="186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339621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sz="1488" dirty="0"/>
              <a:t>UNIVERSITAS</a:t>
            </a:r>
            <a:r>
              <a:rPr sz="1488" b="1" dirty="0"/>
              <a:t> BINA NUSANTARA</a:t>
            </a:r>
          </a:p>
        </p:txBody>
      </p: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2610CD5C-942F-BF48-875B-42FFCE146C9A}"/>
              </a:ext>
            </a:extLst>
          </p:cNvPr>
          <p:cNvSpPr/>
          <p:nvPr userDrawn="1"/>
        </p:nvSpPr>
        <p:spPr>
          <a:xfrm>
            <a:off x="4830300" y="5846985"/>
            <a:ext cx="420026" cy="48998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21001" tIns="21001" rIns="21001" bIns="21001" anchor="ctr"/>
          <a:lstStyle/>
          <a:p>
            <a:pPr defTabSz="341262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323" b="0" i="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8" name="UNIVERSITAS BINA NUSANTARA">
            <a:extLst>
              <a:ext uri="{FF2B5EF4-FFF2-40B4-BE49-F238E27FC236}">
                <a16:creationId xmlns:a16="http://schemas.microsoft.com/office/drawing/2014/main" id="{1D553A28-04FA-E944-90CB-BDB2AEBEA300}"/>
              </a:ext>
            </a:extLst>
          </p:cNvPr>
          <p:cNvSpPr txBox="1"/>
          <p:nvPr userDrawn="1"/>
        </p:nvSpPr>
        <p:spPr>
          <a:xfrm>
            <a:off x="3599288" y="5335417"/>
            <a:ext cx="2688813" cy="186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339621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sz="1488" dirty="0"/>
              <a:t>UNIVERSITAS</a:t>
            </a:r>
            <a:r>
              <a:rPr sz="1488" b="1" dirty="0"/>
              <a:t> BINA NUSANTARA</a:t>
            </a: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A398922F-A33B-3C44-AAA1-709DF0A7FE30}"/>
              </a:ext>
            </a:extLst>
          </p:cNvPr>
          <p:cNvSpPr/>
          <p:nvPr userDrawn="1"/>
        </p:nvSpPr>
        <p:spPr>
          <a:xfrm>
            <a:off x="4830300" y="5846985"/>
            <a:ext cx="420026" cy="48998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21001" tIns="21001" rIns="21001" bIns="21001" anchor="ctr"/>
          <a:lstStyle/>
          <a:p>
            <a:pPr defTabSz="341262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323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23" name="Body Level One…">
            <a:extLst>
              <a:ext uri="{FF2B5EF4-FFF2-40B4-BE49-F238E27FC236}">
                <a16:creationId xmlns:a16="http://schemas.microsoft.com/office/drawing/2014/main" id="{DC9E4D2B-1303-D647-ADF8-BD63A36C3CA0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96649" y="3722985"/>
            <a:ext cx="9083064" cy="1049955"/>
          </a:xfrm>
          <a:prstGeom prst="rect">
            <a:avLst/>
          </a:prstGeom>
        </p:spPr>
        <p:txBody>
          <a:bodyPr/>
          <a:lstStyle>
            <a:lvl1pPr marL="0" indent="0" algn="ctr" defTabSz="341262">
              <a:lnSpc>
                <a:spcPct val="100000"/>
              </a:lnSpc>
              <a:spcBef>
                <a:spcPts val="0"/>
              </a:spcBef>
              <a:buSzTx/>
              <a:buNone/>
              <a:defRPr kumimoji="0" sz="2067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indent="189006" defTabSz="341262">
              <a:lnSpc>
                <a:spcPct val="100000"/>
              </a:lnSpc>
              <a:spcBef>
                <a:spcPts val="0"/>
              </a:spcBef>
              <a:buSzTx/>
              <a:buNone/>
              <a:defRPr sz="2274" b="1"/>
            </a:lvl2pPr>
            <a:lvl3pPr marL="0" indent="378013" defTabSz="341262">
              <a:lnSpc>
                <a:spcPct val="100000"/>
              </a:lnSpc>
              <a:spcBef>
                <a:spcPts val="0"/>
              </a:spcBef>
              <a:buSzTx/>
              <a:buNone/>
              <a:defRPr sz="2274" b="1"/>
            </a:lvl3pPr>
            <a:lvl4pPr marL="0" indent="567019" defTabSz="341262">
              <a:lnSpc>
                <a:spcPct val="100000"/>
              </a:lnSpc>
              <a:spcBef>
                <a:spcPts val="0"/>
              </a:spcBef>
              <a:buSzTx/>
              <a:buNone/>
              <a:defRPr sz="2274" b="1"/>
            </a:lvl4pPr>
            <a:lvl5pPr marL="0" indent="756026" defTabSz="341262">
              <a:lnSpc>
                <a:spcPct val="100000"/>
              </a:lnSpc>
              <a:spcBef>
                <a:spcPts val="0"/>
              </a:spcBef>
              <a:buSzTx/>
              <a:buNone/>
              <a:defRPr sz="2274" b="1"/>
            </a:lvl5pPr>
          </a:lstStyle>
          <a:p>
            <a:r>
              <a:rPr dirty="0"/>
              <a:t>Presentation Subtitle</a:t>
            </a:r>
          </a:p>
          <a:p>
            <a:pPr lvl="4"/>
            <a:endParaRPr dirty="0"/>
          </a:p>
        </p:txBody>
      </p:sp>
      <p:sp>
        <p:nvSpPr>
          <p:cNvPr id="24" name="Presentation Title">
            <a:extLst>
              <a:ext uri="{FF2B5EF4-FFF2-40B4-BE49-F238E27FC236}">
                <a16:creationId xmlns:a16="http://schemas.microsoft.com/office/drawing/2014/main" id="{1323A2FB-C06C-AA47-AA40-00FC9E490C6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98779" y="1419226"/>
            <a:ext cx="9083065" cy="215933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kumimoji="0" sz="4961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Prese</a:t>
            </a:r>
            <a:r>
              <a:rPr lang="en-ID" dirty="0"/>
              <a:t>n</a:t>
            </a:r>
            <a:r>
              <a:rPr dirty="0" err="1"/>
              <a:t>tation</a:t>
            </a:r>
            <a:r>
              <a:rPr dirty="0"/>
              <a:t> Title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6474C2C-5958-6F6B-1482-E67DED339D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8172" y="6359575"/>
            <a:ext cx="1741575" cy="411102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827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/>
            <a:r>
              <a:rPr lang="en-US" dirty="0"/>
              <a:t>Type your name</a:t>
            </a:r>
          </a:p>
        </p:txBody>
      </p:sp>
      <p:sp>
        <p:nvSpPr>
          <p:cNvPr id="4" name="UNIVERSITAS BINA NUSANTARA">
            <a:extLst>
              <a:ext uri="{FF2B5EF4-FFF2-40B4-BE49-F238E27FC236}">
                <a16:creationId xmlns:a16="http://schemas.microsoft.com/office/drawing/2014/main" id="{5DC7F27E-9CB9-099F-4DA7-367C6ADB411B}"/>
              </a:ext>
            </a:extLst>
          </p:cNvPr>
          <p:cNvSpPr txBox="1"/>
          <p:nvPr userDrawn="1"/>
        </p:nvSpPr>
        <p:spPr>
          <a:xfrm>
            <a:off x="4158172" y="6118301"/>
            <a:ext cx="1689565" cy="145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339621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lang="en-US" sz="1158" dirty="0"/>
              <a:t>SUBJECT MATTER EXPERT</a:t>
            </a:r>
            <a:endParaRPr sz="1158" b="1" dirty="0"/>
          </a:p>
        </p:txBody>
      </p:sp>
    </p:spTree>
    <p:extLst>
      <p:ext uri="{BB962C8B-B14F-4D97-AF65-F5344CB8AC3E}">
        <p14:creationId xmlns:p14="http://schemas.microsoft.com/office/powerpoint/2010/main" val="116736506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9852-00DC-4C20-83AD-64F44C4B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C7569-E01C-414B-9C7C-0B0182F8A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4BCB8-DAD3-4749-B627-58DC1032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8B62-1408-4E0E-8AF0-D6C82BD1DB3A}" type="datetimeFigureOut">
              <a:rPr lang="en-ID" smtClean="0"/>
              <a:t>26/06/23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7E3E4-F23F-4E01-B078-680C2329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1703F-3935-4BD0-86E6-A5805B46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BC7-4149-4495-B70B-03A91EA3B0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887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/>
          <p:nvPr/>
        </p:nvPicPr>
        <p:blipFill>
          <a:blip r:embed="rId15"/>
          <a:stretch/>
        </p:blipFill>
        <p:spPr>
          <a:xfrm>
            <a:off x="0" y="5040"/>
            <a:ext cx="10077840" cy="7124040"/>
          </a:xfrm>
          <a:prstGeom prst="rect">
            <a:avLst/>
          </a:prstGeom>
          <a:ln>
            <a:noFill/>
          </a:ln>
        </p:spPr>
      </p:pic>
      <p:sp>
        <p:nvSpPr>
          <p:cNvPr id="9" name="CustomShape 1"/>
          <p:cNvSpPr/>
          <p:nvPr/>
        </p:nvSpPr>
        <p:spPr>
          <a:xfrm>
            <a:off x="0" y="5685120"/>
            <a:ext cx="10077840" cy="18727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14"/>
          <p:cNvPicPr/>
          <p:nvPr/>
        </p:nvPicPr>
        <p:blipFill>
          <a:blip r:embed="rId16"/>
          <a:stretch/>
        </p:blipFill>
        <p:spPr>
          <a:xfrm>
            <a:off x="0" y="0"/>
            <a:ext cx="10077840" cy="1149480"/>
          </a:xfrm>
          <a:prstGeom prst="rect">
            <a:avLst/>
          </a:prstGeom>
          <a:ln>
            <a:noFill/>
          </a:ln>
        </p:spPr>
      </p:pic>
      <p:pic>
        <p:nvPicPr>
          <p:cNvPr id="3" name="Picture 1"/>
          <p:cNvPicPr/>
          <p:nvPr/>
        </p:nvPicPr>
        <p:blipFill>
          <a:blip r:embed="rId17"/>
          <a:stretch/>
        </p:blipFill>
        <p:spPr>
          <a:xfrm>
            <a:off x="5040" y="5040"/>
            <a:ext cx="10072800" cy="7120440"/>
          </a:xfrm>
          <a:prstGeom prst="rect">
            <a:avLst/>
          </a:prstGeom>
          <a:ln>
            <a:noFill/>
          </a:ln>
        </p:spPr>
      </p:pic>
      <p:sp>
        <p:nvSpPr>
          <p:cNvPr id="4" name="CustomShape 2"/>
          <p:cNvSpPr/>
          <p:nvPr/>
        </p:nvSpPr>
        <p:spPr>
          <a:xfrm>
            <a:off x="0" y="5685120"/>
            <a:ext cx="10077840" cy="18727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/>
          <p:cNvSpPr/>
          <p:nvPr/>
        </p:nvSpPr>
        <p:spPr>
          <a:xfrm>
            <a:off x="1864800" y="1794960"/>
            <a:ext cx="8213040" cy="576252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5" r:id="rId13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1"/>
          <p:cNvPicPr/>
          <p:nvPr/>
        </p:nvPicPr>
        <p:blipFill>
          <a:blip r:embed="rId15"/>
          <a:stretch/>
        </p:blipFill>
        <p:spPr>
          <a:xfrm>
            <a:off x="0" y="5040"/>
            <a:ext cx="10077840" cy="712404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0" y="5685120"/>
            <a:ext cx="10077840" cy="18727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14"/>
          <p:cNvPicPr/>
          <p:nvPr/>
        </p:nvPicPr>
        <p:blipFill>
          <a:blip r:embed="rId16"/>
          <a:stretch/>
        </p:blipFill>
        <p:spPr>
          <a:xfrm>
            <a:off x="0" y="0"/>
            <a:ext cx="10077840" cy="1149480"/>
          </a:xfrm>
          <a:prstGeom prst="rect">
            <a:avLst/>
          </a:prstGeom>
          <a:ln>
            <a:noFill/>
          </a:ln>
        </p:spPr>
      </p:pic>
      <p:pic>
        <p:nvPicPr>
          <p:cNvPr id="45" name="Picture 1"/>
          <p:cNvPicPr/>
          <p:nvPr/>
        </p:nvPicPr>
        <p:blipFill>
          <a:blip r:embed="rId15"/>
          <a:stretch/>
        </p:blipFill>
        <p:spPr>
          <a:xfrm>
            <a:off x="0" y="-15480"/>
            <a:ext cx="10077840" cy="712404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0" y="5685120"/>
            <a:ext cx="10077840" cy="18727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264C53-F38A-3CAD-0C8A-2BF46116F39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 xmlns:a="http://schemas.openxmlformats.org/drawingml/2006/main">
              <a:rPr lang="id" dirty="0"/>
              <a:t>COMP6843001 – REKAYASA </a:t>
            </a:r>
            <a:r xmlns:a="http://schemas.openxmlformats.org/drawingml/2006/main">
              <a:rPr lang="id" dirty="0" err="1"/>
              <a:t>REVISI </a:t>
            </a:r>
            <a:r xmlns:a="http://schemas.openxmlformats.org/drawingml/2006/main">
              <a:rPr lang="id" dirty="0"/>
              <a:t>DAN EKSPLOITASI BINER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20BAB2-790F-F74A-024A-FC22D1A3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id" dirty="0"/>
              <a:t>Perakitan </a:t>
            </a:r>
            <a:r xmlns:a="http://schemas.openxmlformats.org/drawingml/2006/main">
              <a:rPr lang="id"/>
              <a:t>&amp; Pembongkaran</a:t>
            </a:r>
            <a:endParaRPr xmlns:a="http://schemas.openxmlformats.org/drawingml/2006/main" lang="en-US" dirty="0"/>
          </a:p>
        </p:txBody>
      </p:sp>
    </p:spTree>
    <p:extLst>
      <p:ext uri="{BB962C8B-B14F-4D97-AF65-F5344CB8AC3E}">
        <p14:creationId xmlns:p14="http://schemas.microsoft.com/office/powerpoint/2010/main" val="348722344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077912" y="1722437"/>
            <a:ext cx="8309670" cy="51816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Instruksi merupakan blok pembangun program perakitan.</a:t>
            </a:r>
          </a:p>
          <a:p>
            <a:r xmlns:a="http://schemas.openxmlformats.org/drawingml/2006/main">
              <a:rPr lang="id" sz="2315" dirty="0"/>
              <a:t>Dalam assembly x86, suatu instruksi dibuat dari mnemonic dan nol atau lebih operan.</a:t>
            </a:r>
            <a:endParaRPr xmlns:a="http://schemas.openxmlformats.org/drawingml/2006/main" lang="en-US" sz="1915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Instruksi</a:t>
            </a:r>
            <a:endParaRPr xmlns:a="http://schemas.openxmlformats.org/drawingml/2006/ma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A43549-07DB-E80E-36D6-DE982825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312" y="3551237"/>
            <a:ext cx="6580809" cy="187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07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077912" y="1722437"/>
            <a:ext cx="8309670" cy="51816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Setiap instruksi berhubungan dengan opcode (kode operasi) yang memberi tahu CPU operasi mana yang ingin dilakukan program.</a:t>
            </a:r>
          </a:p>
          <a:p>
            <a:endParaRPr lang="en-US" sz="2315" dirty="0"/>
          </a:p>
          <a:p>
            <a:endParaRPr lang="en-US" sz="2315" dirty="0"/>
          </a:p>
          <a:p>
            <a:endParaRPr lang="en-US" sz="2315" dirty="0"/>
          </a:p>
          <a:p>
            <a:endParaRPr lang="en-US" sz="2315" dirty="0"/>
          </a:p>
          <a:p>
            <a:r xmlns:a="http://schemas.openxmlformats.org/drawingml/2006/main">
              <a:rPr lang="id" sz="2320" dirty="0"/>
              <a:t>Disassembler menerjemahkan opcode menjadi instruksi yang dapat dibaca manusia.</a:t>
            </a:r>
          </a:p>
          <a:p>
            <a:r xmlns:a="http://schemas.openxmlformats.org/drawingml/2006/main">
              <a:rPr lang="id" sz="2320" dirty="0"/>
              <a:t>Nilai 0xB9 sesuai dengan </a:t>
            </a:r>
            <a:r xmlns:a="http://schemas.openxmlformats.org/drawingml/2006/main">
              <a:rPr lang="id" sz="2320" i="1" dirty="0"/>
              <a:t>mov </a:t>
            </a:r>
            <a:r xmlns:a="http://schemas.openxmlformats.org/drawingml/2006/main">
              <a:rPr lang="id" sz="2320" i="1" dirty="0" err="1"/>
              <a:t>ecx </a:t>
            </a:r>
            <a:r xmlns:a="http://schemas.openxmlformats.org/drawingml/2006/main">
              <a:rPr lang="id" sz="2320" dirty="0"/>
              <a:t>, dan </a:t>
            </a:r>
            <a:r xmlns:a="http://schemas.openxmlformats.org/drawingml/2006/main">
              <a:rPr lang="id" sz="2320" i="1" dirty="0"/>
              <a:t>0x42000000 </a:t>
            </a:r>
            <a:r xmlns:a="http://schemas.openxmlformats.org/drawingml/2006/main">
              <a:rPr lang="id" sz="2320" dirty="0"/>
              <a:t>sesuai dengan nilai </a:t>
            </a:r>
            <a:r xmlns:a="http://schemas.openxmlformats.org/drawingml/2006/main">
              <a:rPr lang="id" sz="2320" i="1" dirty="0"/>
              <a:t>0x42 </a:t>
            </a:r>
            <a:r xmlns:a="http://schemas.openxmlformats.org/drawingml/2006/main">
              <a:rPr lang="id" sz="2320" dirty="0"/>
              <a:t>.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Kode Operasi</a:t>
            </a:r>
            <a:endParaRPr xmlns:a="http://schemas.openxmlformats.org/drawingml/2006/ma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660791-396E-C131-5D06-1C19C29C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49" y="2916237"/>
            <a:ext cx="6588125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3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077912" y="1722437"/>
            <a:ext cx="8309670" cy="51816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Operand digunakan untuk mengidentifikasi data yang sedang digunakan oleh suatu instruksi.</a:t>
            </a:r>
          </a:p>
          <a:p>
            <a:r xmlns:a="http://schemas.openxmlformats.org/drawingml/2006/main">
              <a:rPr lang="id" sz="2315" dirty="0"/>
              <a:t>Tiga jenis operan dapat digunakan:</a:t>
            </a:r>
          </a:p>
          <a:p>
            <a:pPr xmlns:a="http://schemas.openxmlformats.org/drawingml/2006/main" lvl="1"/>
            <a:r xmlns:a="http://schemas.openxmlformats.org/drawingml/2006/main">
              <a:rPr lang="id" sz="2200" dirty="0"/>
              <a:t>Operand langsung, yang merupakan </a:t>
            </a:r>
            <a:r xmlns:a="http://schemas.openxmlformats.org/drawingml/2006/main">
              <a:rPr lang="id" sz="2200" b="1" dirty="0"/>
              <a:t>nilai tetap</a:t>
            </a:r>
          </a:p>
          <a:p>
            <a:pPr xmlns:a="http://schemas.openxmlformats.org/drawingml/2006/main" lvl="1"/>
            <a:r xmlns:a="http://schemas.openxmlformats.org/drawingml/2006/main">
              <a:rPr lang="id" sz="2200" dirty="0"/>
              <a:t>Operand register merujuk ke </a:t>
            </a:r>
            <a:r xmlns:a="http://schemas.openxmlformats.org/drawingml/2006/main">
              <a:rPr lang="id" sz="2200" b="1" dirty="0"/>
              <a:t>register</a:t>
            </a:r>
          </a:p>
          <a:p>
            <a:pPr xmlns:a="http://schemas.openxmlformats.org/drawingml/2006/main" lvl="1"/>
            <a:r xmlns:a="http://schemas.openxmlformats.org/drawingml/2006/main">
              <a:rPr lang="id" sz="2200" dirty="0"/>
              <a:t>Operan alamat memori merujuk pada alamat memori yang berisi nilai yang diinginkan, biasanya dilambangkan dengan nilai, register, atau persamaan di antara tanda kurung </a:t>
            </a:r>
            <a:r xmlns:a="http://schemas.openxmlformats.org/drawingml/2006/main">
              <a:rPr lang="id" sz="2200" b="1" dirty="0"/>
              <a:t>, seperti [ </a:t>
            </a:r>
            <a:r xmlns:a="http://schemas.openxmlformats.org/drawingml/2006/main">
              <a:rPr lang="id" sz="2200" b="1" dirty="0" err="1"/>
              <a:t>eax </a:t>
            </a:r>
            <a:r xmlns:a="http://schemas.openxmlformats.org/drawingml/2006/main">
              <a:rPr lang="id" sz="2200" b="1" dirty="0"/>
              <a:t>].</a:t>
            </a:r>
          </a:p>
          <a:p>
            <a:pPr lvl="1"/>
            <a:endParaRPr lang="en-US" sz="2320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Operan</a:t>
            </a:r>
            <a:endParaRPr xmlns:a="http://schemas.openxmlformats.org/drawingml/2006/ma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7D23AA-3E65-2E66-96B6-F66901762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112" y="4922837"/>
            <a:ext cx="6588125" cy="139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7C846A-7F39-F36F-A241-9A450014F30A}"/>
              </a:ext>
            </a:extLst>
          </p:cNvPr>
          <p:cNvSpPr txBox="1"/>
          <p:nvPr/>
        </p:nvSpPr>
        <p:spPr>
          <a:xfrm>
            <a:off x="3646140" y="6484936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id" dirty="0"/>
              <a:t>0x42 adalah </a:t>
            </a:r>
            <a:r xmlns:a="http://schemas.openxmlformats.org/drawingml/2006/main">
              <a:rPr lang="id" i="1" dirty="0"/>
              <a:t>operan langsung</a:t>
            </a:r>
          </a:p>
          <a:p>
            <a:r xmlns:a="http://schemas.openxmlformats.org/drawingml/2006/main">
              <a:rPr lang="id" dirty="0" err="1"/>
              <a:t>ecx</a:t>
            </a:r>
            <a:r xmlns:a="http://schemas.openxmlformats.org/drawingml/2006/main">
              <a:rPr lang="id" i="1" dirty="0"/>
              <a:t> </a:t>
            </a:r>
            <a:r xmlns:a="http://schemas.openxmlformats.org/drawingml/2006/main">
              <a:rPr lang="id" dirty="0"/>
              <a:t>adalah </a:t>
            </a:r>
            <a:r xmlns:a="http://schemas.openxmlformats.org/drawingml/2006/main">
              <a:rPr lang="id" i="1" dirty="0"/>
              <a:t>register operan</a:t>
            </a:r>
            <a:endParaRPr xmlns:a="http://schemas.openxmlformats.org/drawingml/2006/main" lang="en-US" dirty="0"/>
          </a:p>
        </p:txBody>
      </p:sp>
    </p:spTree>
    <p:extLst>
      <p:ext uri="{BB962C8B-B14F-4D97-AF65-F5344CB8AC3E}">
        <p14:creationId xmlns:p14="http://schemas.microsoft.com/office/powerpoint/2010/main" val="3928203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Operan</a:t>
            </a:r>
            <a:endParaRPr xmlns:a="http://schemas.openxmlformats.org/drawingml/2006/ma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5E4237-BFD5-09A4-67F3-7EC5CF30D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912" y="2027237"/>
            <a:ext cx="7772400" cy="44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5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077912" y="1722437"/>
            <a:ext cx="8309670" cy="51816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Register adalah sejumlah kecil penyimpanan data yang tersedia untuk CPU, yang isinya dapat diakses lebih cepat daripada penyimpanan yang tersedia di tempat lain.</a:t>
            </a:r>
          </a:p>
          <a:p>
            <a:r xmlns:a="http://schemas.openxmlformats.org/drawingml/2006/main">
              <a:rPr lang="id" sz="2315" dirty="0"/>
              <a:t>Prosesor x86 memiliki kumpulan register yang tersedia untuk digunakan sebagai penyimpanan sementara atau ruang kerja.</a:t>
            </a:r>
            <a:endParaRPr xmlns:a="http://schemas.openxmlformats.org/drawingml/2006/main" lang="en-US" sz="2320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Daftar</a:t>
            </a:r>
            <a:endParaRPr xmlns:a="http://schemas.openxmlformats.org/drawingml/2006/ma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F5036-B37A-82BB-3E5F-5C8CE2A91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997" y="3932237"/>
            <a:ext cx="666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23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077912" y="1722437"/>
            <a:ext cx="8309670" cy="51816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20" dirty="0"/>
              <a:t>Ada empat kategori register:</a:t>
            </a:r>
          </a:p>
          <a:p>
            <a:pPr xmlns:a="http://schemas.openxmlformats.org/drawingml/2006/main" lvl="1"/>
            <a:r xmlns:a="http://schemas.openxmlformats.org/drawingml/2006/main">
              <a:rPr lang="id" sz="2320" b="1" dirty="0"/>
              <a:t>Register umum </a:t>
            </a:r>
            <a:r xmlns:a="http://schemas.openxmlformats.org/drawingml/2006/main">
              <a:rPr lang="id" sz="2320" dirty="0"/>
              <a:t>, digunakan oleh CPU selama eksekusi.</a:t>
            </a:r>
          </a:p>
          <a:p>
            <a:pPr xmlns:a="http://schemas.openxmlformats.org/drawingml/2006/main" lvl="1"/>
            <a:r xmlns:a="http://schemas.openxmlformats.org/drawingml/2006/main">
              <a:rPr lang="id" sz="2320" b="1" dirty="0"/>
              <a:t>Register segmen, </a:t>
            </a:r>
            <a:r xmlns:a="http://schemas.openxmlformats.org/drawingml/2006/main">
              <a:rPr lang="id" sz="2320" dirty="0"/>
              <a:t>digunakan untuk melacak bagian memori.</a:t>
            </a:r>
          </a:p>
          <a:p>
            <a:pPr xmlns:a="http://schemas.openxmlformats.org/drawingml/2006/main" lvl="1"/>
            <a:r xmlns:a="http://schemas.openxmlformats.org/drawingml/2006/main">
              <a:rPr lang="id" sz="2320" b="1" dirty="0"/>
              <a:t>Bendera status, </a:t>
            </a:r>
            <a:r xmlns:a="http://schemas.openxmlformats.org/drawingml/2006/main">
              <a:rPr lang="id" sz="2320" dirty="0"/>
              <a:t>digunakan untuk membuat keputusan.</a:t>
            </a:r>
          </a:p>
          <a:p>
            <a:pPr xmlns:a="http://schemas.openxmlformats.org/drawingml/2006/main" lvl="1"/>
            <a:r xmlns:a="http://schemas.openxmlformats.org/drawingml/2006/main">
              <a:rPr lang="id" sz="2320" b="1" dirty="0"/>
              <a:t>Penunjuk instruksi, </a:t>
            </a:r>
            <a:r xmlns:a="http://schemas.openxmlformats.org/drawingml/2006/main">
              <a:rPr lang="id" sz="2320" dirty="0"/>
              <a:t>digunakan untuk melacak instruksi selanjutnya yang akan dieksekusi.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Daftar</a:t>
            </a:r>
            <a:endParaRPr xmlns:a="http://schemas.openxmlformats.org/drawingml/2006/ma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F5036-B37A-82BB-3E5F-5C8CE2A91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997" y="4310113"/>
            <a:ext cx="666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81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154112" y="2103437"/>
            <a:ext cx="5105400" cy="51816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20" dirty="0"/>
              <a:t>Kemudian, </a:t>
            </a:r>
            <a:r xmlns:a="http://schemas.openxmlformats.org/drawingml/2006/main">
              <a:rPr lang="id" sz="2320" b="1" dirty="0"/>
              <a:t>register umum </a:t>
            </a:r>
            <a:r xmlns:a="http://schemas.openxmlformats.org/drawingml/2006/main">
              <a:rPr lang="id" sz="2320" dirty="0"/>
              <a:t>dibagi menjadi 3 kelompok:</a:t>
            </a:r>
          </a:p>
          <a:p>
            <a:pPr xmlns:a="http://schemas.openxmlformats.org/drawingml/2006/main" lvl="1"/>
            <a:r xmlns:a="http://schemas.openxmlformats.org/drawingml/2006/main">
              <a:rPr lang="id" sz="2320" b="1" dirty="0"/>
              <a:t>Register data: </a:t>
            </a:r>
            <a:r xmlns:a="http://schemas.openxmlformats.org/drawingml/2006/main">
              <a:rPr lang="id" sz="2320" dirty="0"/>
              <a:t>empat register data 32-bit digunakan untuk operasi aritmatika, logika, dan operasi lainnya (EAX, EBX, ECX, EDX).</a:t>
            </a:r>
          </a:p>
          <a:p>
            <a:pPr xmlns:a="http://schemas.openxmlformats.org/drawingml/2006/main" lvl="1"/>
            <a:r xmlns:a="http://schemas.openxmlformats.org/drawingml/2006/main">
              <a:rPr lang="id" sz="2320" b="1" dirty="0"/>
              <a:t>Register penunjuk </a:t>
            </a:r>
            <a:r xmlns:a="http://schemas.openxmlformats.org/drawingml/2006/main">
              <a:rPr lang="id" sz="2320" dirty="0"/>
              <a:t>: EIP, ESP, EBP.</a:t>
            </a:r>
          </a:p>
          <a:p>
            <a:pPr xmlns:a="http://schemas.openxmlformats.org/drawingml/2006/main" lvl="1"/>
            <a:r xmlns:a="http://schemas.openxmlformats.org/drawingml/2006/main">
              <a:rPr lang="id" sz="2320" b="1" dirty="0"/>
              <a:t>Register indeks </a:t>
            </a:r>
            <a:r xmlns:a="http://schemas.openxmlformats.org/drawingml/2006/main">
              <a:rPr lang="id" sz="2320" dirty="0"/>
              <a:t>: digunakan untuk pengalamatan terindeks dan terkadang digunakan dalam penjumlahan dan pengurangan (SI, DI).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Daftar</a:t>
            </a:r>
            <a:endParaRPr xmlns:a="http://schemas.openxmlformats.org/drawingml/2006/ma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F5036-B37A-82BB-3E5F-5C8CE2A91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297"/>
          <a:stretch/>
        </p:blipFill>
        <p:spPr>
          <a:xfrm>
            <a:off x="6511514" y="2103437"/>
            <a:ext cx="2643597" cy="424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46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154112" y="1874837"/>
            <a:ext cx="8229600" cy="51816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Dalam arsitektur x86, EIP, juga dikenal sebagai penunjuk instruksi atau penghitung program, adalah register yang berisi alamat memori instruksi berikutnya yang akan dieksekusi untuk suatu program.</a:t>
            </a:r>
          </a:p>
          <a:p>
            <a:r xmlns:a="http://schemas.openxmlformats.org/drawingml/2006/main">
              <a:rPr lang="id" sz="2315" dirty="0"/>
              <a:t>Satu-satunya tujuan EIP adalah memberi tahu prosesor apa yang harus dilakukan selanjutnya.</a:t>
            </a:r>
          </a:p>
          <a:p>
            <a:r xmlns:a="http://schemas.openxmlformats.org/drawingml/2006/main">
              <a:rPr lang="id" sz="2320" dirty="0"/>
              <a:t>Jika EIP </a:t>
            </a:r>
            <a:r xmlns:a="http://schemas.openxmlformats.org/drawingml/2006/main">
              <a:rPr lang="id" sz="2320" b="1" dirty="0"/>
              <a:t>rusak </a:t>
            </a:r>
            <a:r xmlns:a="http://schemas.openxmlformats.org/drawingml/2006/main">
              <a:rPr lang="id" sz="2320" dirty="0"/>
              <a:t>(dengan kata lain, ia menunjuk ke alamat memori yang tidak memuat kode program sah), CPU tidak akan dapat dijalankan, sehingga program yang berjalan pada saat itu kemungkinan besar akan macet.</a:t>
            </a:r>
          </a:p>
          <a:p>
            <a:r xmlns:a="http://schemas.openxmlformats.org/drawingml/2006/main">
              <a:rPr lang="id" sz="2320" dirty="0">
                <a:solidFill>
                  <a:srgbClr val="FF0000"/>
                </a:solidFill>
              </a:rPr>
              <a:t>Ketika Anda mengendalikan EIP, Anda dapat mengendalikan apa yang dieksekusi oleh CPU </a:t>
            </a:r>
            <a:r xmlns:a="http://schemas.openxmlformats.org/drawingml/2006/main">
              <a:rPr lang="id" sz="2320" b="1" dirty="0">
                <a:solidFill>
                  <a:srgbClr val="FF0000"/>
                </a:solidFill>
              </a:rPr>
              <a:t>.</a:t>
            </a:r>
          </a:p>
          <a:p>
            <a:r xmlns:a="http://schemas.openxmlformats.org/drawingml/2006/main">
              <a:rPr lang="id" sz="2320" dirty="0">
                <a:solidFill>
                  <a:srgbClr val="FF0000"/>
                </a:solidFill>
              </a:rPr>
              <a:t>Penyerang harus memiliki kode serangan dalam memori dan kemudian mengubah EIP untuk menunjuk ke kode tersebut untuk mengeksploitasi suatu sistem, seperti melalui Buffer Overflow.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EIP, Penunjuk Instruksi</a:t>
            </a:r>
            <a:endParaRPr xmlns:a="http://schemas.openxmlformats.org/drawingml/2006/main" dirty="0"/>
          </a:p>
        </p:txBody>
      </p:sp>
    </p:spTree>
    <p:extLst>
      <p:ext uri="{BB962C8B-B14F-4D97-AF65-F5344CB8AC3E}">
        <p14:creationId xmlns:p14="http://schemas.microsoft.com/office/powerpoint/2010/main" val="982047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154112" y="1874837"/>
            <a:ext cx="8229600" cy="51816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Instruksi yang paling sederhana dan paling umum adalah mov, yang digunakan untuk memindahkan data dari satu lokasi ke lokasi lain.</a:t>
            </a:r>
          </a:p>
          <a:p>
            <a:r xmlns:a="http://schemas.openxmlformats.org/drawingml/2006/main">
              <a:rPr lang="id" sz="2315" dirty="0"/>
              <a:t>Dengan kata lain, ini adalah instruksi untuk membaca dan menulis ke memori.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Instruksi Sederhana</a:t>
            </a:r>
            <a:endParaRPr xmlns:a="http://schemas.openxmlformats.org/drawingml/2006/ma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6FD0C1-8B9F-A23C-7B17-C924FF82F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05" y="3551237"/>
            <a:ext cx="8083414" cy="307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72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154112" y="1874837"/>
            <a:ext cx="8229600" cy="51816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20" dirty="0"/>
              <a:t>Dalam instruksi assembly, operan yang dikelilingi tanda kurung menunjukkan referensi memori ke data.</a:t>
            </a:r>
          </a:p>
          <a:p>
            <a:r xmlns:a="http://schemas.openxmlformats.org/drawingml/2006/main">
              <a:rPr lang="id" sz="2320" dirty="0"/>
              <a:t>Misalnya: [ </a:t>
            </a:r>
            <a:r xmlns:a="http://schemas.openxmlformats.org/drawingml/2006/main">
              <a:rPr lang="id" sz="2320" dirty="0" err="1"/>
              <a:t>ebx </a:t>
            </a:r>
            <a:r xmlns:a="http://schemas.openxmlformats.org/drawingml/2006/main">
              <a:rPr lang="id" sz="2320" dirty="0"/>
              <a:t>] merujuk data pada alamat memori EBX.</a:t>
            </a:r>
          </a:p>
          <a:p>
            <a:r xmlns:a="http://schemas.openxmlformats.org/drawingml/2006/main">
              <a:rPr lang="id" sz="2320" dirty="0"/>
              <a:t>Melakukan persamaan perhitungan dalam suatu instruksi hanya mungkin saat menghitung alamat memori.</a:t>
            </a:r>
          </a:p>
          <a:p>
            <a:r xmlns:a="http://schemas.openxmlformats.org/drawingml/2006/main">
              <a:rPr lang="id" sz="2320" dirty="0"/>
              <a:t>Misalnya, mov </a:t>
            </a:r>
            <a:r xmlns:a="http://schemas.openxmlformats.org/drawingml/2006/main">
              <a:rPr lang="id" sz="2320" dirty="0" err="1"/>
              <a:t>eax </a:t>
            </a:r>
            <a:r xmlns:a="http://schemas.openxmlformats.org/drawingml/2006/main">
              <a:rPr lang="id" sz="2320" dirty="0"/>
              <a:t>, </a:t>
            </a:r>
            <a:r xmlns:a="http://schemas.openxmlformats.org/drawingml/2006/main">
              <a:rPr lang="id" sz="2320" dirty="0" err="1"/>
              <a:t>ebx+esi </a:t>
            </a:r>
            <a:r xmlns:a="http://schemas.openxmlformats.org/drawingml/2006/main">
              <a:rPr lang="id" sz="2320" dirty="0"/>
              <a:t>*4 (tanpa tanda kurung) adalah instruksi yang tidak valid.</a:t>
            </a:r>
          </a:p>
          <a:p>
            <a:r xmlns:a="http://schemas.openxmlformats.org/drawingml/2006/main">
              <a:rPr lang="id" sz="2320" dirty="0"/>
              <a:t>Instruksi yang valid haruslah mov </a:t>
            </a:r>
            <a:r xmlns:a="http://schemas.openxmlformats.org/drawingml/2006/main">
              <a:rPr lang="id" sz="2320" dirty="0" err="1"/>
              <a:t>eax </a:t>
            </a:r>
            <a:r xmlns:a="http://schemas.openxmlformats.org/drawingml/2006/main">
              <a:rPr lang="id" sz="2320" dirty="0"/>
              <a:t>, [ </a:t>
            </a:r>
            <a:r xmlns:a="http://schemas.openxmlformats.org/drawingml/2006/main">
              <a:rPr lang="id" sz="2320" dirty="0" err="1"/>
              <a:t>ebx+esi </a:t>
            </a:r>
            <a:r xmlns:a="http://schemas.openxmlformats.org/drawingml/2006/main">
              <a:rPr lang="id" sz="2320" dirty="0"/>
              <a:t>*4]</a:t>
            </a:r>
          </a:p>
          <a:p>
            <a:endParaRPr lang="en-US" sz="2320" dirty="0">
              <a:solidFill>
                <a:srgbClr val="FF0000"/>
              </a:solidFill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Instruksi Sederhana</a:t>
            </a:r>
            <a:endParaRPr xmlns:a="http://schemas.openxmlformats.org/drawingml/2006/main" dirty="0"/>
          </a:p>
        </p:txBody>
      </p:sp>
    </p:spTree>
    <p:extLst>
      <p:ext uri="{BB962C8B-B14F-4D97-AF65-F5344CB8AC3E}">
        <p14:creationId xmlns:p14="http://schemas.microsoft.com/office/powerpoint/2010/main" val="357903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931760" y="1512000"/>
            <a:ext cx="7534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>
                <a:solidFill>
                  <a:srgbClr val="0079B8"/>
                </a:solidFill>
                <a:latin typeface="Tahoma"/>
                <a:ea typeface="DejaVu Sans"/>
              </a:rPr>
              <a:t>Hasil belajar</a:t>
            </a:r>
            <a:endParaRPr xmlns:a="http://schemas.openxmlformats.org/drawingml/2006/main"/>
          </a:p>
        </p:txBody>
      </p:sp>
      <p:sp>
        <p:nvSpPr>
          <p:cNvPr id="93" name="CustomShape 3"/>
          <p:cNvSpPr/>
          <p:nvPr/>
        </p:nvSpPr>
        <p:spPr>
          <a:xfrm>
            <a:off x="7223760" y="7113600"/>
            <a:ext cx="2350080" cy="40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1008000" y="2520000"/>
            <a:ext cx="8650080" cy="410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xmlns:a="http://schemas.openxmlformats.org/drawingml/2006/main">
              <a:lnSpc>
                <a:spcPct val="100000"/>
              </a:lnSpc>
            </a:pPr>
            <a:r xmlns:a="http://schemas.openxmlformats.org/drawingml/2006/main">
              <a:rPr lang="id" sz="2000" strike="noStrike" dirty="0">
                <a:solidFill>
                  <a:srgbClr val="000000"/>
                </a:solidFill>
                <a:latin typeface="Tahoma"/>
                <a:ea typeface="DejaVu Sans"/>
              </a:rPr>
              <a:t>Pada akhir sesi ini, siswa akan dapat:</a:t>
            </a:r>
            <a:endParaRPr xmlns:a="http://schemas.openxmlformats.org/drawingml/2006/main" dirty="0"/>
          </a:p>
          <a:p>
            <a:pPr xmlns:a="http://schemas.openxmlformats.org/drawingml/2006/main">
              <a:lnSpc>
                <a:spcPct val="100000"/>
              </a:lnSpc>
              <a:buFont typeface="Arial"/>
              <a:buChar char="•"/>
            </a:pPr>
            <a:r xmlns:a="http://schemas.openxmlformats.org/drawingml/2006/main">
              <a:rPr lang="id" sz="2000" strike="noStrike" dirty="0">
                <a:solidFill>
                  <a:srgbClr val="000000"/>
                </a:solidFill>
                <a:latin typeface="Tahoma"/>
                <a:ea typeface="DejaVu Sans"/>
              </a:rPr>
              <a:t>) Jelaskan tentang File Carving</a:t>
            </a:r>
          </a:p>
          <a:p>
            <a:pPr xmlns:a="http://schemas.openxmlformats.org/drawingml/2006/main">
              <a:lnSpc>
                <a:spcPct val="100000"/>
              </a:lnSpc>
              <a:buFont typeface="Arial"/>
              <a:buChar char="•"/>
            </a:pPr>
            <a:r xmlns:a="http://schemas.openxmlformats.org/drawingml/2006/main">
              <a:rPr lang="id" sz="2000" dirty="0">
                <a:solidFill>
                  <a:srgbClr val="000000"/>
                </a:solidFill>
                <a:latin typeface="Tahoma"/>
              </a:rPr>
              <a:t>) Menggunakan file, binwalk, perintah foremost untuk Menerapkan File Carving</a:t>
            </a:r>
            <a:endParaRPr xmlns:a="http://schemas.openxmlformats.org/drawingml/2006/main"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154112" y="1722436"/>
            <a:ext cx="8229600" cy="5562601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20" dirty="0"/>
              <a:t>Rakitan x86 mencakup banyak instruksi untuk aritmatika, mulai dari penjumlahan dan pengurangan dasar hingga operator logika.</a:t>
            </a:r>
          </a:p>
          <a:p>
            <a:r xmlns:a="http://schemas.openxmlformats.org/drawingml/2006/main">
              <a:rPr lang="id" sz="2320" dirty="0"/>
              <a:t>Penambahan atau pengurangan menambahkan atau mengurangi nilai dari operan tujuan.</a:t>
            </a:r>
          </a:p>
          <a:p>
            <a:r xmlns:a="http://schemas.openxmlformats.org/drawingml/2006/main">
              <a:rPr lang="id" sz="2320" dirty="0"/>
              <a:t>Format instruksi penambahan adalah:</a:t>
            </a:r>
          </a:p>
          <a:p>
            <a:pPr xmlns:a="http://schemas.openxmlformats.org/drawingml/2006/main" marL="0" indent="0" algn="ctr">
              <a:buNone/>
            </a:pPr>
            <a:r xmlns:a="http://schemas.openxmlformats.org/drawingml/2006/main">
              <a:rPr lang="id" sz="2320" i="1" dirty="0"/>
              <a:t>tambahkan tujuan, nilai</a:t>
            </a:r>
          </a:p>
          <a:p>
            <a:r xmlns:a="http://schemas.openxmlformats.org/drawingml/2006/main">
              <a:rPr lang="id" sz="2320" dirty="0"/>
              <a:t>Format instruksi pengurangan adalah:</a:t>
            </a:r>
          </a:p>
          <a:p>
            <a:pPr xmlns:a="http://schemas.openxmlformats.org/drawingml/2006/main" marL="0" indent="0" algn="ctr">
              <a:buNone/>
            </a:pPr>
            <a:r xmlns:a="http://schemas.openxmlformats.org/drawingml/2006/main">
              <a:rPr lang="id" sz="2320" i="1" dirty="0"/>
              <a:t>sub tujuan, nilai</a:t>
            </a:r>
            <a:r xmlns:a="http://schemas.openxmlformats.org/drawingml/2006/main">
              <a:rPr lang="id" sz="2320" dirty="0"/>
              <a:t> </a:t>
            </a:r>
          </a:p>
          <a:p>
            <a:r xmlns:a="http://schemas.openxmlformats.org/drawingml/2006/main">
              <a:rPr lang="id" sz="2320" dirty="0"/>
              <a:t>Instruksi sub memodifikasi dua bendera penting: bendera nol (ZF) dan bendera carry (CF).</a:t>
            </a:r>
          </a:p>
          <a:p>
            <a:r xmlns:a="http://schemas.openxmlformats.org/drawingml/2006/main">
              <a:rPr lang="id" sz="2320" dirty="0"/>
              <a:t>ZF ditetapkan jika hasilnya nol, dan CF ditetapkan jika tujuannya kurang dari nilai yang dikurangi.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Hitung</a:t>
            </a:r>
            <a:endParaRPr xmlns:a="http://schemas.openxmlformats.org/drawingml/2006/main" dirty="0"/>
          </a:p>
        </p:txBody>
      </p:sp>
    </p:spTree>
    <p:extLst>
      <p:ext uri="{BB962C8B-B14F-4D97-AF65-F5344CB8AC3E}">
        <p14:creationId xmlns:p14="http://schemas.microsoft.com/office/powerpoint/2010/main" val="256042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Hitung</a:t>
            </a:r>
            <a:endParaRPr xmlns:a="http://schemas.openxmlformats.org/drawingml/2006/ma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56CC5B-E2D3-6C7A-0532-E9CC4D985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112" y="2255837"/>
            <a:ext cx="6591300" cy="2298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0A7B53-E6FE-0307-0711-2B9FDE0BE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913" y="5265496"/>
            <a:ext cx="7772400" cy="1360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0CD2BD-9ABB-801C-8311-94367F4E5A4A}"/>
              </a:ext>
            </a:extLst>
          </p:cNvPr>
          <p:cNvSpPr txBox="1"/>
          <p:nvPr/>
        </p:nvSpPr>
        <p:spPr>
          <a:xfrm>
            <a:off x="3996024" y="1886505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id" dirty="0"/>
              <a:t>Penambahan dan Pengurangan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B0F00-EAA6-815E-0F3C-A529A11249F4}"/>
              </a:ext>
            </a:extLst>
          </p:cNvPr>
          <p:cNvSpPr txBox="1"/>
          <p:nvPr/>
        </p:nvSpPr>
        <p:spPr>
          <a:xfrm>
            <a:off x="3996024" y="489616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id" dirty="0"/>
              <a:t>Perkalian dan Pembagian</a:t>
            </a:r>
          </a:p>
        </p:txBody>
      </p:sp>
    </p:spTree>
    <p:extLst>
      <p:ext uri="{BB962C8B-B14F-4D97-AF65-F5344CB8AC3E}">
        <p14:creationId xmlns:p14="http://schemas.microsoft.com/office/powerpoint/2010/main" val="378165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Hitung</a:t>
            </a:r>
            <a:endParaRPr xmlns:a="http://schemas.openxmlformats.org/drawingml/2006/ma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CD2BD-9ABB-801C-8311-94367F4E5A4A}"/>
              </a:ext>
            </a:extLst>
          </p:cNvPr>
          <p:cNvSpPr txBox="1"/>
          <p:nvPr/>
        </p:nvSpPr>
        <p:spPr>
          <a:xfrm>
            <a:off x="3960497" y="2179637"/>
            <a:ext cx="215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id" dirty="0"/>
              <a:t>Menggeser </a:t>
            </a:r>
            <a:r xmlns:a="http://schemas.openxmlformats.org/drawingml/2006/main">
              <a:rPr lang="id" dirty="0" err="1"/>
              <a:t>Aritmatika</a:t>
            </a:r>
            <a:endParaRPr xmlns:a="http://schemas.openxmlformats.org/drawingml/2006/main"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B3BF5-FF8C-3A4E-0276-35CCF1400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38" y="2680065"/>
            <a:ext cx="8399095" cy="2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00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154112" y="1874837"/>
            <a:ext cx="8229600" cy="51816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20" dirty="0" err="1"/>
              <a:t>tidak </a:t>
            </a:r>
            <a:r xmlns:a="http://schemas.openxmlformats.org/drawingml/2006/main">
              <a:rPr lang="id" sz="2320" dirty="0"/>
              <a:t>, tidak melakukan apa pun.</a:t>
            </a:r>
          </a:p>
          <a:p>
            <a:r xmlns:a="http://schemas.openxmlformats.org/drawingml/2006/main">
              <a:rPr lang="id" sz="2320" dirty="0"/>
              <a:t>Ketika dikeluarkan, eksekusi tinggal dilanjutkan ke instruksi berikutnya.</a:t>
            </a:r>
          </a:p>
          <a:p>
            <a:r xmlns:a="http://schemas.openxmlformats.org/drawingml/2006/main">
              <a:rPr lang="id" sz="2320" dirty="0"/>
              <a:t>Instruksi </a:t>
            </a:r>
            <a:r xmlns:a="http://schemas.openxmlformats.org/drawingml/2006/main">
              <a:rPr lang="id" sz="2320" dirty="0" err="1"/>
              <a:t>nop </a:t>
            </a:r>
            <a:r xmlns:a="http://schemas.openxmlformats.org/drawingml/2006/main">
              <a:rPr lang="id" sz="2320" dirty="0"/>
              <a:t>sebenarnya adalah nama samaran untuk </a:t>
            </a:r>
            <a:r xmlns:a="http://schemas.openxmlformats.org/drawingml/2006/main">
              <a:rPr lang="id" sz="2320" i="1" dirty="0" err="1"/>
              <a:t>xhcg</a:t>
            </a:r>
            <a:r xmlns:a="http://schemas.openxmlformats.org/drawingml/2006/main">
              <a:rPr lang="id" sz="2320" i="1" dirty="0"/>
              <a:t> </a:t>
            </a:r>
            <a:r xmlns:a="http://schemas.openxmlformats.org/drawingml/2006/main">
              <a:rPr lang="id" sz="2320" i="1" dirty="0" err="1"/>
              <a:t>eax </a:t>
            </a:r>
            <a:r xmlns:a="http://schemas.openxmlformats.org/drawingml/2006/main">
              <a:rPr lang="id" sz="2320" i="1" dirty="0"/>
              <a:t>, </a:t>
            </a:r>
            <a:r xmlns:a="http://schemas.openxmlformats.org/drawingml/2006/main">
              <a:rPr lang="id" sz="2320" i="1" dirty="0" err="1"/>
              <a:t>eax </a:t>
            </a:r>
            <a:r xmlns:a="http://schemas.openxmlformats.org/drawingml/2006/main">
              <a:rPr lang="id" sz="2320" dirty="0"/>
              <a:t>, tetapi karena pertukaran EAX dengan dirinya sendiri tidak menghasilkan apa pun, maka hal ini secara populer disebut sebagai NOP (tanpa operasi).</a:t>
            </a:r>
          </a:p>
          <a:p>
            <a:r xmlns:a="http://schemas.openxmlformats.org/drawingml/2006/main">
              <a:rPr lang="id" sz="2320" dirty="0"/>
              <a:t>Ini umumnya digunakan dalam “NOP sled” untuk serangan buffer overflow, saat penyerang tidak memiliki kendali sempurna atas eksploitasi mereka.</a:t>
            </a:r>
          </a:p>
          <a:p>
            <a:r xmlns:a="http://schemas.openxmlformats.org/drawingml/2006/main">
              <a:rPr lang="id" sz="2320" dirty="0"/>
              <a:t>NOP menyediakan bantalan eksekusi, yang mengurangi risiko shellcode berbahaya akan mulai dieksekusi di tengah, dan karenanya tidak berfungsi.</a:t>
            </a:r>
            <a:endParaRPr xmlns:a="http://schemas.openxmlformats.org/drawingml/2006/main" lang="en-US" sz="2320" dirty="0">
              <a:solidFill>
                <a:srgbClr val="FF0000"/>
              </a:solidFill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Tidak ada</a:t>
            </a:r>
            <a:endParaRPr xmlns:a="http://schemas.openxmlformats.org/drawingml/2006/main" dirty="0"/>
          </a:p>
        </p:txBody>
      </p:sp>
    </p:spTree>
    <p:extLst>
      <p:ext uri="{BB962C8B-B14F-4D97-AF65-F5344CB8AC3E}">
        <p14:creationId xmlns:p14="http://schemas.microsoft.com/office/powerpoint/2010/main" val="3987130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Referensi</a:t>
            </a:r>
            <a:endParaRPr xmlns:a="http://schemas.openxmlformats.org/drawingml/2006/main" dirty="0"/>
          </a:p>
        </p:txBody>
      </p:sp>
      <p:sp>
        <p:nvSpPr>
          <p:cNvPr id="96" name="CustomShape 2"/>
          <p:cNvSpPr/>
          <p:nvPr/>
        </p:nvSpPr>
        <p:spPr>
          <a:xfrm>
            <a:off x="7223760" y="7113600"/>
            <a:ext cx="2350080" cy="40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68A847-F792-4D2A-A049-612193551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372509"/>
              </p:ext>
            </p:extLst>
          </p:nvPr>
        </p:nvGraphicFramePr>
        <p:xfrm>
          <a:off x="1008063" y="2713037"/>
          <a:ext cx="9072562" cy="697230"/>
        </p:xfrm>
        <a:graphic>
          <a:graphicData uri="http://schemas.openxmlformats.org/drawingml/2006/table">
            <a:tbl>
              <a:tblPr/>
              <a:tblGrid>
                <a:gridCol w="9072562">
                  <a:extLst>
                    <a:ext uri="{9D8B030D-6E8A-4147-A177-3AD203B41FA5}">
                      <a16:colId xmlns:a16="http://schemas.microsoft.com/office/drawing/2014/main" val="4034170153"/>
                    </a:ext>
                  </a:extLst>
                </a:gridCol>
              </a:tblGrid>
              <a:tr h="697230">
                <a:tc>
                  <a:txBody>
                    <a:bodyPr/>
                    <a:lstStyle/>
                    <a:p>
                      <a:pPr xmlns:a="http://schemas.openxmlformats.org/drawingml/2006/main" fontAlgn="t"/>
                      <a:r xmlns:a="http://schemas.openxmlformats.org/drawingml/2006/main">
                        <a:rPr lang="id" dirty="0" err="1">
                          <a:effectLst/>
                        </a:rPr>
                        <a:t>Eilam </a:t>
                      </a:r>
                      <a:r xmlns:a="http://schemas.openxmlformats.org/drawingml/2006/main">
                        <a:rPr lang="id" dirty="0">
                          <a:effectLst/>
                        </a:rPr>
                        <a:t>, E. (2011). Pembalikan: rahasia rekayasa balik. John Wiley &amp; Sons.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295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9208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077912" y="1798637"/>
            <a:ext cx="8309670" cy="51816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Dalam arsitektur komputer tradisional, sistem komputer dapat direpresentasikan sebagai beberapa tingkat abstraksi yang menciptakan cara menyembunyikan detail implementasi.</a:t>
            </a:r>
          </a:p>
          <a:p>
            <a:r xmlns:a="http://schemas.openxmlformats.org/drawingml/2006/main">
              <a:rPr lang="id" sz="2315" dirty="0"/>
              <a:t>Misalnya, Anda dapat menjalankan OS Windows pada berbagai jenis perangkat keras, karena perangkat keras yang mendasarinya dipisahkan dari OS.</a:t>
            </a:r>
          </a:p>
          <a:p>
            <a:r xmlns:a="http://schemas.openxmlformats.org/drawingml/2006/main">
              <a:rPr lang="id" sz="2315" dirty="0"/>
              <a:t>Slide berikutnya menunjukkan tiga tingkat pengkodean yang terlibat dalam analisis malware:</a:t>
            </a:r>
          </a:p>
          <a:p>
            <a:pPr xmlns:a="http://schemas.openxmlformats.org/drawingml/2006/main" lvl="1"/>
            <a:r xmlns:a="http://schemas.openxmlformats.org/drawingml/2006/main">
              <a:rPr lang="id" sz="1915" dirty="0"/>
              <a:t>Penulis malware membuat program pada tingkat bahasa tingkat tinggi,</a:t>
            </a:r>
          </a:p>
          <a:p>
            <a:pPr xmlns:a="http://schemas.openxmlformats.org/drawingml/2006/main" lvl="1"/>
            <a:r xmlns:a="http://schemas.openxmlformats.org/drawingml/2006/main">
              <a:rPr lang="id" sz="1915" dirty="0"/>
              <a:t>Kemudian gunakan kompiler untuk menghasilkan kode mesin yang akan dijalankan oleh CPU.</a:t>
            </a:r>
          </a:p>
          <a:p>
            <a:pPr xmlns:a="http://schemas.openxmlformats.org/drawingml/2006/main" lvl="1"/>
            <a:r xmlns:a="http://schemas.openxmlformats.org/drawingml/2006/main">
              <a:rPr lang="id" sz="1915" dirty="0"/>
              <a:t>Analis malware dan reverse engineer beroperasi pada tingkat bahasa tingkat rendah; kami menggunakan disassembler untuk menghasilkan kode assembly yang dapat kami baca dan analisis untuk mengetahui cara kerja program.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3 Tingkat Abstraksi</a:t>
            </a:r>
            <a:endParaRPr xmlns:a="http://schemas.openxmlformats.org/drawingml/2006/main" dirty="0"/>
          </a:p>
        </p:txBody>
      </p:sp>
    </p:spTree>
    <p:extLst>
      <p:ext uri="{BB962C8B-B14F-4D97-AF65-F5344CB8AC3E}">
        <p14:creationId xmlns:p14="http://schemas.microsoft.com/office/powerpoint/2010/main" val="231955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F4DC3D-20EE-4A7C-35F8-81F736E58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12" y="2027237"/>
            <a:ext cx="7645400" cy="4851400"/>
          </a:xfrm>
          <a:prstGeom prst="rect">
            <a:avLst/>
          </a:prstGeom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2296950E-842E-8ABE-3606-541BBEB9B0E1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3 Tingkat Abstraksi</a:t>
            </a:r>
            <a:endParaRPr xmlns:a="http://schemas.openxmlformats.org/drawingml/2006/main" dirty="0"/>
          </a:p>
        </p:txBody>
      </p:sp>
    </p:spTree>
    <p:extLst>
      <p:ext uri="{BB962C8B-B14F-4D97-AF65-F5344CB8AC3E}">
        <p14:creationId xmlns:p14="http://schemas.microsoft.com/office/powerpoint/2010/main" val="186763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077912" y="1798637"/>
            <a:ext cx="8309670" cy="51816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Bahasa assembly sebenarnya adalah suatu kelas bahasa.</a:t>
            </a:r>
          </a:p>
          <a:p>
            <a:r xmlns:a="http://schemas.openxmlformats.org/drawingml/2006/main">
              <a:rPr lang="id" sz="2315" dirty="0"/>
              <a:t>Setiap dialek assembly biasanya digunakan untuk memprogram satu keluarga mikroprosesor, seperti x86, x64, SPARC, PowerPC, MIPS, dan ARM. x86 sejauh ini merupakan arsitektur paling populer untuk PC.</a:t>
            </a:r>
          </a:p>
          <a:p>
            <a:r xmlns:a="http://schemas.openxmlformats.org/drawingml/2006/main">
              <a:rPr lang="id" sz="2315" dirty="0"/>
              <a:t>Kebanyakan komputer pribadi 32-bit adalah x86, juga dikenal sebagai Intel IA-32, dan semua versi 32-bit Microsoft Windows modern dirancang untuk berjalan pada arsitektur x86.</a:t>
            </a:r>
          </a:p>
          <a:p>
            <a:r xmlns:a="http://schemas.openxmlformats.org/drawingml/2006/main">
              <a:rPr lang="id" sz="2315" dirty="0"/>
              <a:t>Selain itu, sebagian besar arsitektur AMD64 atau Intel 64 yang menjalankan Windows mendukung biner x86 32-bit.</a:t>
            </a:r>
          </a:p>
          <a:p>
            <a:endParaRPr lang="en-US" sz="1915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Perakitan dan Pembongkaran</a:t>
            </a:r>
            <a:endParaRPr xmlns:a="http://schemas.openxmlformats.org/drawingml/2006/main" dirty="0"/>
          </a:p>
        </p:txBody>
      </p:sp>
    </p:spTree>
    <p:extLst>
      <p:ext uri="{BB962C8B-B14F-4D97-AF65-F5344CB8AC3E}">
        <p14:creationId xmlns:p14="http://schemas.microsoft.com/office/powerpoint/2010/main" val="104785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077912" y="1722437"/>
            <a:ext cx="8309670" cy="51816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Komponen internal sebagian besar arsitektur komputer modern (termasuk x86) mengikuti arsitektur Von Neumann dengan tiga komponen perangkat keras:</a:t>
            </a:r>
          </a:p>
          <a:p>
            <a:pPr xmlns:a="http://schemas.openxmlformats.org/drawingml/2006/main" lvl="1"/>
            <a:r xmlns:a="http://schemas.openxmlformats.org/drawingml/2006/main">
              <a:rPr lang="id" sz="1915" dirty="0"/>
              <a:t>Unit pemrosesan pusat (CPU) mengeksekusi kode.</a:t>
            </a:r>
          </a:p>
          <a:p>
            <a:pPr xmlns:a="http://schemas.openxmlformats.org/drawingml/2006/main" lvl="1"/>
            <a:r xmlns:a="http://schemas.openxmlformats.org/drawingml/2006/main">
              <a:rPr lang="id" sz="1915" dirty="0"/>
              <a:t>Memori utama sistem (RAM) menyimpan semua data dan kode.</a:t>
            </a:r>
          </a:p>
          <a:p>
            <a:pPr xmlns:a="http://schemas.openxmlformats.org/drawingml/2006/main" lvl="1"/>
            <a:r xmlns:a="http://schemas.openxmlformats.org/drawingml/2006/main">
              <a:rPr lang="id" sz="1915" dirty="0"/>
              <a:t>Sistem input/output (I/O) terhubung dengan perangkat seperti hard drive, keyboard, dan monitor.</a:t>
            </a:r>
          </a:p>
          <a:p>
            <a:endParaRPr lang="en-US" sz="1915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Arsitektur x86</a:t>
            </a:r>
            <a:endParaRPr xmlns:a="http://schemas.openxmlformats.org/drawingml/2006/ma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13ED58-947A-FA6E-8496-01820C419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404" y="4176201"/>
            <a:ext cx="4093815" cy="310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7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077912" y="1722437"/>
            <a:ext cx="8309670" cy="51816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315" dirty="0"/>
              <a:t>Unit kontrol mendapat instruksi untuk dieksekusi dari RAM menggunakan register (penunjuk instruksi), yang menyimpan alamat instruksi yang akan dieksekusi.</a:t>
            </a:r>
          </a:p>
          <a:p>
            <a:r xmlns:a="http://schemas.openxmlformats.org/drawingml/2006/main">
              <a:rPr lang="id" sz="2315" dirty="0"/>
              <a:t>Register adalah unit penyimpanan data dasar CPU dan sering digunakan untuk menghemat waktu sehingga CPU tidak perlu mengakses RAM.</a:t>
            </a:r>
          </a:p>
          <a:p>
            <a:r xmlns:a="http://schemas.openxmlformats.org/drawingml/2006/main">
              <a:rPr lang="id" sz="2315" dirty="0"/>
              <a:t>Unit logika aritmatika (ALU) mengeksekusi instruksi yang diambil dari RAM dan menempatkan hasilnya dalam register atau memori.</a:t>
            </a:r>
          </a:p>
          <a:p>
            <a:r xmlns:a="http://schemas.openxmlformats.org/drawingml/2006/main">
              <a:rPr lang="id" sz="2315" dirty="0"/>
              <a:t>Proses pengambilan dan eksekusi instruksi demi instruksi diulang saat program berjalan.</a:t>
            </a:r>
            <a:endParaRPr xmlns:a="http://schemas.openxmlformats.org/drawingml/2006/main" lang="en-US" sz="1915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Arsitektur x86</a:t>
            </a:r>
            <a:endParaRPr xmlns:a="http://schemas.openxmlformats.org/drawingml/2006/main" dirty="0"/>
          </a:p>
        </p:txBody>
      </p:sp>
    </p:spTree>
    <p:extLst>
      <p:ext uri="{BB962C8B-B14F-4D97-AF65-F5344CB8AC3E}">
        <p14:creationId xmlns:p14="http://schemas.microsoft.com/office/powerpoint/2010/main" val="292784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077912" y="1722437"/>
            <a:ext cx="5257800" cy="57150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200" dirty="0"/>
              <a:t>Tata letak memori dasar untuk suatu program adalah sebagai berikut:</a:t>
            </a:r>
          </a:p>
          <a:p>
            <a:pPr xmlns:a="http://schemas.openxmlformats.org/drawingml/2006/main" lvl="1"/>
            <a:r xmlns:a="http://schemas.openxmlformats.org/drawingml/2006/main">
              <a:rPr lang="id" sz="2200" b="1" dirty="0"/>
              <a:t>Data</a:t>
            </a:r>
          </a:p>
          <a:p>
            <a:pPr xmlns:a="http://schemas.openxmlformats.org/drawingml/2006/main" lvl="2"/>
            <a:r xmlns:a="http://schemas.openxmlformats.org/drawingml/2006/main">
              <a:rPr lang="id" sz="1800" dirty="0"/>
              <a:t>Berisi nilai-nilai yang diterapkan saat program pertama kali dimuat.</a:t>
            </a:r>
          </a:p>
          <a:p>
            <a:pPr xmlns:a="http://schemas.openxmlformats.org/drawingml/2006/main" lvl="2"/>
            <a:r xmlns:a="http://schemas.openxmlformats.org/drawingml/2006/main">
              <a:rPr lang="id" sz="1800" dirty="0"/>
              <a:t>Nilai-nilai ini kadang-kadang disebut nilai statis karena nilai-nilai ini mungkin tidak berubah saat program sedang berjalan.</a:t>
            </a:r>
          </a:p>
          <a:p>
            <a:pPr xmlns:a="http://schemas.openxmlformats.org/drawingml/2006/main" lvl="2"/>
            <a:r xmlns:a="http://schemas.openxmlformats.org/drawingml/2006/main">
              <a:rPr lang="id" sz="1800" dirty="0"/>
              <a:t>Mereka juga dapat disebut nilai global karena tersedia untuk bagian program mana saja.</a:t>
            </a:r>
          </a:p>
          <a:p>
            <a:pPr xmlns:a="http://schemas.openxmlformats.org/drawingml/2006/main" lvl="1"/>
            <a:r xmlns:a="http://schemas.openxmlformats.org/drawingml/2006/main">
              <a:rPr lang="id" sz="2200" b="1" dirty="0"/>
              <a:t>Kode</a:t>
            </a:r>
          </a:p>
          <a:p>
            <a:pPr xmlns:a="http://schemas.openxmlformats.org/drawingml/2006/main" lvl="2"/>
            <a:r xmlns:a="http://schemas.openxmlformats.org/drawingml/2006/main">
              <a:rPr lang="id" sz="1800" dirty="0"/>
              <a:t>Kode mencakup instruksi yang diambil oleh CPU untuk menjalankan tugas program.</a:t>
            </a:r>
          </a:p>
          <a:p>
            <a:pPr xmlns:a="http://schemas.openxmlformats.org/drawingml/2006/main" lvl="2"/>
            <a:r xmlns:a="http://schemas.openxmlformats.org/drawingml/2006/main">
              <a:rPr lang="id" sz="1800" dirty="0"/>
              <a:t>Kode mengendalikan apa yang dilakukan program dan </a:t>
            </a:r>
            <a:r xmlns:a="http://schemas.openxmlformats.org/drawingml/2006/main">
              <a:rPr lang="id" sz="1800" dirty="0" err="1"/>
              <a:t>bagaimana </a:t>
            </a:r>
            <a:r xmlns:a="http://schemas.openxmlformats.org/drawingml/2006/main">
              <a:rPr lang="id" sz="1800" dirty="0"/>
              <a:t>tugas program tersebut diatur.</a:t>
            </a:r>
          </a:p>
          <a:p>
            <a:pPr lvl="1"/>
            <a:endParaRPr lang="en-US" sz="2200" b="1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Memori Utama</a:t>
            </a:r>
            <a:endParaRPr xmlns:a="http://schemas.openxmlformats.org/drawingml/2006/ma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A1306E-2D71-55E3-7CEB-E8B25ABE3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76"/>
          <a:stretch/>
        </p:blipFill>
        <p:spPr>
          <a:xfrm>
            <a:off x="6636012" y="2198687"/>
            <a:ext cx="3039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1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D39C-9301-4B87-9C79-14044D253DAA}"/>
              </a:ext>
            </a:extLst>
          </p:cNvPr>
          <p:cNvSpPr txBox="1">
            <a:spLocks/>
          </p:cNvSpPr>
          <p:nvPr/>
        </p:nvSpPr>
        <p:spPr>
          <a:xfrm>
            <a:off x="1077912" y="1722437"/>
            <a:ext cx="5257800" cy="5715000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d" sz="2200" dirty="0"/>
              <a:t>Tata letak memori dasar untuk suatu program adalah sebagai berikut:</a:t>
            </a:r>
          </a:p>
          <a:p>
            <a:pPr xmlns:a="http://schemas.openxmlformats.org/drawingml/2006/main" lvl="1"/>
            <a:r xmlns:a="http://schemas.openxmlformats.org/drawingml/2006/main">
              <a:rPr lang="id" sz="2200" b="1" dirty="0"/>
              <a:t>Tumpukan</a:t>
            </a:r>
          </a:p>
          <a:p>
            <a:pPr xmlns:a="http://schemas.openxmlformats.org/drawingml/2006/main" lvl="2"/>
            <a:r xmlns:a="http://schemas.openxmlformats.org/drawingml/2006/main">
              <a:rPr lang="id" sz="1800" dirty="0"/>
              <a:t>Digunakan untuk memori dinamis selama eksekusi program, untuk membuat (mengalokasikan) nilai baru dan menghilangkan nilai (gratis) yang tidak lagi dibutuhkan program.</a:t>
            </a:r>
          </a:p>
          <a:p>
            <a:pPr xmlns:a="http://schemas.openxmlformats.org/drawingml/2006/main" lvl="2"/>
            <a:r xmlns:a="http://schemas.openxmlformats.org/drawingml/2006/main">
              <a:rPr lang="id" sz="1800" dirty="0"/>
              <a:t>Mereka juga dapat disebut nilai global karena tersedia untuk bagian program mana saja.</a:t>
            </a:r>
          </a:p>
          <a:p>
            <a:pPr xmlns:a="http://schemas.openxmlformats.org/drawingml/2006/main" lvl="1"/>
            <a:r xmlns:a="http://schemas.openxmlformats.org/drawingml/2006/main">
              <a:rPr lang="id" sz="2200" b="1" dirty="0"/>
              <a:t>Tumpukan</a:t>
            </a:r>
          </a:p>
          <a:p>
            <a:pPr xmlns:a="http://schemas.openxmlformats.org/drawingml/2006/main" lvl="2"/>
            <a:r xmlns:a="http://schemas.openxmlformats.org/drawingml/2006/main">
              <a:rPr lang="id" sz="1800" dirty="0"/>
              <a:t>Tumpukan digunakan untuk variabel lokal dan parameter untuk fungsi, dan untuk membantu mengendalikan alur program.</a:t>
            </a:r>
          </a:p>
          <a:p>
            <a:pPr lvl="1"/>
            <a:endParaRPr lang="en-US" sz="2200" b="1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7FA1364-4B6E-485E-A760-E354C7E5975A}"/>
              </a:ext>
            </a:extLst>
          </p:cNvPr>
          <p:cNvSpPr/>
          <p:nvPr/>
        </p:nvSpPr>
        <p:spPr>
          <a:xfrm>
            <a:off x="3440112" y="274637"/>
            <a:ext cx="6391800" cy="8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xmlns:a="http://schemas.openxmlformats.org/drawingml/2006/main" algn="ctr">
              <a:lnSpc>
                <a:spcPct val="100000"/>
              </a:lnSpc>
            </a:pPr>
            <a:r xmlns:a="http://schemas.openxmlformats.org/drawingml/2006/main">
              <a:rPr lang="id" sz="3000" b="1" strike="noStrike" dirty="0">
                <a:solidFill>
                  <a:srgbClr val="0079B8"/>
                </a:solidFill>
                <a:latin typeface="Tahoma"/>
                <a:ea typeface="DejaVu Sans"/>
              </a:rPr>
              <a:t>Memori Utama</a:t>
            </a:r>
            <a:endParaRPr xmlns:a="http://schemas.openxmlformats.org/drawingml/2006/ma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A1306E-2D71-55E3-7CEB-E8B25ABE3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76"/>
          <a:stretch/>
        </p:blipFill>
        <p:spPr>
          <a:xfrm>
            <a:off x="6636012" y="2198687"/>
            <a:ext cx="3039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9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16715</TotalTime>
  <Words>1403</Words>
  <Application>Microsoft Macintosh PowerPoint</Application>
  <PresentationFormat>Custom</PresentationFormat>
  <Paragraphs>116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Open Sans Light</vt:lpstr>
      <vt:lpstr>Open Sans Semibold</vt:lpstr>
      <vt:lpstr>StarSymbol</vt:lpstr>
      <vt:lpstr>Tahoma</vt:lpstr>
      <vt:lpstr>Times New Roman</vt:lpstr>
      <vt:lpstr>Office Theme</vt:lpstr>
      <vt:lpstr>Office Theme</vt:lpstr>
      <vt:lpstr>Assembly &amp; Disassembly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</dc:creator>
  <cp:lastModifiedBy>ryan.h24n</cp:lastModifiedBy>
  <cp:revision>289</cp:revision>
  <dcterms:created xsi:type="dcterms:W3CDTF">2015-06-05T10:28:43Z</dcterms:created>
  <dcterms:modified xsi:type="dcterms:W3CDTF">2023-06-26T03:12:18Z</dcterms:modified>
  <dc:language>en-US</dc:language>
</cp:coreProperties>
</file>