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92" r:id="rId3"/>
    <p:sldId id="257" r:id="rId4"/>
    <p:sldId id="274" r:id="rId5"/>
    <p:sldId id="276" r:id="rId6"/>
    <p:sldId id="277" r:id="rId7"/>
    <p:sldId id="279" r:id="rId8"/>
    <p:sldId id="278" r:id="rId9"/>
    <p:sldId id="280" r:id="rId10"/>
    <p:sldId id="281" r:id="rId11"/>
    <p:sldId id="283" r:id="rId12"/>
    <p:sldId id="282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73" r:id="rId21"/>
  </p:sldIdLst>
  <p:sldSz cx="10080625" cy="7559675"/>
  <p:notesSz cx="7559675" cy="10691813"/>
  <p:defaultTextStyle>
    <a:defPPr>
      <a:defRPr lang="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30"/>
  </p:normalViewPr>
  <p:slideViewPr>
    <p:cSldViewPr>
      <p:cViewPr varScale="1">
        <p:scale>
          <a:sx n="87" d="100"/>
          <a:sy n="87" d="100"/>
        </p:scale>
        <p:origin x="200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CC8DB6-E66B-4975-A4C2-4EF89854D6E8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50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282200" y="10155600"/>
            <a:ext cx="3273840" cy="532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744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282200" y="10155600"/>
            <a:ext cx="3273840" cy="532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448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35594" y="-31717"/>
            <a:ext cx="10131539" cy="7623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7BF6916-406C-E944-841A-1BF7394CF1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6972" y="417892"/>
            <a:ext cx="791671" cy="62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UNIVERSITAS BINA NUSANTARA">
            <a:extLst>
              <a:ext uri="{FF2B5EF4-FFF2-40B4-BE49-F238E27FC236}">
                <a16:creationId xmlns:a16="http://schemas.microsoft.com/office/drawing/2014/main" id="{B2ACCA88-1510-174E-BE16-6E62A96F6E0C}"/>
              </a:ext>
            </a:extLst>
          </p:cNvPr>
          <p:cNvSpPr txBox="1"/>
          <p:nvPr userDrawn="1"/>
        </p:nvSpPr>
        <p:spPr>
          <a:xfrm>
            <a:off x="3599288" y="5335417"/>
            <a:ext cx="2688813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488" dirty="0"/>
              <a:t>UNIVERSITAS</a:t>
            </a:r>
            <a:r>
              <a:rPr sz="1488" b="1" dirty="0"/>
              <a:t> BINA NUSANTARA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4830300" y="5846985"/>
            <a:ext cx="420026" cy="48998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21001" tIns="21001" rIns="21001" bIns="21001" anchor="ctr"/>
          <a:lstStyle/>
          <a:p>
            <a:pPr defTabSz="341262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23"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599288" y="5335417"/>
            <a:ext cx="2688813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488" dirty="0"/>
              <a:t>UNIVERSITAS</a:t>
            </a:r>
            <a:r>
              <a:rPr sz="1488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830300" y="5846985"/>
            <a:ext cx="420026" cy="48998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21001" tIns="21001" rIns="21001" bIns="21001" anchor="ctr"/>
          <a:lstStyle/>
          <a:p>
            <a:pPr defTabSz="341262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23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96649" y="3722985"/>
            <a:ext cx="9083064" cy="1049955"/>
          </a:xfrm>
          <a:prstGeom prst="rect">
            <a:avLst/>
          </a:prstGeom>
        </p:spPr>
        <p:txBody>
          <a:bodyPr/>
          <a:lstStyle>
            <a:lvl1pPr marL="0" indent="0" algn="ctr" defTabSz="341262">
              <a:lnSpc>
                <a:spcPct val="100000"/>
              </a:lnSpc>
              <a:spcBef>
                <a:spcPts val="0"/>
              </a:spcBef>
              <a:buSzTx/>
              <a:buNone/>
              <a:defRPr kumimoji="0" sz="2067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89006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2pPr>
            <a:lvl3pPr marL="0" indent="378013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3pPr>
            <a:lvl4pPr marL="0" indent="567019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4pPr>
            <a:lvl5pPr marL="0" indent="756026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8779" y="1419226"/>
            <a:ext cx="9083065" cy="215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961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Prese</a:t>
            </a:r>
            <a:r>
              <a:rPr lang="en-ID" dirty="0"/>
              <a:t>n</a:t>
            </a:r>
            <a:r>
              <a:rPr dirty="0" err="1"/>
              <a:t>tation</a:t>
            </a:r>
            <a:r>
              <a:rPr dirty="0"/>
              <a:t>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8172" y="6359575"/>
            <a:ext cx="1741575" cy="41110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827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4158172" y="6118301"/>
            <a:ext cx="1689565" cy="145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1158" dirty="0"/>
              <a:t>SUBJECT MATTER EXPERT</a:t>
            </a:r>
            <a:endParaRPr sz="1158" b="1" dirty="0"/>
          </a:p>
        </p:txBody>
      </p:sp>
    </p:spTree>
    <p:extLst>
      <p:ext uri="{BB962C8B-B14F-4D97-AF65-F5344CB8AC3E}">
        <p14:creationId xmlns:p14="http://schemas.microsoft.com/office/powerpoint/2010/main" val="184937102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9852-00DC-4C20-83AD-64F44C4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7569-E01C-414B-9C7C-0B0182F8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BCB8-DAD3-4749-B627-58DC1032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8B62-1408-4E0E-8AF0-D6C82BD1DB3A}" type="datetimeFigureOut">
              <a:rPr lang="en-ID" smtClean="0"/>
              <a:t>26/06/23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3E4-F23F-4E01-B078-680C2329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703F-3935-4BD0-86E6-A5805B46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BC7-4149-4495-B70B-03A91EA3B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8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/>
          <p:nvPr/>
        </p:nvPicPr>
        <p:blipFill>
          <a:blip r:embed="rId15"/>
          <a:stretch/>
        </p:blipFill>
        <p:spPr>
          <a:xfrm>
            <a:off x="0" y="504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0077840" cy="1149480"/>
          </a:xfrm>
          <a:prstGeom prst="rect">
            <a:avLst/>
          </a:prstGeom>
          <a:ln>
            <a:noFill/>
          </a:ln>
        </p:spPr>
      </p:pic>
      <p:pic>
        <p:nvPicPr>
          <p:cNvPr id="3" name="Picture 1"/>
          <p:cNvPicPr/>
          <p:nvPr/>
        </p:nvPicPr>
        <p:blipFill>
          <a:blip r:embed="rId17"/>
          <a:stretch/>
        </p:blipFill>
        <p:spPr>
          <a:xfrm>
            <a:off x="5040" y="5040"/>
            <a:ext cx="10072800" cy="712044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1864800" y="1794960"/>
            <a:ext cx="8213040" cy="576252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/>
          <p:cNvPicPr/>
          <p:nvPr/>
        </p:nvPicPr>
        <p:blipFill>
          <a:blip r:embed="rId15"/>
          <a:stretch/>
        </p:blipFill>
        <p:spPr>
          <a:xfrm>
            <a:off x="0" y="504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0077840" cy="1149480"/>
          </a:xfrm>
          <a:prstGeom prst="rect">
            <a:avLst/>
          </a:prstGeom>
          <a:ln>
            <a:noFill/>
          </a:ln>
        </p:spPr>
      </p:pic>
      <p:pic>
        <p:nvPicPr>
          <p:cNvPr id="45" name="Picture 1"/>
          <p:cNvPicPr/>
          <p:nvPr/>
        </p:nvPicPr>
        <p:blipFill>
          <a:blip r:embed="rId15"/>
          <a:stretch/>
        </p:blipFill>
        <p:spPr>
          <a:xfrm>
            <a:off x="0" y="-1548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64C53-F38A-3CAD-0C8A-2BF46116F3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 xmlns:a="http://schemas.openxmlformats.org/drawingml/2006/main">
              <a:rPr lang="id" dirty="0"/>
              <a:t>COMP6843001 – REKAYASA </a:t>
            </a:r>
            <a:r xmlns:a="http://schemas.openxmlformats.org/drawingml/2006/main">
              <a:rPr lang="id" dirty="0" err="1"/>
              <a:t>REVISI </a:t>
            </a:r>
            <a:r xmlns:a="http://schemas.openxmlformats.org/drawingml/2006/main">
              <a:rPr lang="id" dirty="0"/>
              <a:t>DAN EKSPLOITASI BINER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20BAB2-790F-F74A-024A-FC22D1A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sz="4000" b="1" dirty="0">
                <a:solidFill>
                  <a:srgbClr val="FFFFFF"/>
                </a:solidFill>
                <a:latin typeface="Open Sans"/>
              </a:rPr>
              <a:t>Perakitan dan </a:t>
            </a:r>
            <a:r xmlns:a="http://schemas.openxmlformats.org/drawingml/2006/main">
              <a:rPr lang="id" sz="4000" b="1" dirty="0" err="1">
                <a:solidFill>
                  <a:srgbClr val="FFFFFF"/>
                </a:solidFill>
                <a:latin typeface="Open Sans"/>
              </a:rPr>
              <a:t>Pembongkaran </a:t>
            </a:r>
            <a:r xmlns:a="http://schemas.openxmlformats.org/drawingml/2006/main">
              <a:rPr lang="id" sz="4000" b="1" dirty="0">
                <a:solidFill>
                  <a:srgbClr val="FFFFFF"/>
                </a:solidFill>
                <a:latin typeface="Open Sans"/>
              </a:rPr>
              <a:t>: </a:t>
            </a:r>
            <a:br xmlns:a="http://schemas.openxmlformats.org/drawingml/2006/main">
              <a:rPr lang="en-US" sz="4000" b="1" dirty="0">
                <a:solidFill>
                  <a:srgbClr val="FFFFFF"/>
                </a:solidFill>
                <a:latin typeface="Open Sans"/>
              </a:rPr>
            </a:br>
            <a:r xmlns:a="http://schemas.openxmlformats.org/drawingml/2006/main">
              <a:rPr lang="id" sz="4000" b="1" dirty="0">
                <a:solidFill>
                  <a:srgbClr val="FFFFFF"/>
                </a:solidFill>
                <a:latin typeface="Open Sans"/>
              </a:rPr>
              <a:t>Perjalanan Praktis</a:t>
            </a:r>
            <a:endParaRPr xmlns:a="http://schemas.openxmlformats.org/drawingml/2006/main" lang="en-US" sz="3600" dirty="0"/>
          </a:p>
        </p:txBody>
      </p:sp>
    </p:spTree>
    <p:extLst>
      <p:ext uri="{BB962C8B-B14F-4D97-AF65-F5344CB8AC3E}">
        <p14:creationId xmlns:p14="http://schemas.microsoft.com/office/powerpoint/2010/main" val="34872234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Variabel global dapat diakses dan digunakan oleh fungsi apa pun dalam suatu program.</a:t>
            </a:r>
          </a:p>
          <a:p>
            <a:r xmlns:a="http://schemas.openxmlformats.org/drawingml/2006/main">
              <a:rPr lang="id" sz="2315" dirty="0"/>
              <a:t>Variabel lokal hanya dapat diakses oleh fungsi di mana mereka didefinisikan.</a:t>
            </a:r>
          </a:p>
          <a:p>
            <a:r xmlns:a="http://schemas.openxmlformats.org/drawingml/2006/main">
              <a:rPr lang="id" sz="2315" dirty="0"/>
              <a:t>Lihatlah dua potongan kode C di bawah ini, bernama </a:t>
            </a:r>
            <a:r xmlns:a="http://schemas.openxmlformats.org/drawingml/2006/main">
              <a:rPr lang="id" sz="2315" b="1" dirty="0"/>
              <a:t>Kode A </a:t>
            </a:r>
            <a:r xmlns:a="http://schemas.openxmlformats.org/drawingml/2006/main">
              <a:rPr lang="id" sz="2315" dirty="0"/>
              <a:t>dan </a:t>
            </a:r>
            <a:r xmlns:a="http://schemas.openxmlformats.org/drawingml/2006/main">
              <a:rPr lang="id" sz="2315" b="1" dirty="0"/>
              <a:t>Kode B</a:t>
            </a:r>
            <a:endParaRPr xmlns:a="http://schemas.openxmlformats.org/drawingml/2006/main"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Variabel Global vs Variabel Lokal</a:t>
            </a:r>
            <a:endParaRPr xmlns:a="http://schemas.openxmlformats.org/drawingml/2006/ma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AD562-571E-7472-D4C1-1D8BD786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12" y="4579937"/>
            <a:ext cx="3708400" cy="184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DDB39-B384-46DA-F2A3-B04C8EC2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09" y="4611687"/>
            <a:ext cx="38227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856DE-1366-52D7-46EE-EB9118BC4A28}"/>
              </a:ext>
            </a:extLst>
          </p:cNvPr>
          <p:cNvSpPr txBox="1"/>
          <p:nvPr/>
        </p:nvSpPr>
        <p:spPr>
          <a:xfrm>
            <a:off x="833385" y="6477039"/>
            <a:ext cx="504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sz="1800" b="1" dirty="0"/>
              <a:t>Kode A</a:t>
            </a:r>
            <a:endParaRPr xmlns:a="http://schemas.openxmlformats.org/drawingml/2006/main"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FC8C7-A1E6-3A61-C488-647A891140E9}"/>
              </a:ext>
            </a:extLst>
          </p:cNvPr>
          <p:cNvSpPr txBox="1"/>
          <p:nvPr/>
        </p:nvSpPr>
        <p:spPr>
          <a:xfrm>
            <a:off x="4829738" y="6532641"/>
            <a:ext cx="504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sz="1800" b="1" dirty="0"/>
              <a:t>Kode </a:t>
            </a:r>
            <a:r xmlns:a="http://schemas.openxmlformats.org/drawingml/2006/main">
              <a:rPr lang="id" b="1" dirty="0"/>
              <a:t>B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168120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b="1" dirty="0"/>
              <a:t>Variabel global direferensikan oleh alamat memori </a:t>
            </a:r>
            <a:r xmlns:a="http://schemas.openxmlformats.org/drawingml/2006/main">
              <a:rPr lang="id" sz="2315" dirty="0"/>
              <a:t>, dan variabel lokal direferensikan oleh alamat tumpukan.</a:t>
            </a:r>
          </a:p>
          <a:p>
            <a:r xmlns:a="http://schemas.openxmlformats.org/drawingml/2006/main">
              <a:rPr lang="id" sz="2315" dirty="0"/>
              <a:t>variabel global x ditandai dengan dword_40CF60, lokasi memori di 0x40CF60.</a:t>
            </a:r>
          </a:p>
          <a:p>
            <a:r xmlns:a="http://schemas.openxmlformats.org/drawingml/2006/main">
              <a:rPr lang="id" sz="2315" dirty="0"/>
              <a:t>Perhatikan bahwa x berubah dalam memori ketika </a:t>
            </a:r>
            <a:r xmlns:a="http://schemas.openxmlformats.org/drawingml/2006/main">
              <a:rPr lang="id" sz="2315" dirty="0" err="1"/>
              <a:t>eax </a:t>
            </a:r>
            <a:r xmlns:a="http://schemas.openxmlformats.org/drawingml/2006/main">
              <a:rPr lang="id" sz="2315" dirty="0"/>
              <a:t>dipindahkan ke dword_40CF60 di Titik 1.</a:t>
            </a:r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Kode A Majelis</a:t>
            </a:r>
            <a:endParaRPr xmlns:a="http://schemas.openxmlformats.org/drawingml/2006/ma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D4084-5ADF-00E4-CCB4-4A54282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82" y="4846637"/>
            <a:ext cx="739272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Variabel global direferensikan oleh alamat memori, </a:t>
            </a:r>
            <a:r xmlns:a="http://schemas.openxmlformats.org/drawingml/2006/main">
              <a:rPr lang="id" sz="2315" b="1" dirty="0"/>
              <a:t>dan variabel lokal direferensikan oleh alamat tumpukan.</a:t>
            </a:r>
          </a:p>
          <a:p>
            <a:r xmlns:a="http://schemas.openxmlformats.org/drawingml/2006/main">
              <a:rPr lang="id" sz="2315" dirty="0"/>
              <a:t>Variabel lokal x ditempatkan pada tumpukan dengan offset konstan relatif terhadap </a:t>
            </a:r>
            <a:r xmlns:a="http://schemas.openxmlformats.org/drawingml/2006/main">
              <a:rPr lang="id" sz="2315" b="1" dirty="0" err="1"/>
              <a:t>ebp </a:t>
            </a:r>
            <a:r xmlns:a="http://schemas.openxmlformats.org/drawingml/2006/main">
              <a:rPr lang="id" sz="2315" dirty="0"/>
              <a:t>.</a:t>
            </a:r>
          </a:p>
          <a:p>
            <a:r xmlns:a="http://schemas.openxmlformats.org/drawingml/2006/main">
              <a:rPr lang="id" sz="2315" dirty="0"/>
              <a:t>Dari gambar di bawah kita dapat melihat bahwa lokasi memori [ebp-4] digunakan secara konsisten di seluruh fungsi ini.</a:t>
            </a:r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Perakitan Kode B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67AAC-78D4-2F0A-62CF-A2C42BCC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47" y="4618037"/>
            <a:ext cx="7772400" cy="23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Periksa kode C di bawah ini untuk dua variabel dan berbagai operasi aritmatika.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Membongkar Aritmatika</a:t>
            </a:r>
            <a:endParaRPr xmlns:a="http://schemas.openxmlformats.org/drawingml/2006/ma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E0380-1CCE-B5BE-A6FC-3CB39821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017837"/>
            <a:ext cx="4870450" cy="28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Kode rakitannya akan seperti ini.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Membongkar Aritmatika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CA845-68CB-1693-F0B2-C803AD66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47" y="2484437"/>
            <a:ext cx="5181600" cy="415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3E6660-637E-E09F-99E3-94C901DB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259" y="6605587"/>
            <a:ext cx="4660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Dalam contoh ini, a dan b adalah variabel lokal karena keduanya direferensikan oleh tumpukan.</a:t>
            </a:r>
          </a:p>
          <a:p>
            <a:r xmlns:a="http://schemas.openxmlformats.org/drawingml/2006/main">
              <a:rPr lang="id" sz="2315" dirty="0"/>
              <a:t>IDA Pro telah memberi label </a:t>
            </a:r>
            <a:r xmlns:a="http://schemas.openxmlformats.org/drawingml/2006/main">
              <a:rPr lang="id" sz="2315" b="1" dirty="0"/>
              <a:t>a </a:t>
            </a:r>
            <a:r xmlns:a="http://schemas.openxmlformats.org/drawingml/2006/main">
              <a:rPr lang="id" sz="2315" dirty="0"/>
              <a:t>sebagai var_4 dan </a:t>
            </a:r>
            <a:r xmlns:a="http://schemas.openxmlformats.org/drawingml/2006/main">
              <a:rPr lang="id" sz="2315" b="1" dirty="0"/>
              <a:t>b </a:t>
            </a:r>
            <a:r xmlns:a="http://schemas.openxmlformats.org/drawingml/2006/main">
              <a:rPr lang="id" sz="2315" dirty="0"/>
              <a:t>sebagai var_8. Pertama, var_4 dan var_8 diinisialisasi menjadi 0 dan 1, masing-masing.</a:t>
            </a:r>
          </a:p>
          <a:p>
            <a:r xmlns:a="http://schemas.openxmlformats.org/drawingml/2006/main">
              <a:rPr lang="id" sz="2315" b="1" dirty="0"/>
              <a:t>a </a:t>
            </a:r>
            <a:r xmlns:a="http://schemas.openxmlformats.org/drawingml/2006/main">
              <a:rPr lang="id" sz="2315" dirty="0"/>
              <a:t>dipindahkan ke </a:t>
            </a:r>
            <a:r xmlns:a="http://schemas.openxmlformats.org/drawingml/2006/main">
              <a:rPr lang="id" sz="2315" i="1" dirty="0" err="1"/>
              <a:t>eax </a:t>
            </a:r>
            <a:r xmlns:a="http://schemas.openxmlformats.org/drawingml/2006/main">
              <a:rPr lang="id" sz="2315" dirty="0"/>
              <a:t>(Titik 1), dan kemudian 0x0b ditambahkan ke </a:t>
            </a:r>
            <a:r xmlns:a="http://schemas.openxmlformats.org/drawingml/2006/main">
              <a:rPr lang="id" sz="2315" i="1" dirty="0" err="1"/>
              <a:t>eax </a:t>
            </a:r>
            <a:r xmlns:a="http://schemas.openxmlformats.org/drawingml/2006/main">
              <a:rPr lang="id" sz="2315" dirty="0"/>
              <a:t>, sehingga menambah a sebesar 11.</a:t>
            </a:r>
          </a:p>
          <a:p>
            <a:r xmlns:a="http://schemas.openxmlformats.org/drawingml/2006/main">
              <a:rPr lang="id" sz="2315" dirty="0"/>
              <a:t>b kemudian dikurangi dari a (Titik 2).</a:t>
            </a:r>
          </a:p>
          <a:p>
            <a:r xmlns:a="http://schemas.openxmlformats.org/drawingml/2006/main">
              <a:rPr lang="id" sz="2315" b="1" dirty="0"/>
              <a:t>Fakta menarik:</a:t>
            </a:r>
          </a:p>
          <a:p>
            <a:r xmlns:a="http://schemas.openxmlformats.org/drawingml/2006/main">
              <a:rPr lang="id" sz="2315" dirty="0"/>
              <a:t>Di sini kompiler memutuskan untuk menggunakan instruksi </a:t>
            </a:r>
            <a:r xmlns:a="http://schemas.openxmlformats.org/drawingml/2006/main">
              <a:rPr lang="id" sz="2315" i="1" dirty="0"/>
              <a:t>sub </a:t>
            </a:r>
            <a:r xmlns:a="http://schemas.openxmlformats.org/drawingml/2006/main">
              <a:rPr lang="id" sz="2315" dirty="0"/>
              <a:t>dan </a:t>
            </a:r>
            <a:r xmlns:a="http://schemas.openxmlformats.org/drawingml/2006/main">
              <a:rPr lang="id" sz="2315" i="1" dirty="0"/>
              <a:t>add </a:t>
            </a:r>
            <a:r xmlns:a="http://schemas.openxmlformats.org/drawingml/2006/main">
              <a:rPr lang="id" sz="2315" dirty="0"/>
              <a:t>(Poin 3) dan (Poin 4), alih-alih fungsi </a:t>
            </a:r>
            <a:r xmlns:a="http://schemas.openxmlformats.org/drawingml/2006/main">
              <a:rPr lang="id" sz="2315" i="1" dirty="0" err="1"/>
              <a:t>inc </a:t>
            </a:r>
            <a:r xmlns:a="http://schemas.openxmlformats.org/drawingml/2006/main">
              <a:rPr lang="id" sz="2315" dirty="0"/>
              <a:t>dan </a:t>
            </a:r>
            <a:r xmlns:a="http://schemas.openxmlformats.org/drawingml/2006/main">
              <a:rPr lang="id" sz="2315" i="1" dirty="0"/>
              <a:t>dec </a:t>
            </a:r>
            <a:r xmlns:a="http://schemas.openxmlformats.org/drawingml/2006/main">
              <a:rPr lang="id" sz="2315" dirty="0"/>
              <a:t>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Membongkar Aritmatika, dijelaskan.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422399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Periksa kode C di bawah ini untuk pernyataan kondisional.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Mengenali Pernyataan IF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95EFA1-0FF1-7DFB-C209-2005F312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9" y="2941637"/>
            <a:ext cx="6410645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0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Kode rakitannya akan seperti ini.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Mengenali Pernyataan IF</a:t>
            </a:r>
            <a:endParaRPr xmlns:a="http://schemas.openxmlformats.org/drawingml/2006/ma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DAE1F-9B07-FBCF-8742-3D2D2620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82" y="2880593"/>
            <a:ext cx="7772400" cy="29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Dalam perakitan, keputusan sesuai dengan lompatan kondisional ( </a:t>
            </a:r>
            <a:r xmlns:a="http://schemas.openxmlformats.org/drawingml/2006/main">
              <a:rPr lang="id" sz="2315" dirty="0" err="1"/>
              <a:t>jnz </a:t>
            </a:r>
            <a:r xmlns:a="http://schemas.openxmlformats.org/drawingml/2006/main">
              <a:rPr lang="id" sz="2315" dirty="0"/>
              <a:t>) yang ditunjukkan pada Poin 2.</a:t>
            </a:r>
          </a:p>
          <a:p>
            <a:r xmlns:a="http://schemas.openxmlformats.org/drawingml/2006/main">
              <a:rPr lang="id" sz="2315" dirty="0"/>
              <a:t>Keputusan untuk melompat dibuat berdasarkan perbandingan ( </a:t>
            </a:r>
            <a:r xmlns:a="http://schemas.openxmlformats.org/drawingml/2006/main">
              <a:rPr lang="id" sz="2315" dirty="0" err="1"/>
              <a:t>cmp </a:t>
            </a:r>
            <a:r xmlns:a="http://schemas.openxmlformats.org/drawingml/2006/main">
              <a:rPr lang="id" sz="2315" dirty="0"/>
              <a:t>), yang memeriksa apakah var_4 sama dengan var_8 (var_4 dan var_8 sesuai dengan x dan y dalam kode sumber kami) di Titik 1.</a:t>
            </a:r>
          </a:p>
          <a:p>
            <a:r xmlns:a="http://schemas.openxmlformats.org/drawingml/2006/main">
              <a:rPr lang="id" sz="2315" dirty="0"/>
              <a:t>Jika nilainya tidak sama, terjadi lompatan dan kode akan mencetak "x tidak sama dengan y".</a:t>
            </a:r>
          </a:p>
          <a:p>
            <a:r xmlns:a="http://schemas.openxmlformats.org/drawingml/2006/main">
              <a:rPr lang="id" sz="2315" dirty="0"/>
              <a:t>Jika tidak, kode akan melanjutkan jalur eksekusi dan mencetak "x sama dengan y."</a:t>
            </a:r>
          </a:p>
          <a:p>
            <a:r xmlns:a="http://schemas.openxmlformats.org/drawingml/2006/main">
              <a:rPr lang="id" sz="2315" dirty="0"/>
              <a:t>Perhatikan juga lompatan ( </a:t>
            </a:r>
            <a:r xmlns:a="http://schemas.openxmlformats.org/drawingml/2006/main">
              <a:rPr lang="id" sz="2315" dirty="0" err="1"/>
              <a:t>jmp </a:t>
            </a:r>
            <a:r xmlns:a="http://schemas.openxmlformats.org/drawingml/2006/main">
              <a:rPr lang="id" sz="2315" dirty="0"/>
              <a:t>) yang melompati bagian else kode pada Poin 3.</a:t>
            </a:r>
          </a:p>
          <a:p>
            <a:r xmlns:a="http://schemas.openxmlformats.org/drawingml/2006/main">
              <a:rPr lang="id" sz="2315" dirty="0"/>
              <a:t>Penting bagi Anda untuk menyadari bahwa hanya satu dari dua jalur kode ini yang dapat diambil.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Mengenali IF, dijelaskan.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31001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Referensi</a:t>
            </a:r>
            <a:endParaRPr xmlns:a="http://schemas.openxmlformats.org/drawingml/2006/main" dirty="0"/>
          </a:p>
        </p:txBody>
      </p:sp>
      <p:sp>
        <p:nvSpPr>
          <p:cNvPr id="96" name="CustomShape 2"/>
          <p:cNvSpPr/>
          <p:nvPr/>
        </p:nvSpPr>
        <p:spPr>
          <a:xfrm>
            <a:off x="7223760" y="7113600"/>
            <a:ext cx="2350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8A847-F792-4D2A-A049-61219355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72509"/>
              </p:ext>
            </p:extLst>
          </p:nvPr>
        </p:nvGraphicFramePr>
        <p:xfrm>
          <a:off x="1008063" y="2713037"/>
          <a:ext cx="9072562" cy="697230"/>
        </p:xfrm>
        <a:graphic>
          <a:graphicData uri="http://schemas.openxmlformats.org/drawingml/2006/table">
            <a:tbl>
              <a:tblPr/>
              <a:tblGrid>
                <a:gridCol w="9072562">
                  <a:extLst>
                    <a:ext uri="{9D8B030D-6E8A-4147-A177-3AD203B41FA5}">
                      <a16:colId xmlns:a16="http://schemas.microsoft.com/office/drawing/2014/main" val="403417015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xmlns:a="http://schemas.openxmlformats.org/drawingml/2006/main" fontAlgn="t"/>
                      <a:r xmlns:a="http://schemas.openxmlformats.org/drawingml/2006/main">
                        <a:rPr lang="id" dirty="0" err="1">
                          <a:effectLst/>
                        </a:rPr>
                        <a:t>Eilam </a:t>
                      </a:r>
                      <a:r xmlns:a="http://schemas.openxmlformats.org/drawingml/2006/main">
                        <a:rPr lang="id" dirty="0">
                          <a:effectLst/>
                        </a:rPr>
                        <a:t>, E. (2011). Pembalikan: rahasia rekayasa balik. John Wiley &amp; Sons.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920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931760" y="1512000"/>
            <a:ext cx="7534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>
                <a:solidFill>
                  <a:srgbClr val="0079B8"/>
                </a:solidFill>
                <a:latin typeface="Tahoma"/>
                <a:ea typeface="DejaVu Sans"/>
              </a:rPr>
              <a:t>Hasil belajar</a:t>
            </a:r>
            <a:endParaRPr xmlns:a="http://schemas.openxmlformats.org/drawingml/2006/main"/>
          </a:p>
        </p:txBody>
      </p:sp>
      <p:sp>
        <p:nvSpPr>
          <p:cNvPr id="93" name="CustomShape 3"/>
          <p:cNvSpPr/>
          <p:nvPr/>
        </p:nvSpPr>
        <p:spPr>
          <a:xfrm>
            <a:off x="7223760" y="7113600"/>
            <a:ext cx="2350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08000" y="2520000"/>
            <a:ext cx="8650080" cy="41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id" sz="2000" strike="noStrike" dirty="0">
                <a:solidFill>
                  <a:srgbClr val="000000"/>
                </a:solidFill>
                <a:latin typeface="Tahoma"/>
                <a:ea typeface="DejaVu Sans"/>
              </a:rPr>
              <a:t>Pada akhir sesi ini, siswa akan dapat:</a:t>
            </a:r>
            <a:endParaRPr xmlns:a="http://schemas.openxmlformats.org/drawingml/2006/main" dirty="0"/>
          </a:p>
          <a:p>
            <a:pPr xmlns:a="http://schemas.openxmlformats.org/drawingml/2006/main">
              <a:lnSpc>
                <a:spcPct val="100000"/>
              </a:lnSpc>
              <a:buFont typeface="Arial"/>
              <a:buChar char="•"/>
            </a:pPr>
            <a:r xmlns:a="http://schemas.openxmlformats.org/drawingml/2006/main">
              <a:rPr lang="id" sz="2000" strike="noStrike" dirty="0">
                <a:solidFill>
                  <a:srgbClr val="000000"/>
                </a:solidFill>
                <a:latin typeface="Tahoma"/>
                <a:ea typeface="DejaVu Sans"/>
              </a:rPr>
              <a:t>) Jelaskan tentang File Carving</a:t>
            </a:r>
          </a:p>
          <a:p>
            <a:pPr xmlns:a="http://schemas.openxmlformats.org/drawingml/2006/main">
              <a:lnSpc>
                <a:spcPct val="100000"/>
              </a:lnSpc>
              <a:buFont typeface="Arial"/>
              <a:buChar char="•"/>
            </a:pPr>
            <a:r xmlns:a="http://schemas.openxmlformats.org/drawingml/2006/main">
              <a:rPr lang="id" sz="2000" dirty="0">
                <a:solidFill>
                  <a:srgbClr val="000000"/>
                </a:solidFill>
                <a:latin typeface="Tahoma"/>
              </a:rPr>
              <a:t>) Menggunakan file, binwalk, perintah foremost untuk Menerapkan File Carving</a:t>
            </a:r>
            <a:endParaRPr xmlns:a="http://schemas.openxmlformats.org/drawingml/2006/main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Memori untuk fungsi, variabel lokal, dan kontrol aliran disimpan dalam tumpukan, yang merupakan struktur data yang dicirikan dengan mendorong dan mengeluarkan.</a:t>
            </a:r>
          </a:p>
          <a:p>
            <a:r xmlns:a="http://schemas.openxmlformats.org/drawingml/2006/main">
              <a:rPr lang="id" sz="2315" dirty="0"/>
              <a:t>Anda mendorong item ke dalam tumpukan, dan kemudian mengeluarkan item tersebut.</a:t>
            </a:r>
          </a:p>
          <a:p>
            <a:r xmlns:a="http://schemas.openxmlformats.org/drawingml/2006/main">
              <a:rPr lang="id" sz="2315" dirty="0"/>
              <a:t>Tumpukan adalah struktur yang terakhir masuk pertama keluar (LIFO).</a:t>
            </a:r>
          </a:p>
          <a:p>
            <a:r xmlns:a="http://schemas.openxmlformats.org/drawingml/2006/main">
              <a:rPr lang="id" sz="2315" dirty="0"/>
              <a:t>Instruksi tumpukan termasuk push, pop, call, leave, enter, dan ret.</a:t>
            </a:r>
          </a:p>
          <a:p>
            <a:r xmlns:a="http://schemas.openxmlformats.org/drawingml/2006/main">
              <a:rPr lang="id" sz="2315" dirty="0"/>
              <a:t>Tumpukan dialokasikan dalam format atas-bawah dalam memori, dan alamat tertinggi dialokasikan dan digunakan terlebih dahulu.</a:t>
            </a:r>
          </a:p>
          <a:p>
            <a:r xmlns:a="http://schemas.openxmlformats.org/drawingml/2006/main">
              <a:rPr lang="id" sz="2315" dirty="0"/>
              <a:t>Saat nilai didorong ke tumpukan, alamat yang lebih kecil digunakan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Tumpukan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3195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Tumpukan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D52C2A-73B4-7219-D7E5-5997AA4C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12" y="1424429"/>
            <a:ext cx="5175250" cy="4702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CDCD9-D729-68EA-2C61-3F3FD1321FBE}"/>
              </a:ext>
            </a:extLst>
          </p:cNvPr>
          <p:cNvSpPr txBox="1"/>
          <p:nvPr/>
        </p:nvSpPr>
        <p:spPr>
          <a:xfrm>
            <a:off x="3503868" y="6218237"/>
            <a:ext cx="5043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dirty="0"/>
              <a:t>Setiap kali panggilan dilakukan, bingkai tumpukan baru dibuat.</a:t>
            </a:r>
          </a:p>
        </p:txBody>
      </p:sp>
    </p:spTree>
    <p:extLst>
      <p:ext uri="{BB962C8B-B14F-4D97-AF65-F5344CB8AC3E}">
        <p14:creationId xmlns:p14="http://schemas.microsoft.com/office/powerpoint/2010/main" val="126968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Memori untuk fungsi, variabel lokal, dan kontrol aliran disimpan dalam tumpukan, yang merupakan struktur data yang dicirikan dengan mendorong dan mengeluarkan.</a:t>
            </a:r>
          </a:p>
          <a:p>
            <a:r xmlns:a="http://schemas.openxmlformats.org/drawingml/2006/main">
              <a:rPr lang="id" sz="2315" dirty="0"/>
              <a:t>Anda mendorong item ke dalam tumpukan, dan kemudian mengeluarkan item tersebut.</a:t>
            </a:r>
          </a:p>
          <a:p>
            <a:r xmlns:a="http://schemas.openxmlformats.org/drawingml/2006/main">
              <a:rPr lang="id" sz="2315" dirty="0"/>
              <a:t>Tumpukan adalah struktur yang terakhir masuk pertama keluar (LIFO).</a:t>
            </a:r>
          </a:p>
          <a:p>
            <a:r xmlns:a="http://schemas.openxmlformats.org/drawingml/2006/main">
              <a:rPr lang="id" sz="2315" dirty="0"/>
              <a:t>Instruksi tumpukan termasuk push, pop, call, leave, enter, dan ret.</a:t>
            </a:r>
          </a:p>
          <a:p>
            <a:r xmlns:a="http://schemas.openxmlformats.org/drawingml/2006/main">
              <a:rPr lang="id" sz="2315" dirty="0"/>
              <a:t>Tumpukan dialokasikan dalam format atas-bawah dalam memori, dan alamat tertinggi dialokasikan dan digunakan terlebih dahulu.</a:t>
            </a:r>
          </a:p>
          <a:p>
            <a:r xmlns:a="http://schemas.openxmlformats.org/drawingml/2006/main">
              <a:rPr lang="id" sz="2315" dirty="0"/>
              <a:t>Semakin banyak nilai yang dimasukkan ke tumpukan, semakin kecil alamat yang digunakan.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Tumpukan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52225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Program C standar memiliki dua argumen untuk metode utama, biasanya dalam bentuk ini:</a:t>
            </a:r>
          </a:p>
          <a:p>
            <a:pPr xmlns:a="http://schemas.openxmlformats.org/drawingml/2006/main" marL="0" indent="0" algn="ctr">
              <a:buNone/>
            </a:pPr>
            <a:r xmlns:a="http://schemas.openxmlformats.org/drawingml/2006/main">
              <a:rPr lang="id" sz="2315" i="1" dirty="0"/>
              <a:t>int utama(int </a:t>
            </a:r>
            <a:r xmlns:a="http://schemas.openxmlformats.org/drawingml/2006/main">
              <a:rPr lang="id" sz="2315" i="1" dirty="0" err="1"/>
              <a:t>argc </a:t>
            </a:r>
            <a:r xmlns:a="http://schemas.openxmlformats.org/drawingml/2006/main">
              <a:rPr lang="id" sz="2315" i="1" dirty="0"/>
              <a:t>, char** </a:t>
            </a:r>
            <a:r xmlns:a="http://schemas.openxmlformats.org/drawingml/2006/main">
              <a:rPr lang="id" sz="2315" i="1" dirty="0" err="1"/>
              <a:t>argv </a:t>
            </a:r>
            <a:r xmlns:a="http://schemas.openxmlformats.org/drawingml/2006/main">
              <a:rPr lang="id" sz="2315" i="1" dirty="0"/>
              <a:t>)</a:t>
            </a:r>
          </a:p>
          <a:p>
            <a:r xmlns:a="http://schemas.openxmlformats.org/drawingml/2006/main">
              <a:rPr lang="id" sz="2315" dirty="0"/>
              <a:t>Parameter </a:t>
            </a:r>
            <a:r xmlns:a="http://schemas.openxmlformats.org/drawingml/2006/main">
              <a:rPr lang="id" sz="2315" b="1" dirty="0" err="1"/>
              <a:t>argc </a:t>
            </a:r>
            <a:r xmlns:a="http://schemas.openxmlformats.org/drawingml/2006/main">
              <a:rPr lang="id" sz="2315" dirty="0"/>
              <a:t>adalah bilangan bulat yang berisi jumlah argumen pada baris perintah, termasuk nama program.</a:t>
            </a:r>
          </a:p>
          <a:p>
            <a:r xmlns:a="http://schemas.openxmlformats.org/drawingml/2006/main">
              <a:rPr lang="id" sz="2315" dirty="0"/>
              <a:t>Parameter </a:t>
            </a:r>
            <a:r xmlns:a="http://schemas.openxmlformats.org/drawingml/2006/main">
              <a:rPr lang="id" sz="2315" b="1" dirty="0" err="1"/>
              <a:t>argv </a:t>
            </a:r>
            <a:r xmlns:a="http://schemas.openxmlformats.org/drawingml/2006/main">
              <a:rPr lang="id" sz="2315" dirty="0"/>
              <a:t>adalah penunjuk ke array string yang berisi argumen baris perintah</a:t>
            </a:r>
          </a:p>
          <a:p>
            <a:endParaRPr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C Metode Utama &amp; Offset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70CAFC-4798-5758-49EC-C7839C17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34" y="5151437"/>
            <a:ext cx="5032826" cy="1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1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Diberikan kode C sederhana seperti ini.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C ke </a:t>
            </a:r>
            <a:r xmlns:a="http://schemas.openxmlformats.org/drawingml/2006/main">
              <a:rPr lang="id" sz="3000" b="1" strike="noStrike" dirty="0" err="1">
                <a:solidFill>
                  <a:srgbClr val="0079B8"/>
                </a:solidFill>
                <a:latin typeface="Tahoma"/>
                <a:ea typeface="DejaVu Sans"/>
              </a:rPr>
              <a:t>Assemby </a:t>
            </a: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(Kode C)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5B1A3-76C8-92CE-CC24-5F4B7C11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6" y="2713037"/>
            <a:ext cx="6127751" cy="34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0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Itu akan diterjemahkan ke kode rakitan seperti ini.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C ke </a:t>
            </a:r>
            <a:r xmlns:a="http://schemas.openxmlformats.org/drawingml/2006/main">
              <a:rPr lang="id" sz="3000" b="1" strike="noStrike" dirty="0" err="1">
                <a:solidFill>
                  <a:srgbClr val="0079B8"/>
                </a:solidFill>
                <a:latin typeface="Tahoma"/>
                <a:ea typeface="DejaVu Sans"/>
              </a:rPr>
              <a:t>Assemby </a:t>
            </a: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(Perakitan)</a:t>
            </a:r>
            <a:endParaRPr xmlns:a="http://schemas.openxmlformats.org/drawingml/2006/ma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77C7E-5FF9-6FB7-EEE0-A163E6A4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97" y="2484437"/>
            <a:ext cx="77597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874837"/>
            <a:ext cx="8157270" cy="4953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Perhatikan Poin 1,2,3 dari gambar sebelumnya.</a:t>
            </a:r>
          </a:p>
          <a:p>
            <a:r xmlns:a="http://schemas.openxmlformats.org/drawingml/2006/main">
              <a:rPr lang="id" sz="2315" dirty="0"/>
              <a:t>Argumen</a:t>
            </a:r>
            <a:r xmlns:a="http://schemas.openxmlformats.org/drawingml/2006/main">
              <a:rPr lang="id" sz="2315" b="1" dirty="0" err="1"/>
              <a:t>​</a:t>
            </a:r>
            <a:r xmlns:a="http://schemas.openxmlformats.org/drawingml/2006/main">
              <a:rPr lang="id" sz="2315" b="1" dirty="0"/>
              <a:t> </a:t>
            </a:r>
            <a:r xmlns:a="http://schemas.openxmlformats.org/drawingml/2006/main">
              <a:rPr lang="id" sz="2315" dirty="0"/>
              <a:t>parameter dibandingkan dengan </a:t>
            </a:r>
            <a:r xmlns:a="http://schemas.openxmlformats.org/drawingml/2006/main">
              <a:rPr lang="id" sz="2315" b="1" dirty="0"/>
              <a:t>'3' </a:t>
            </a:r>
            <a:r xmlns:a="http://schemas.openxmlformats.org/drawingml/2006/main">
              <a:rPr lang="id" sz="2315" dirty="0"/>
              <a:t>di Titik 1.</a:t>
            </a:r>
          </a:p>
          <a:p>
            <a:r xmlns:a="http://schemas.openxmlformats.org/drawingml/2006/main">
              <a:rPr lang="id" sz="2315" dirty="0"/>
              <a:t>argv </a:t>
            </a:r>
            <a:r xmlns:a="http://schemas.openxmlformats.org/drawingml/2006/main">
              <a:rPr lang="id" sz="2315" b="1" dirty="0"/>
              <a:t>[1] </a:t>
            </a:r>
            <a:r xmlns:a="http://schemas.openxmlformats.org/drawingml/2006/main">
              <a:rPr lang="id" sz="2315" dirty="0"/>
              <a:t>dibandingkan dengan </a:t>
            </a:r>
            <a:r xmlns:a="http://schemas.openxmlformats.org/drawingml/2006/main">
              <a:rPr lang="id" sz="2315" b="1" dirty="0"/>
              <a:t>'-r' di </a:t>
            </a:r>
            <a:r xmlns:a="http://schemas.openxmlformats.org/drawingml/2006/main">
              <a:rPr lang="id" sz="2315" b="1" dirty="0" err="1"/>
              <a:t>Poin </a:t>
            </a:r>
            <a:r xmlns:a="http://schemas.openxmlformats.org/drawingml/2006/main">
              <a:rPr lang="id" sz="2315" dirty="0"/>
              <a:t>2.</a:t>
            </a:r>
          </a:p>
          <a:p>
            <a:r xmlns:a="http://schemas.openxmlformats.org/drawingml/2006/main">
              <a:rPr lang="id" sz="2315" dirty="0"/>
              <a:t>Bagaimana </a:t>
            </a:r>
            <a:r xmlns:a="http://schemas.openxmlformats.org/drawingml/2006/main">
              <a:rPr lang="id" sz="2315" b="1" dirty="0" err="1"/>
              <a:t>argv </a:t>
            </a:r>
            <a:r xmlns:a="http://schemas.openxmlformats.org/drawingml/2006/main">
              <a:rPr lang="id" sz="2315" b="1" dirty="0"/>
              <a:t>[1] </a:t>
            </a:r>
            <a:r xmlns:a="http://schemas.openxmlformats.org/drawingml/2006/main">
              <a:rPr lang="id" sz="2315" dirty="0"/>
              <a:t>diakses?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Pertama lokasi awal array dimuat ke </a:t>
            </a:r>
            <a:r xmlns:a="http://schemas.openxmlformats.org/drawingml/2006/main">
              <a:rPr lang="id" sz="1915" b="1" dirty="0" err="1"/>
              <a:t>eax </a:t>
            </a:r>
            <a:r xmlns:a="http://schemas.openxmlformats.org/drawingml/2006/main">
              <a:rPr lang="id" sz="1915" b="1" dirty="0"/>
              <a:t>. </a:t>
            </a:r>
            <a:r xmlns:a="http://schemas.openxmlformats.org/drawingml/2006/main">
              <a:rPr lang="id" sz="1915" dirty="0"/>
              <a:t>Kemudian 4 (offset) ditambahkan ke </a:t>
            </a:r>
            <a:r xmlns:a="http://schemas.openxmlformats.org/drawingml/2006/main">
              <a:rPr lang="id" sz="1915" dirty="0" err="1"/>
              <a:t>eax </a:t>
            </a:r>
            <a:r xmlns:a="http://schemas.openxmlformats.org/drawingml/2006/main">
              <a:rPr lang="id" sz="1915" dirty="0"/>
              <a:t>untuk mendapatkan </a:t>
            </a:r>
            <a:r xmlns:a="http://schemas.openxmlformats.org/drawingml/2006/main">
              <a:rPr lang="id" sz="1915" dirty="0" err="1"/>
              <a:t>argv </a:t>
            </a:r>
            <a:r xmlns:a="http://schemas.openxmlformats.org/drawingml/2006/main">
              <a:rPr lang="id" sz="1915" dirty="0"/>
              <a:t>[1].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Angka 4 digunakan karena setiap entri dalam array </a:t>
            </a:r>
            <a:r xmlns:a="http://schemas.openxmlformats.org/drawingml/2006/main">
              <a:rPr lang="id" sz="1915" dirty="0" err="1"/>
              <a:t>argv </a:t>
            </a:r>
            <a:r xmlns:a="http://schemas.openxmlformats.org/drawingml/2006/main">
              <a:rPr lang="id" sz="1915" dirty="0"/>
              <a:t>adalah alamat ke string, dan setiap alamat berukuran 4 byte pada sistem 32-bit.</a:t>
            </a:r>
          </a:p>
          <a:p>
            <a:r xmlns:a="http://schemas.openxmlformats.org/drawingml/2006/main">
              <a:rPr lang="id" sz="2315" dirty="0"/>
              <a:t>Terakhir, jika </a:t>
            </a:r>
            <a:r xmlns:a="http://schemas.openxmlformats.org/drawingml/2006/main">
              <a:rPr lang="id" sz="2315" b="1" dirty="0"/>
              <a:t>'-r' </a:t>
            </a:r>
            <a:r xmlns:a="http://schemas.openxmlformats.org/drawingml/2006/main">
              <a:rPr lang="id" sz="2315" dirty="0"/>
              <a:t>diberikan dalam argumen, kode yang dimulai pada poin 3 akan dieksekusi.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C ke Assembly, dijelaskan.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34033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19908</TotalTime>
  <Words>1029</Words>
  <Application>Microsoft Macintosh PowerPoint</Application>
  <PresentationFormat>Custom</PresentationFormat>
  <Paragraphs>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Open Sans</vt:lpstr>
      <vt:lpstr>Open Sans Light</vt:lpstr>
      <vt:lpstr>Open Sans Semibold</vt:lpstr>
      <vt:lpstr>StarSymbol</vt:lpstr>
      <vt:lpstr>Tahoma</vt:lpstr>
      <vt:lpstr>Times New Roman</vt:lpstr>
      <vt:lpstr>Office Theme</vt:lpstr>
      <vt:lpstr>Office Theme</vt:lpstr>
      <vt:lpstr>Assembly and Disassembley:  the Practical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</dc:creator>
  <cp:lastModifiedBy>ryan.h24n</cp:lastModifiedBy>
  <cp:revision>282</cp:revision>
  <dcterms:created xsi:type="dcterms:W3CDTF">2015-06-05T10:28:43Z</dcterms:created>
  <dcterms:modified xsi:type="dcterms:W3CDTF">2023-06-26T03:16:04Z</dcterms:modified>
  <dc:language>en-US</dc:language>
</cp:coreProperties>
</file>