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2"/>
  </p:notesMasterIdLst>
  <p:sldIdLst>
    <p:sldId id="291" r:id="rId3"/>
    <p:sldId id="257" r:id="rId4"/>
    <p:sldId id="274" r:id="rId5"/>
    <p:sldId id="278" r:id="rId6"/>
    <p:sldId id="279" r:id="rId7"/>
    <p:sldId id="280" r:id="rId8"/>
    <p:sldId id="281" r:id="rId9"/>
    <p:sldId id="282" r:id="rId10"/>
    <p:sldId id="283" r:id="rId11"/>
    <p:sldId id="285" r:id="rId12"/>
    <p:sldId id="284" r:id="rId13"/>
    <p:sldId id="286" r:id="rId14"/>
    <p:sldId id="275" r:id="rId15"/>
    <p:sldId id="287" r:id="rId16"/>
    <p:sldId id="288" r:id="rId17"/>
    <p:sldId id="289" r:id="rId18"/>
    <p:sldId id="276" r:id="rId19"/>
    <p:sldId id="290" r:id="rId20"/>
    <p:sldId id="273" r:id="rId21"/>
  </p:sldIdLst>
  <p:sldSz cx="10080625" cy="7559675"/>
  <p:notesSz cx="7559675" cy="10691813"/>
  <p:defaultTextStyle>
    <a:defPPr>
      <a:defRPr lang="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440"/>
  </p:normalViewPr>
  <p:slideViewPr>
    <p:cSldViewPr>
      <p:cViewPr varScale="1">
        <p:scale>
          <a:sx n="87" d="100"/>
          <a:sy n="87" d="100"/>
        </p:scale>
        <p:origin x="2008" y="19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0CC8DB6-E66B-4975-A4C2-4EF89854D6E8}" type="slidenum">
              <a:rPr lang="en-US" sz="1400">
                <a:latin typeface="Times New Roman"/>
              </a:rPr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750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7" name="CustomShape 2"/>
          <p:cNvSpPr/>
          <p:nvPr/>
        </p:nvSpPr>
        <p:spPr>
          <a:xfrm>
            <a:off x="4282200" y="10155600"/>
            <a:ext cx="3273840" cy="532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7440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4282200" y="10155600"/>
            <a:ext cx="3273840" cy="532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144821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G Slide-01.jpg" descr="BG Slide-01.jpg">
            <a:extLst>
              <a:ext uri="{FF2B5EF4-FFF2-40B4-BE49-F238E27FC236}">
                <a16:creationId xmlns:a16="http://schemas.microsoft.com/office/drawing/2014/main" id="{2AB02847-5A77-D04F-9022-6161AA94A3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35594" y="-31717"/>
            <a:ext cx="10131539" cy="76231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57BF6916-406C-E944-841A-1BF7394CF1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6972" y="417892"/>
            <a:ext cx="791671" cy="62997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UNIVERSITAS BINA NUSANTARA">
            <a:extLst>
              <a:ext uri="{FF2B5EF4-FFF2-40B4-BE49-F238E27FC236}">
                <a16:creationId xmlns:a16="http://schemas.microsoft.com/office/drawing/2014/main" id="{B2ACCA88-1510-174E-BE16-6E62A96F6E0C}"/>
              </a:ext>
            </a:extLst>
          </p:cNvPr>
          <p:cNvSpPr txBox="1"/>
          <p:nvPr userDrawn="1"/>
        </p:nvSpPr>
        <p:spPr>
          <a:xfrm>
            <a:off x="3599288" y="5335417"/>
            <a:ext cx="2688813" cy="186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339621">
              <a:lnSpc>
                <a:spcPct val="80000"/>
              </a:lnSpc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"/>
              </a:defRPr>
            </a:pPr>
            <a:r>
              <a:rPr sz="1488" dirty="0"/>
              <a:t>UNIVERSITAS</a:t>
            </a:r>
            <a:r>
              <a:rPr sz="1488" b="1" dirty="0"/>
              <a:t> BINA NUSANTARA</a:t>
            </a:r>
          </a:p>
        </p:txBody>
      </p:sp>
      <p:sp>
        <p:nvSpPr>
          <p:cNvPr id="20" name="Rounded Rectangle">
            <a:extLst>
              <a:ext uri="{FF2B5EF4-FFF2-40B4-BE49-F238E27FC236}">
                <a16:creationId xmlns:a16="http://schemas.microsoft.com/office/drawing/2014/main" id="{2610CD5C-942F-BF48-875B-42FFCE146C9A}"/>
              </a:ext>
            </a:extLst>
          </p:cNvPr>
          <p:cNvSpPr/>
          <p:nvPr userDrawn="1"/>
        </p:nvSpPr>
        <p:spPr>
          <a:xfrm>
            <a:off x="4830300" y="5846985"/>
            <a:ext cx="420026" cy="48998"/>
          </a:xfrm>
          <a:prstGeom prst="roundRect">
            <a:avLst>
              <a:gd name="adj" fmla="val 50000"/>
            </a:avLst>
          </a:prstGeom>
          <a:solidFill>
            <a:srgbClr val="F08700"/>
          </a:solidFill>
          <a:ln w="12700">
            <a:miter lim="400000"/>
          </a:ln>
        </p:spPr>
        <p:txBody>
          <a:bodyPr lIns="21001" tIns="21001" rIns="21001" bIns="21001" anchor="ctr"/>
          <a:lstStyle/>
          <a:p>
            <a:pPr defTabSz="341262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323" b="0" i="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8" name="UNIVERSITAS BINA NUSANTARA">
            <a:extLst>
              <a:ext uri="{FF2B5EF4-FFF2-40B4-BE49-F238E27FC236}">
                <a16:creationId xmlns:a16="http://schemas.microsoft.com/office/drawing/2014/main" id="{1D553A28-04FA-E944-90CB-BDB2AEBEA300}"/>
              </a:ext>
            </a:extLst>
          </p:cNvPr>
          <p:cNvSpPr txBox="1"/>
          <p:nvPr userDrawn="1"/>
        </p:nvSpPr>
        <p:spPr>
          <a:xfrm>
            <a:off x="3599288" y="5335417"/>
            <a:ext cx="2688813" cy="186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339621">
              <a:lnSpc>
                <a:spcPct val="80000"/>
              </a:lnSpc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"/>
              </a:defRPr>
            </a:pPr>
            <a:r>
              <a:rPr sz="1488" dirty="0"/>
              <a:t>UNIVERSITAS</a:t>
            </a:r>
            <a:r>
              <a:rPr sz="1488" b="1" dirty="0"/>
              <a:t> BINA NUSANTARA</a:t>
            </a:r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A398922F-A33B-3C44-AAA1-709DF0A7FE30}"/>
              </a:ext>
            </a:extLst>
          </p:cNvPr>
          <p:cNvSpPr/>
          <p:nvPr userDrawn="1"/>
        </p:nvSpPr>
        <p:spPr>
          <a:xfrm>
            <a:off x="4830300" y="5846985"/>
            <a:ext cx="420026" cy="48998"/>
          </a:xfrm>
          <a:prstGeom prst="roundRect">
            <a:avLst>
              <a:gd name="adj" fmla="val 50000"/>
            </a:avLst>
          </a:prstGeom>
          <a:solidFill>
            <a:srgbClr val="F08700"/>
          </a:solidFill>
          <a:ln w="12700">
            <a:miter lim="400000"/>
          </a:ln>
        </p:spPr>
        <p:txBody>
          <a:bodyPr lIns="21001" tIns="21001" rIns="21001" bIns="21001" anchor="ctr"/>
          <a:lstStyle/>
          <a:p>
            <a:pPr defTabSz="341262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323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23" name="Body Level One…">
            <a:extLst>
              <a:ext uri="{FF2B5EF4-FFF2-40B4-BE49-F238E27FC236}">
                <a16:creationId xmlns:a16="http://schemas.microsoft.com/office/drawing/2014/main" id="{DC9E4D2B-1303-D647-ADF8-BD63A36C3CA0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96649" y="3722985"/>
            <a:ext cx="9083064" cy="1049955"/>
          </a:xfrm>
          <a:prstGeom prst="rect">
            <a:avLst/>
          </a:prstGeom>
        </p:spPr>
        <p:txBody>
          <a:bodyPr/>
          <a:lstStyle>
            <a:lvl1pPr marL="0" indent="0" algn="ctr" defTabSz="341262">
              <a:lnSpc>
                <a:spcPct val="100000"/>
              </a:lnSpc>
              <a:spcBef>
                <a:spcPts val="0"/>
              </a:spcBef>
              <a:buSzTx/>
              <a:buNone/>
              <a:defRPr kumimoji="0" sz="2067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indent="189006" defTabSz="341262">
              <a:lnSpc>
                <a:spcPct val="100000"/>
              </a:lnSpc>
              <a:spcBef>
                <a:spcPts val="0"/>
              </a:spcBef>
              <a:buSzTx/>
              <a:buNone/>
              <a:defRPr sz="2274" b="1"/>
            </a:lvl2pPr>
            <a:lvl3pPr marL="0" indent="378013" defTabSz="341262">
              <a:lnSpc>
                <a:spcPct val="100000"/>
              </a:lnSpc>
              <a:spcBef>
                <a:spcPts val="0"/>
              </a:spcBef>
              <a:buSzTx/>
              <a:buNone/>
              <a:defRPr sz="2274" b="1"/>
            </a:lvl3pPr>
            <a:lvl4pPr marL="0" indent="567019" defTabSz="341262">
              <a:lnSpc>
                <a:spcPct val="100000"/>
              </a:lnSpc>
              <a:spcBef>
                <a:spcPts val="0"/>
              </a:spcBef>
              <a:buSzTx/>
              <a:buNone/>
              <a:defRPr sz="2274" b="1"/>
            </a:lvl4pPr>
            <a:lvl5pPr marL="0" indent="756026" defTabSz="341262">
              <a:lnSpc>
                <a:spcPct val="100000"/>
              </a:lnSpc>
              <a:spcBef>
                <a:spcPts val="0"/>
              </a:spcBef>
              <a:buSzTx/>
              <a:buNone/>
              <a:defRPr sz="2274" b="1"/>
            </a:lvl5pPr>
          </a:lstStyle>
          <a:p>
            <a:r>
              <a:rPr dirty="0"/>
              <a:t>Presentation Subtitle</a:t>
            </a:r>
          </a:p>
          <a:p>
            <a:pPr lvl="4"/>
            <a:endParaRPr dirty="0"/>
          </a:p>
        </p:txBody>
      </p:sp>
      <p:sp>
        <p:nvSpPr>
          <p:cNvPr id="24" name="Presentation Title">
            <a:extLst>
              <a:ext uri="{FF2B5EF4-FFF2-40B4-BE49-F238E27FC236}">
                <a16:creationId xmlns:a16="http://schemas.microsoft.com/office/drawing/2014/main" id="{1323A2FB-C06C-AA47-AA40-00FC9E490C6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98779" y="1419226"/>
            <a:ext cx="9083065" cy="215933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kumimoji="0" sz="4961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dirty="0"/>
              <a:t>Prese</a:t>
            </a:r>
            <a:r>
              <a:rPr lang="en-ID" dirty="0"/>
              <a:t>n</a:t>
            </a:r>
            <a:r>
              <a:rPr dirty="0" err="1"/>
              <a:t>tation</a:t>
            </a:r>
            <a:r>
              <a:rPr dirty="0"/>
              <a:t> Title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D6474C2C-5958-6F6B-1482-E67DED339D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8172" y="6359575"/>
            <a:ext cx="1741575" cy="411102"/>
          </a:xfrm>
        </p:spPr>
        <p:txBody>
          <a:bodyPr>
            <a:normAutofit/>
          </a:bodyPr>
          <a:lstStyle>
            <a:lvl1pPr marL="0" indent="0" algn="ctr">
              <a:buNone/>
              <a:defRPr kumimoji="0" lang="en-US" sz="827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/>
            <a:r>
              <a:rPr lang="en-US" dirty="0"/>
              <a:t>Type your name</a:t>
            </a:r>
          </a:p>
        </p:txBody>
      </p:sp>
      <p:sp>
        <p:nvSpPr>
          <p:cNvPr id="4" name="UNIVERSITAS BINA NUSANTARA">
            <a:extLst>
              <a:ext uri="{FF2B5EF4-FFF2-40B4-BE49-F238E27FC236}">
                <a16:creationId xmlns:a16="http://schemas.microsoft.com/office/drawing/2014/main" id="{5DC7F27E-9CB9-099F-4DA7-367C6ADB411B}"/>
              </a:ext>
            </a:extLst>
          </p:cNvPr>
          <p:cNvSpPr txBox="1"/>
          <p:nvPr userDrawn="1"/>
        </p:nvSpPr>
        <p:spPr>
          <a:xfrm>
            <a:off x="4158172" y="6118301"/>
            <a:ext cx="1689565" cy="145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339621">
              <a:lnSpc>
                <a:spcPct val="80000"/>
              </a:lnSpc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"/>
              </a:defRPr>
            </a:pPr>
            <a:r>
              <a:rPr lang="en-US" sz="1158" dirty="0"/>
              <a:t>SUBJECT MATTER EXPERT</a:t>
            </a:r>
            <a:endParaRPr sz="1158" b="1" dirty="0"/>
          </a:p>
        </p:txBody>
      </p:sp>
    </p:spTree>
    <p:extLst>
      <p:ext uri="{BB962C8B-B14F-4D97-AF65-F5344CB8AC3E}">
        <p14:creationId xmlns:p14="http://schemas.microsoft.com/office/powerpoint/2010/main" val="253504304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9852-00DC-4C20-83AD-64F44C4B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C7569-E01C-414B-9C7C-0B0182F8A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4BCB8-DAD3-4749-B627-58DC1032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8B62-1408-4E0E-8AF0-D6C82BD1DB3A}" type="datetimeFigureOut">
              <a:rPr lang="en-ID" smtClean="0"/>
              <a:t>26/06/23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7E3E4-F23F-4E01-B078-680C2329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1703F-3935-4BD0-86E6-A5805B46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BC7-4149-4495-B70B-03A91EA3B0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887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/>
          <p:cNvPicPr/>
          <p:nvPr/>
        </p:nvPicPr>
        <p:blipFill>
          <a:blip r:embed="rId15"/>
          <a:stretch/>
        </p:blipFill>
        <p:spPr>
          <a:xfrm>
            <a:off x="0" y="5040"/>
            <a:ext cx="10077840" cy="7124040"/>
          </a:xfrm>
          <a:prstGeom prst="rect">
            <a:avLst/>
          </a:prstGeom>
          <a:ln>
            <a:noFill/>
          </a:ln>
        </p:spPr>
      </p:pic>
      <p:sp>
        <p:nvSpPr>
          <p:cNvPr id="9" name="CustomShape 1"/>
          <p:cNvSpPr/>
          <p:nvPr/>
        </p:nvSpPr>
        <p:spPr>
          <a:xfrm>
            <a:off x="0" y="5685120"/>
            <a:ext cx="10077840" cy="187272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14"/>
          <p:cNvPicPr/>
          <p:nvPr/>
        </p:nvPicPr>
        <p:blipFill>
          <a:blip r:embed="rId16"/>
          <a:stretch/>
        </p:blipFill>
        <p:spPr>
          <a:xfrm>
            <a:off x="0" y="0"/>
            <a:ext cx="10077840" cy="1149480"/>
          </a:xfrm>
          <a:prstGeom prst="rect">
            <a:avLst/>
          </a:prstGeom>
          <a:ln>
            <a:noFill/>
          </a:ln>
        </p:spPr>
      </p:pic>
      <p:pic>
        <p:nvPicPr>
          <p:cNvPr id="3" name="Picture 1"/>
          <p:cNvPicPr/>
          <p:nvPr/>
        </p:nvPicPr>
        <p:blipFill>
          <a:blip r:embed="rId17"/>
          <a:stretch/>
        </p:blipFill>
        <p:spPr>
          <a:xfrm>
            <a:off x="5040" y="5040"/>
            <a:ext cx="10072800" cy="7120440"/>
          </a:xfrm>
          <a:prstGeom prst="rect">
            <a:avLst/>
          </a:prstGeom>
          <a:ln>
            <a:noFill/>
          </a:ln>
        </p:spPr>
      </p:pic>
      <p:sp>
        <p:nvSpPr>
          <p:cNvPr id="4" name="CustomShape 2"/>
          <p:cNvSpPr/>
          <p:nvPr/>
        </p:nvSpPr>
        <p:spPr>
          <a:xfrm>
            <a:off x="0" y="5685120"/>
            <a:ext cx="10077840" cy="187272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/>
          <p:cNvSpPr/>
          <p:nvPr/>
        </p:nvSpPr>
        <p:spPr>
          <a:xfrm>
            <a:off x="1864800" y="1794960"/>
            <a:ext cx="8213040" cy="576252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5" r:id="rId13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1"/>
          <p:cNvPicPr/>
          <p:nvPr/>
        </p:nvPicPr>
        <p:blipFill>
          <a:blip r:embed="rId15"/>
          <a:stretch/>
        </p:blipFill>
        <p:spPr>
          <a:xfrm>
            <a:off x="0" y="5040"/>
            <a:ext cx="10077840" cy="712404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0" y="5685120"/>
            <a:ext cx="10077840" cy="187272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Picture 14"/>
          <p:cNvPicPr/>
          <p:nvPr/>
        </p:nvPicPr>
        <p:blipFill>
          <a:blip r:embed="rId16"/>
          <a:stretch/>
        </p:blipFill>
        <p:spPr>
          <a:xfrm>
            <a:off x="0" y="0"/>
            <a:ext cx="10077840" cy="1149480"/>
          </a:xfrm>
          <a:prstGeom prst="rect">
            <a:avLst/>
          </a:prstGeom>
          <a:ln>
            <a:noFill/>
          </a:ln>
        </p:spPr>
      </p:pic>
      <p:pic>
        <p:nvPicPr>
          <p:cNvPr id="45" name="Picture 1"/>
          <p:cNvPicPr/>
          <p:nvPr/>
        </p:nvPicPr>
        <p:blipFill>
          <a:blip r:embed="rId15"/>
          <a:stretch/>
        </p:blipFill>
        <p:spPr>
          <a:xfrm>
            <a:off x="0" y="-15480"/>
            <a:ext cx="10077840" cy="712404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0" y="5685120"/>
            <a:ext cx="10077840" cy="187272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264C53-F38A-3CAD-0C8A-2BF46116F39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 xmlns:a="http://schemas.openxmlformats.org/drawingml/2006/main">
              <a:rPr lang="id" dirty="0"/>
              <a:t>COMP6843001 – REKAYASA </a:t>
            </a:r>
            <a:r xmlns:a="http://schemas.openxmlformats.org/drawingml/2006/main">
              <a:rPr lang="id" dirty="0" err="1"/>
              <a:t>REVISI </a:t>
            </a:r>
            <a:r xmlns:a="http://schemas.openxmlformats.org/drawingml/2006/main">
              <a:rPr lang="id" dirty="0"/>
              <a:t>DAN EKSPLOITASI BINER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20BAB2-790F-F74A-024A-FC22D1A3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id" dirty="0"/>
              <a:t>Perjalanan Pembalikan</a:t>
            </a:r>
          </a:p>
        </p:txBody>
      </p:sp>
    </p:spTree>
    <p:extLst>
      <p:ext uri="{BB962C8B-B14F-4D97-AF65-F5344CB8AC3E}">
        <p14:creationId xmlns:p14="http://schemas.microsoft.com/office/powerpoint/2010/main" val="348722344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A6D39C-9301-4B87-9C79-14044D253DAA}"/>
              </a:ext>
            </a:extLst>
          </p:cNvPr>
          <p:cNvSpPr txBox="1">
            <a:spLocks/>
          </p:cNvSpPr>
          <p:nvPr/>
        </p:nvSpPr>
        <p:spPr>
          <a:xfrm>
            <a:off x="1230312" y="1951037"/>
            <a:ext cx="8309670" cy="5181600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sz="2315" dirty="0"/>
              <a:t>C dan C++ menghasilkan kode objek yang dapat dibaca mesin dari kode sumber.</a:t>
            </a:r>
          </a:p>
          <a:p>
            <a:r xmlns:a="http://schemas.openxmlformats.org/drawingml/2006/main">
              <a:rPr lang="id" sz="2315" dirty="0"/>
              <a:t>Kode objek ini, ketika dibongkar, muncul sebagai program bahasa rakitan yang dihasilkan mesin.</a:t>
            </a:r>
          </a:p>
          <a:p>
            <a:r xmlns:a="http://schemas.openxmlformats.org/drawingml/2006/main">
              <a:rPr lang="id" sz="2315" dirty="0"/>
              <a:t>Pengembang perangkat lunak menguraikan tugas-tugas dalam bahasa tingkat tinggi</a:t>
            </a:r>
          </a:p>
          <a:p>
            <a:r xmlns:a="http://schemas.openxmlformats.org/drawingml/2006/main">
              <a:rPr lang="id" sz="2315" dirty="0"/>
              <a:t>Kompiler mengurus proses eksekusi terperinci dan menggabungkannya ke dalam kode objek yang dihasilkan.</a:t>
            </a:r>
          </a:p>
          <a:p>
            <a:r xmlns:a="http://schemas.openxmlformats.org/drawingml/2006/main">
              <a:rPr lang="id" sz="2315" dirty="0"/>
              <a:t>Kendala terbesar dalam menguraikan kode yang dihasilkan kompiler adalah pengoptimalan yang diterapkan oleh sebagian besar kompiler modern.</a:t>
            </a: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dirty="0">
                <a:solidFill>
                  <a:srgbClr val="0079B8"/>
                </a:solidFill>
                <a:latin typeface="Tahoma"/>
              </a:rPr>
              <a:t>Cara Program Dikompilasi (Khusus Platform)</a:t>
            </a:r>
            <a:endParaRPr xmlns:a="http://schemas.openxmlformats.org/drawingml/2006/main" dirty="0"/>
          </a:p>
        </p:txBody>
      </p:sp>
    </p:spTree>
    <p:extLst>
      <p:ext uri="{BB962C8B-B14F-4D97-AF65-F5344CB8AC3E}">
        <p14:creationId xmlns:p14="http://schemas.microsoft.com/office/powerpoint/2010/main" val="2443938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A6D39C-9301-4B87-9C79-14044D253DAA}"/>
              </a:ext>
            </a:extLst>
          </p:cNvPr>
          <p:cNvSpPr txBox="1">
            <a:spLocks/>
          </p:cNvSpPr>
          <p:nvPr/>
        </p:nvSpPr>
        <p:spPr>
          <a:xfrm>
            <a:off x="1230312" y="1951037"/>
            <a:ext cx="8309670" cy="5181600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sz="2315" dirty="0"/>
              <a:t>Kompiler menggunakan berbagai teknik yang meminimalkan ukuran kode dan meningkatkan kinerja eksekusi</a:t>
            </a:r>
          </a:p>
          <a:p>
            <a:r xmlns:a="http://schemas.openxmlformats.org/drawingml/2006/main">
              <a:rPr lang="id" sz="2315" dirty="0"/>
              <a:t>Kode optimal yang dihasilkan sering kali berlawanan dengan intuisi dan sulit dibaca.</a:t>
            </a:r>
          </a:p>
          <a:p>
            <a:r xmlns:a="http://schemas.openxmlformats.org/drawingml/2006/main">
              <a:rPr lang="id" sz="2315" dirty="0"/>
              <a:t>Misalnya, kompiler pengoptimalan sering kali mengganti instruksi langsung dengan operasi yang secara matematis setara, yang tujuannya mungkin tidak jelas pada pandangan pertama.</a:t>
            </a:r>
          </a:p>
          <a:p>
            <a:endParaRPr lang="en-US" sz="2315" dirty="0"/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dirty="0">
                <a:solidFill>
                  <a:srgbClr val="0079B8"/>
                </a:solidFill>
                <a:latin typeface="Tahoma"/>
              </a:rPr>
              <a:t>Cara Program Dikompilasi (Khusus Platform)</a:t>
            </a:r>
            <a:endParaRPr xmlns:a="http://schemas.openxmlformats.org/drawingml/2006/main" lang="en-US" sz="3200" dirty="0"/>
          </a:p>
        </p:txBody>
      </p:sp>
      <p:pic>
        <p:nvPicPr>
          <p:cNvPr id="1026" name="Picture 2" descr="Compiler Optimization: A Study of the Pipeline from Programming Languages  to Assembly | CompArchFinalJava">
            <a:extLst>
              <a:ext uri="{FF2B5EF4-FFF2-40B4-BE49-F238E27FC236}">
                <a16:creationId xmlns:a16="http://schemas.microsoft.com/office/drawing/2014/main" id="{4D7F77BC-AA06-803C-07DC-766D5F3395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12" b="32609"/>
          <a:stretch/>
        </p:blipFill>
        <p:spPr bwMode="auto">
          <a:xfrm>
            <a:off x="1077912" y="5131106"/>
            <a:ext cx="79248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705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A6D39C-9301-4B87-9C79-14044D253DAA}"/>
              </a:ext>
            </a:extLst>
          </p:cNvPr>
          <p:cNvSpPr txBox="1">
            <a:spLocks/>
          </p:cNvSpPr>
          <p:nvPr/>
        </p:nvSpPr>
        <p:spPr>
          <a:xfrm>
            <a:off x="1230312" y="1951037"/>
            <a:ext cx="8309670" cy="5181600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sz="2315" dirty="0"/>
              <a:t>Kompiler untuk bahasa tingkat tinggi seperti Java menghasilkan bytecode, bukan kode objek.</a:t>
            </a:r>
          </a:p>
          <a:p>
            <a:r xmlns:a="http://schemas.openxmlformats.org/drawingml/2006/main">
              <a:rPr lang="id" sz="2315" dirty="0"/>
              <a:t>Bytecode mirip dengan kode objek, kecuali bahwa bytecode biasanya didekode oleh suatu program, bukan oleh CPU.</a:t>
            </a:r>
          </a:p>
          <a:p>
            <a:r xmlns:a="http://schemas.openxmlformats.org/drawingml/2006/main">
              <a:rPr lang="id" sz="2315" b="1" dirty="0"/>
              <a:t>Bagaimana cara kerjanya?</a:t>
            </a:r>
          </a:p>
          <a:p>
            <a:r xmlns:a="http://schemas.openxmlformats.org/drawingml/2006/main">
              <a:rPr lang="id" sz="2315" dirty="0"/>
              <a:t>Kami membuat kompiler yang kemudian akan menghasilkan bytecode, dan kemudian menggunakan program yang disebut </a:t>
            </a:r>
            <a:r xmlns:a="http://schemas.openxmlformats.org/drawingml/2006/main">
              <a:rPr lang="id" sz="2315" i="1" dirty="0"/>
              <a:t>mesin virtual </a:t>
            </a:r>
            <a:r xmlns:a="http://schemas.openxmlformats.org/drawingml/2006/main">
              <a:rPr lang="id" sz="2315" dirty="0"/>
              <a:t>untuk mendekode bytecode dan melakukan operasi yang dijelaskan di dalamnya.</a:t>
            </a:r>
          </a:p>
          <a:p>
            <a:r xmlns:a="http://schemas.openxmlformats.org/drawingml/2006/main">
              <a:rPr lang="id" sz="2315" dirty="0"/>
              <a:t>Mesin virtual itu sendiri mengubah bytecode menjadi kode objek standar yang kompatibel dengan CPU yang mendasarinya.</a:t>
            </a:r>
          </a:p>
          <a:p>
            <a:endParaRPr lang="en-US" sz="2315" dirty="0"/>
          </a:p>
          <a:p>
            <a:endParaRPr lang="en-US" sz="2315" dirty="0"/>
          </a:p>
          <a:p>
            <a:endParaRPr lang="en-US" sz="2315" dirty="0"/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dirty="0">
                <a:solidFill>
                  <a:srgbClr val="0079B8"/>
                </a:solidFill>
                <a:latin typeface="Tahoma"/>
              </a:rPr>
              <a:t>Cara Menyusun Program (Independen terhadap Platform)</a:t>
            </a:r>
            <a:endParaRPr xmlns:a="http://schemas.openxmlformats.org/drawingml/2006/main" lang="en-US" sz="3200" dirty="0"/>
          </a:p>
        </p:txBody>
      </p:sp>
    </p:spTree>
    <p:extLst>
      <p:ext uri="{BB962C8B-B14F-4D97-AF65-F5344CB8AC3E}">
        <p14:creationId xmlns:p14="http://schemas.microsoft.com/office/powerpoint/2010/main" val="1523421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A6D39C-9301-4B87-9C79-14044D253DAA}"/>
              </a:ext>
            </a:extLst>
          </p:cNvPr>
          <p:cNvSpPr txBox="1">
            <a:spLocks/>
          </p:cNvSpPr>
          <p:nvPr/>
        </p:nvSpPr>
        <p:spPr>
          <a:xfrm>
            <a:off x="1077912" y="2454130"/>
            <a:ext cx="8309670" cy="3597786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sz="2315" dirty="0"/>
              <a:t>Alat Pemantauan Sistem</a:t>
            </a:r>
          </a:p>
          <a:p>
            <a:r xmlns:a="http://schemas.openxmlformats.org/drawingml/2006/main">
              <a:rPr lang="id" sz="2315" dirty="0"/>
              <a:t>Pembongkar</a:t>
            </a:r>
          </a:p>
          <a:p>
            <a:r xmlns:a="http://schemas.openxmlformats.org/drawingml/2006/main">
              <a:rPr lang="id" sz="2315" dirty="0"/>
              <a:t>Pencari Debug</a:t>
            </a:r>
          </a:p>
          <a:p>
            <a:r xmlns:a="http://schemas.openxmlformats.org/drawingml/2006/main">
              <a:rPr lang="id" sz="2315" dirty="0" err="1"/>
              <a:t>Dekompiler</a:t>
            </a:r>
            <a:endParaRPr xmlns:a="http://schemas.openxmlformats.org/drawingml/2006/main" lang="en-US" sz="2315" dirty="0"/>
          </a:p>
          <a:p>
            <a:endParaRPr lang="en-US" sz="2315" dirty="0"/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strike="noStrike" dirty="0">
                <a:solidFill>
                  <a:srgbClr val="0079B8"/>
                </a:solidFill>
                <a:latin typeface="Tahoma"/>
                <a:ea typeface="DejaVu Sans"/>
              </a:rPr>
              <a:t>Alat-Alat</a:t>
            </a:r>
            <a:endParaRPr xmlns:a="http://schemas.openxmlformats.org/drawingml/2006/main" dirty="0"/>
          </a:p>
        </p:txBody>
      </p:sp>
    </p:spTree>
    <p:extLst>
      <p:ext uri="{BB962C8B-B14F-4D97-AF65-F5344CB8AC3E}">
        <p14:creationId xmlns:p14="http://schemas.microsoft.com/office/powerpoint/2010/main" val="774979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A6D39C-9301-4B87-9C79-14044D253DAA}"/>
              </a:ext>
            </a:extLst>
          </p:cNvPr>
          <p:cNvSpPr txBox="1">
            <a:spLocks/>
          </p:cNvSpPr>
          <p:nvPr/>
        </p:nvSpPr>
        <p:spPr>
          <a:xfrm>
            <a:off x="1077912" y="2454130"/>
            <a:ext cx="8309670" cy="3597786"/>
          </a:xfrm>
          <a:prstGeom prst="rect">
            <a:avLst/>
          </a:prstGeom>
        </p:spPr>
        <p:txBody>
          <a:bodyPr vert="horz" lIns="75605" tIns="37802" rIns="75605" bIns="37802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sz="2315" dirty="0"/>
              <a:t>Pembalikan tingkat sistem memerlukan berbagai alat untuk mengendus, memantau, menjelajahi, dan mengungkap program yang sedang dibalik.</a:t>
            </a:r>
          </a:p>
          <a:p>
            <a:r xmlns:a="http://schemas.openxmlformats.org/drawingml/2006/main">
              <a:rPr lang="id" sz="2315" dirty="0"/>
              <a:t>Alat-alat ini mengumpulkan informasi tentang aplikasi dan lingkungannya dari sistem operasi.</a:t>
            </a:r>
          </a:p>
          <a:p>
            <a:r xmlns:a="http://schemas.openxmlformats.org/drawingml/2006/main">
              <a:rPr lang="id" sz="2315" dirty="0"/>
              <a:t>Sistem operasi dimanfaatkan untuk mengekstrak informasi karena sebagian besar komunikasi antara program dan dunia luar melewatinya.</a:t>
            </a:r>
          </a:p>
          <a:p>
            <a:r xmlns:a="http://schemas.openxmlformats.org/drawingml/2006/main">
              <a:rPr lang="id" sz="2315" dirty="0"/>
              <a:t>Alat pemantauan sistem dapat melacak aktivitas jaringan, akses berkas, akses registri, dan banyak lagi.</a:t>
            </a:r>
          </a:p>
          <a:p>
            <a:r xmlns:a="http://schemas.openxmlformats.org/drawingml/2006/main">
              <a:rPr lang="id" sz="2315" dirty="0"/>
              <a:t>Contoh: Windows </a:t>
            </a:r>
            <a:r xmlns:a="http://schemas.openxmlformats.org/drawingml/2006/main">
              <a:rPr lang="id" sz="2315" dirty="0" err="1"/>
              <a:t>ProcMon </a:t>
            </a:r>
            <a:r xmlns:a="http://schemas.openxmlformats.org/drawingml/2006/main">
              <a:rPr lang="id" sz="2315" dirty="0"/>
              <a:t>, </a:t>
            </a:r>
            <a:r xmlns:a="http://schemas.openxmlformats.org/drawingml/2006/main">
              <a:rPr lang="id" sz="2315" dirty="0" err="1"/>
              <a:t>RegMon </a:t>
            </a:r>
            <a:r xmlns:a="http://schemas.openxmlformats.org/drawingml/2006/main">
              <a:rPr lang="id" sz="2315" dirty="0"/>
              <a:t>, dll.</a:t>
            </a: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strike="noStrike" dirty="0">
                <a:solidFill>
                  <a:srgbClr val="0079B8"/>
                </a:solidFill>
                <a:latin typeface="Tahoma"/>
                <a:ea typeface="DejaVu Sans"/>
              </a:rPr>
              <a:t>Alat Pemantauan Sistem</a:t>
            </a:r>
            <a:endParaRPr xmlns:a="http://schemas.openxmlformats.org/drawingml/2006/main" dirty="0"/>
          </a:p>
        </p:txBody>
      </p:sp>
    </p:spTree>
    <p:extLst>
      <p:ext uri="{BB962C8B-B14F-4D97-AF65-F5344CB8AC3E}">
        <p14:creationId xmlns:p14="http://schemas.microsoft.com/office/powerpoint/2010/main" val="2213869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A6D39C-9301-4B87-9C79-14044D253DAA}"/>
              </a:ext>
            </a:extLst>
          </p:cNvPr>
          <p:cNvSpPr txBox="1">
            <a:spLocks/>
          </p:cNvSpPr>
          <p:nvPr/>
        </p:nvSpPr>
        <p:spPr>
          <a:xfrm>
            <a:off x="1077912" y="1980944"/>
            <a:ext cx="8309670" cy="3597786"/>
          </a:xfrm>
          <a:prstGeom prst="rect">
            <a:avLst/>
          </a:prstGeom>
        </p:spPr>
        <p:txBody>
          <a:bodyPr vert="horz" lIns="75605" tIns="37802" rIns="75605" bIns="37802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sz="2315" dirty="0"/>
              <a:t>Disassembler adalah program yang mengubah biner yang dapat dieksekusi suatu program menjadi berkas tekstual yang berisi kode bahasa assembly.</a:t>
            </a:r>
          </a:p>
          <a:p>
            <a:r xmlns:a="http://schemas.openxmlformats.org/drawingml/2006/main">
              <a:rPr lang="id" sz="2315" dirty="0"/>
              <a:t>Kode bahasa assembly adalah representasi tekstual dari kode objek.</a:t>
            </a:r>
          </a:p>
          <a:p>
            <a:r xmlns:a="http://schemas.openxmlformats.org/drawingml/2006/main">
              <a:rPr lang="id" sz="2315" dirty="0"/>
              <a:t>Pembongkaran bersifat khusus pada prosesor, tetapi beberapa disassembler mendukung beberapa arsitektur CPU.</a:t>
            </a:r>
          </a:p>
          <a:p>
            <a:r xmlns:a="http://schemas.openxmlformats.org/drawingml/2006/main">
              <a:rPr lang="id" sz="2315" dirty="0"/>
              <a:t>Disassembler berkualitas tinggi merupakan alat yang penting untuk pembalik.</a:t>
            </a:r>
          </a:p>
          <a:p>
            <a:r xmlns:a="http://schemas.openxmlformats.org/drawingml/2006/main">
              <a:rPr lang="id" sz="2315" dirty="0"/>
              <a:t>Beberapa pembalik memilih untuk menggunakan disassembler bawaan dalam debugger tingkat rendah tertentu.</a:t>
            </a:r>
          </a:p>
          <a:p>
            <a:r xmlns:a="http://schemas.openxmlformats.org/drawingml/2006/main">
              <a:rPr lang="id" sz="2315" dirty="0"/>
              <a:t>Contoh: IDA Pro, </a:t>
            </a:r>
            <a:r xmlns:a="http://schemas.openxmlformats.org/drawingml/2006/main">
              <a:rPr lang="id" sz="2315" b="1" dirty="0" err="1"/>
              <a:t>Ghidra </a:t>
            </a:r>
            <a:r xmlns:a="http://schemas.openxmlformats.org/drawingml/2006/main">
              <a:rPr lang="id" sz="2315" dirty="0"/>
              <a:t>, Radare2, Biner Ninja</a:t>
            </a:r>
          </a:p>
          <a:p>
            <a:endParaRPr lang="en-US" sz="2315" dirty="0"/>
          </a:p>
          <a:p>
            <a:endParaRPr lang="en-US" sz="2315" dirty="0"/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strike="noStrike" dirty="0">
                <a:solidFill>
                  <a:srgbClr val="0079B8"/>
                </a:solidFill>
                <a:latin typeface="Tahoma"/>
                <a:ea typeface="DejaVu Sans"/>
              </a:rPr>
              <a:t>Pembongkar</a:t>
            </a:r>
            <a:endParaRPr xmlns:a="http://schemas.openxmlformats.org/drawingml/2006/main" dirty="0"/>
          </a:p>
        </p:txBody>
      </p:sp>
    </p:spTree>
    <p:extLst>
      <p:ext uri="{BB962C8B-B14F-4D97-AF65-F5344CB8AC3E}">
        <p14:creationId xmlns:p14="http://schemas.microsoft.com/office/powerpoint/2010/main" val="1378857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A6D39C-9301-4B87-9C79-14044D253DAA}"/>
              </a:ext>
            </a:extLst>
          </p:cNvPr>
          <p:cNvSpPr txBox="1">
            <a:spLocks/>
          </p:cNvSpPr>
          <p:nvPr/>
        </p:nvSpPr>
        <p:spPr>
          <a:xfrm>
            <a:off x="1077912" y="1798637"/>
            <a:ext cx="8309670" cy="5029200"/>
          </a:xfrm>
          <a:prstGeom prst="rect">
            <a:avLst/>
          </a:prstGeom>
        </p:spPr>
        <p:txBody>
          <a:bodyPr vert="horz" lIns="75605" tIns="37802" rIns="75605" bIns="37802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sz="2315" dirty="0"/>
              <a:t>Debugger memungkinkan pengguna menelusuri suatu program, mengeksekusi satu baris dalam satu waktu, dan mengamati atau mengubah status program.</a:t>
            </a:r>
          </a:p>
          <a:p>
            <a:r xmlns:a="http://schemas.openxmlformats.org/drawingml/2006/main">
              <a:rPr lang="id" sz="2315" dirty="0"/>
              <a:t>Debugger membantu pengembang mengidentifikasi dan memecahkan masalah dengan menetapkan titik henti dan memeriksa secara cermat alur eksekusi program.</a:t>
            </a:r>
          </a:p>
          <a:p>
            <a:r xmlns:a="http://schemas.openxmlformats.org/drawingml/2006/main">
              <a:rPr lang="id" sz="2315" dirty="0"/>
              <a:t>Debugger menyajikan program dalam bentuk kode sumber, meskipun mereka bekerja dengan kode mesin, yang memungkinkan pengembang untuk bekerja dengan representasi kode yang sudah dikenal.</a:t>
            </a:r>
          </a:p>
          <a:p>
            <a:r xmlns:a="http://schemas.openxmlformats.org/drawingml/2006/main">
              <a:rPr lang="id" sz="2315" dirty="0"/>
              <a:t>Pembalik sangat bergantung pada debugger dalam mode pembongkaran, menggunakan disassembler bawaan untuk menelusuri dan menganalisis kode yang dibongkar.</a:t>
            </a:r>
          </a:p>
          <a:p>
            <a:r xmlns:a="http://schemas.openxmlformats.org/drawingml/2006/main">
              <a:rPr lang="id" sz="2315" dirty="0"/>
              <a:t>Debugger yang baik dengan kemampuan pembongkaran yang kuat sangat penting bagi pembalik, memberi mereka kemampuan untuk memeriksa dan memahami perilaku program pada tingkat perakitan.</a:t>
            </a:r>
          </a:p>
          <a:p>
            <a:r xmlns:a="http://schemas.openxmlformats.org/drawingml/2006/main">
              <a:rPr lang="id" sz="2315" dirty="0"/>
              <a:t>Contoh: </a:t>
            </a:r>
            <a:r xmlns:a="http://schemas.openxmlformats.org/drawingml/2006/main">
              <a:rPr lang="id" sz="2315" b="1" dirty="0"/>
              <a:t>GDB </a:t>
            </a:r>
            <a:r xmlns:a="http://schemas.openxmlformats.org/drawingml/2006/main">
              <a:rPr lang="id" sz="2315" dirty="0"/>
              <a:t>, </a:t>
            </a:r>
            <a:r xmlns:a="http://schemas.openxmlformats.org/drawingml/2006/main">
              <a:rPr lang="id" sz="2315" dirty="0" err="1"/>
              <a:t>WinDbg </a:t>
            </a:r>
            <a:r xmlns:a="http://schemas.openxmlformats.org/drawingml/2006/main">
              <a:rPr lang="id" sz="2315" dirty="0"/>
              <a:t>, </a:t>
            </a:r>
            <a:r xmlns:a="http://schemas.openxmlformats.org/drawingml/2006/main">
              <a:rPr lang="id" sz="2315" dirty="0" err="1"/>
              <a:t>lldb </a:t>
            </a:r>
            <a:r xmlns:a="http://schemas.openxmlformats.org/drawingml/2006/main">
              <a:rPr lang="id" sz="2315" dirty="0"/>
              <a:t>, </a:t>
            </a:r>
            <a:r xmlns:a="http://schemas.openxmlformats.org/drawingml/2006/main">
              <a:rPr lang="id" sz="2315" dirty="0" err="1"/>
              <a:t>Xcode </a:t>
            </a:r>
            <a:r xmlns:a="http://schemas.openxmlformats.org/drawingml/2006/main">
              <a:rPr lang="id" sz="2315" dirty="0"/>
              <a:t>Debugger</a:t>
            </a:r>
          </a:p>
          <a:p>
            <a:endParaRPr lang="en-US" sz="2315" dirty="0"/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strike="noStrike" dirty="0">
                <a:solidFill>
                  <a:srgbClr val="0079B8"/>
                </a:solidFill>
                <a:latin typeface="Tahoma"/>
                <a:ea typeface="DejaVu Sans"/>
              </a:rPr>
              <a:t>Pencari Debug</a:t>
            </a:r>
            <a:endParaRPr xmlns:a="http://schemas.openxmlformats.org/drawingml/2006/main" dirty="0"/>
          </a:p>
        </p:txBody>
      </p:sp>
    </p:spTree>
    <p:extLst>
      <p:ext uri="{BB962C8B-B14F-4D97-AF65-F5344CB8AC3E}">
        <p14:creationId xmlns:p14="http://schemas.microsoft.com/office/powerpoint/2010/main" val="1449227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A6D39C-9301-4B87-9C79-14044D253DAA}"/>
              </a:ext>
            </a:extLst>
          </p:cNvPr>
          <p:cNvSpPr txBox="1">
            <a:spLocks/>
          </p:cNvSpPr>
          <p:nvPr/>
        </p:nvSpPr>
        <p:spPr>
          <a:xfrm>
            <a:off x="1077912" y="2454130"/>
            <a:ext cx="8309670" cy="3597786"/>
          </a:xfrm>
          <a:prstGeom prst="rect">
            <a:avLst/>
          </a:prstGeom>
        </p:spPr>
        <p:txBody>
          <a:bodyPr vert="horz" lIns="75605" tIns="37802" rIns="75605" bIns="37802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marL="0" indent="0" algn="ctr">
              <a:buNone/>
            </a:pPr>
            <a:r xmlns:a="http://schemas.openxmlformats.org/drawingml/2006/main">
              <a:rPr lang="id" b="1" dirty="0">
                <a:solidFill>
                  <a:srgbClr val="FF0000"/>
                </a:solidFill>
              </a:rPr>
              <a:t>Apakah Reverse Engineering legal?</a:t>
            </a: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strike="noStrike" dirty="0">
                <a:solidFill>
                  <a:srgbClr val="0079B8"/>
                </a:solidFill>
                <a:latin typeface="Tahoma"/>
                <a:ea typeface="DejaVu Sans"/>
              </a:rPr>
              <a:t>Gajah di Dalam Ruangan</a:t>
            </a:r>
            <a:endParaRPr xmlns:a="http://schemas.openxmlformats.org/drawingml/2006/main" dirty="0"/>
          </a:p>
        </p:txBody>
      </p:sp>
    </p:spTree>
    <p:extLst>
      <p:ext uri="{BB962C8B-B14F-4D97-AF65-F5344CB8AC3E}">
        <p14:creationId xmlns:p14="http://schemas.microsoft.com/office/powerpoint/2010/main" val="4076460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A6D39C-9301-4B87-9C79-14044D253DAA}"/>
              </a:ext>
            </a:extLst>
          </p:cNvPr>
          <p:cNvSpPr txBox="1">
            <a:spLocks/>
          </p:cNvSpPr>
          <p:nvPr/>
        </p:nvSpPr>
        <p:spPr>
          <a:xfrm>
            <a:off x="1077912" y="1798637"/>
            <a:ext cx="8309670" cy="4952999"/>
          </a:xfrm>
          <a:prstGeom prst="rect">
            <a:avLst/>
          </a:prstGeom>
        </p:spPr>
        <p:txBody>
          <a:bodyPr vert="horz" lIns="75605" tIns="37802" rIns="75605" bIns="37802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sz="2315" dirty="0"/>
              <a:t>Pertanyaan hukum utama seputar klausul rekayasa balik dalam perjanjian lisensi adalah apakah klausul tersebut dapat diberlakukan.</a:t>
            </a:r>
          </a:p>
          <a:p>
            <a:r xmlns:a="http://schemas.openxmlformats.org/drawingml/2006/main">
              <a:rPr lang="id" sz="2315" dirty="0"/>
              <a:t>Di AS, tampaknya tidak ada jawaban tunggal yang sah untuk pertanyaan ini—semuanya bergantung pada keadaan khusus di mana rekayasa balik dilakukan.</a:t>
            </a:r>
          </a:p>
          <a:p>
            <a:r xmlns:a="http://schemas.openxmlformats.org/drawingml/2006/main">
              <a:rPr lang="id" sz="2315" dirty="0"/>
              <a:t>Di Uni Eropa, masalah ini telah didefinisikan secara jelas melalui Arahan tentang Perlindungan Hukum Program Komputer [EC1].</a:t>
            </a:r>
          </a:p>
          <a:p>
            <a:r xmlns:a="http://schemas.openxmlformats.org/drawingml/2006/main">
              <a:rPr lang="id" sz="2315" dirty="0"/>
              <a:t>Arahan ini mendefinisikan bahwa </a:t>
            </a:r>
            <a:r xmlns:a="http://schemas.openxmlformats.org/drawingml/2006/main">
              <a:rPr lang="id" sz="2315" dirty="0" err="1"/>
              <a:t>dekompilasi </a:t>
            </a:r>
            <a:r xmlns:a="http://schemas.openxmlformats.org/drawingml/2006/main">
              <a:rPr lang="id" sz="2315" dirty="0"/>
              <a:t>program perangkat lunak diizinkan dalam kasus interoperabilitas.</a:t>
            </a:r>
          </a:p>
          <a:p>
            <a:r xmlns:a="http://schemas.openxmlformats.org/drawingml/2006/main">
              <a:rPr lang="id" sz="2315" dirty="0"/>
              <a:t>Arahan ini mengesampingkan perjanjian lisensi shrink-wrap apa pun, setidaknya dalam hal ini.</a:t>
            </a:r>
          </a:p>
          <a:p>
            <a:endParaRPr lang="en-US" sz="2315" dirty="0"/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strike="noStrike" dirty="0">
                <a:solidFill>
                  <a:srgbClr val="0079B8"/>
                </a:solidFill>
                <a:latin typeface="Tahoma"/>
                <a:ea typeface="DejaVu Sans"/>
              </a:rPr>
              <a:t>Gajah di Dalam Ruangan</a:t>
            </a:r>
            <a:endParaRPr xmlns:a="http://schemas.openxmlformats.org/drawingml/2006/main" dirty="0"/>
          </a:p>
        </p:txBody>
      </p:sp>
    </p:spTree>
    <p:extLst>
      <p:ext uri="{BB962C8B-B14F-4D97-AF65-F5344CB8AC3E}">
        <p14:creationId xmlns:p14="http://schemas.microsoft.com/office/powerpoint/2010/main" val="795046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strike="noStrike" dirty="0">
                <a:solidFill>
                  <a:srgbClr val="0079B8"/>
                </a:solidFill>
                <a:latin typeface="Tahoma"/>
                <a:ea typeface="DejaVu Sans"/>
              </a:rPr>
              <a:t>Referensi</a:t>
            </a:r>
            <a:endParaRPr xmlns:a="http://schemas.openxmlformats.org/drawingml/2006/main" dirty="0"/>
          </a:p>
        </p:txBody>
      </p:sp>
      <p:sp>
        <p:nvSpPr>
          <p:cNvPr id="96" name="CustomShape 2"/>
          <p:cNvSpPr/>
          <p:nvPr/>
        </p:nvSpPr>
        <p:spPr>
          <a:xfrm>
            <a:off x="7223760" y="7113600"/>
            <a:ext cx="2350080" cy="40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568A847-F792-4D2A-A049-612193551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102609"/>
              </p:ext>
            </p:extLst>
          </p:nvPr>
        </p:nvGraphicFramePr>
        <p:xfrm>
          <a:off x="1008063" y="2713037"/>
          <a:ext cx="9072562" cy="697230"/>
        </p:xfrm>
        <a:graphic>
          <a:graphicData uri="http://schemas.openxmlformats.org/drawingml/2006/table">
            <a:tbl>
              <a:tblPr/>
              <a:tblGrid>
                <a:gridCol w="9072562">
                  <a:extLst>
                    <a:ext uri="{9D8B030D-6E8A-4147-A177-3AD203B41FA5}">
                      <a16:colId xmlns:a16="http://schemas.microsoft.com/office/drawing/2014/main" val="4034170153"/>
                    </a:ext>
                  </a:extLst>
                </a:gridCol>
              </a:tblGrid>
              <a:tr h="697230">
                <a:tc>
                  <a:txBody>
                    <a:bodyPr/>
                    <a:lstStyle/>
                    <a:p>
                      <a:r xmlns:a="http://schemas.openxmlformats.org/drawingml/2006/main">
                        <a:rPr lang="id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Eilam </a:t>
                      </a:r>
                      <a:r xmlns:a="http://schemas.openxmlformats.org/drawingml/2006/main">
                        <a:rPr lang="id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E. (2011). Pembalikan: rahasia rekayasa balik. John Wiley &amp; Sons.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295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9208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931760" y="1512000"/>
            <a:ext cx="7534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strike="noStrike">
                <a:solidFill>
                  <a:srgbClr val="0079B8"/>
                </a:solidFill>
                <a:latin typeface="Tahoma"/>
                <a:ea typeface="DejaVu Sans"/>
              </a:rPr>
              <a:t>Hasil belajar</a:t>
            </a:r>
            <a:endParaRPr xmlns:a="http://schemas.openxmlformats.org/drawingml/2006/main"/>
          </a:p>
        </p:txBody>
      </p:sp>
      <p:sp>
        <p:nvSpPr>
          <p:cNvPr id="93" name="CustomShape 3"/>
          <p:cNvSpPr/>
          <p:nvPr/>
        </p:nvSpPr>
        <p:spPr>
          <a:xfrm>
            <a:off x="7223760" y="7113600"/>
            <a:ext cx="2350080" cy="40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1008000" y="2520000"/>
            <a:ext cx="8650080" cy="410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xmlns:a="http://schemas.openxmlformats.org/drawingml/2006/main">
              <a:lnSpc>
                <a:spcPct val="100000"/>
              </a:lnSpc>
            </a:pPr>
            <a:r xmlns:a="http://schemas.openxmlformats.org/drawingml/2006/main">
              <a:rPr lang="id" sz="2000" strike="noStrike" dirty="0">
                <a:solidFill>
                  <a:srgbClr val="000000"/>
                </a:solidFill>
                <a:latin typeface="Tahoma"/>
                <a:ea typeface="DejaVu Sans"/>
              </a:rPr>
              <a:t>Pada akhir sesi ini, siswa akan dapat:</a:t>
            </a:r>
            <a:endParaRPr xmlns:a="http://schemas.openxmlformats.org/drawingml/2006/main" dirty="0"/>
          </a:p>
          <a:p>
            <a:pPr xmlns:a="http://schemas.openxmlformats.org/drawingml/2006/main">
              <a:lnSpc>
                <a:spcPct val="100000"/>
              </a:lnSpc>
              <a:buFont typeface="Arial"/>
              <a:buChar char="•"/>
            </a:pPr>
            <a:r xmlns:a="http://schemas.openxmlformats.org/drawingml/2006/main">
              <a:rPr lang="id" sz="2000" strike="noStrike" dirty="0">
                <a:solidFill>
                  <a:srgbClr val="000000"/>
                </a:solidFill>
                <a:latin typeface="Tahoma"/>
                <a:ea typeface="DejaVu Sans"/>
              </a:rPr>
              <a:t>) </a:t>
            </a:r>
            <a:r xmlns:a="http://schemas.openxmlformats.org/drawingml/2006/main">
              <a:rPr lang="id" sz="2000" dirty="0">
                <a:solidFill>
                  <a:srgbClr val="000000"/>
                </a:solidFill>
                <a:latin typeface="Tahoma"/>
                <a:ea typeface="DejaVu Sans"/>
              </a:rPr>
              <a:t>Jelaskan alur reverse engineering pada program biner</a:t>
            </a:r>
            <a:endParaRPr xmlns:a="http://schemas.openxmlformats.org/drawingml/2006/main" lang="en-US" sz="2000" strike="noStrike" dirty="0">
              <a:solidFill>
                <a:srgbClr val="000000"/>
              </a:solidFill>
              <a:latin typeface="Tahoma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A6D39C-9301-4B87-9C79-14044D253DAA}"/>
              </a:ext>
            </a:extLst>
          </p:cNvPr>
          <p:cNvSpPr txBox="1">
            <a:spLocks/>
          </p:cNvSpPr>
          <p:nvPr/>
        </p:nvSpPr>
        <p:spPr>
          <a:xfrm>
            <a:off x="1154112" y="2255837"/>
            <a:ext cx="8309670" cy="3597786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sz="2315" dirty="0"/>
              <a:t>Proses pengambilan pengetahuan atau cetak biru desain dari segala sesuatu yang dibuat manusia.</a:t>
            </a:r>
          </a:p>
          <a:p>
            <a:r xmlns:a="http://schemas.openxmlformats.org/drawingml/2006/main">
              <a:rPr lang="id" sz="2315" dirty="0"/>
              <a:t>Fakta menarik: </a:t>
            </a:r>
            <a:r xmlns:a="http://schemas.openxmlformats.org/drawingml/2006/main">
              <a:rPr lang="id" sz="2315" b="1" dirty="0"/>
              <a:t>pembalikan </a:t>
            </a:r>
            <a:r xmlns:a="http://schemas.openxmlformats.org/drawingml/2006/main">
              <a:rPr lang="id" sz="2315" dirty="0"/>
              <a:t>juga banyak digunakan sehubungan dengan perangkat lunak berbahaya, di kedua ujung pagar.</a:t>
            </a:r>
          </a:p>
          <a:p>
            <a:r xmlns:a="http://schemas.openxmlformats.org/drawingml/2006/main">
              <a:rPr lang="id" sz="2315" dirty="0"/>
              <a:t>Ini digunakan oleh pengembang malware dan mereka yang mengembangkan penawarnya.</a:t>
            </a:r>
          </a:p>
          <a:p>
            <a:r xmlns:a="http://schemas.openxmlformats.org/drawingml/2006/main">
              <a:rPr lang="id" sz="2315" dirty="0"/>
              <a:t>Pembalikan juga sangat populer di kalangan cracker yang menggunakannya untuk menganalisis dan akhirnya mengalahkan berbagai skema perlindungan salinan.</a:t>
            </a: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strike="noStrike" dirty="0">
                <a:solidFill>
                  <a:srgbClr val="0079B8"/>
                </a:solidFill>
                <a:latin typeface="Tahoma"/>
                <a:ea typeface="DejaVu Sans"/>
              </a:rPr>
              <a:t>Apa itu Reverse Engineering?</a:t>
            </a:r>
            <a:endParaRPr xmlns:a="http://schemas.openxmlformats.org/drawingml/2006/main" dirty="0"/>
          </a:p>
        </p:txBody>
      </p:sp>
    </p:spTree>
    <p:extLst>
      <p:ext uri="{BB962C8B-B14F-4D97-AF65-F5344CB8AC3E}">
        <p14:creationId xmlns:p14="http://schemas.microsoft.com/office/powerpoint/2010/main" val="231955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A6D39C-9301-4B87-9C79-14044D253DAA}"/>
              </a:ext>
            </a:extLst>
          </p:cNvPr>
          <p:cNvSpPr txBox="1">
            <a:spLocks/>
          </p:cNvSpPr>
          <p:nvPr/>
        </p:nvSpPr>
        <p:spPr>
          <a:xfrm>
            <a:off x="1230312" y="1951037"/>
            <a:ext cx="8309670" cy="5181600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marL="0" indent="0">
              <a:buNone/>
            </a:pPr>
            <a:r xmlns:a="http://schemas.openxmlformats.org/drawingml/2006/main">
              <a:rPr lang="id" sz="2315" b="1" dirty="0"/>
              <a:t>Perangkat Lunak Berbahaya</a:t>
            </a:r>
          </a:p>
          <a:p>
            <a:r xmlns:a="http://schemas.openxmlformats.org/drawingml/2006/main">
              <a:rPr lang="id" sz="2315" dirty="0"/>
              <a:t>Pembalikan digunakan secara luas di kedua ujung rantai perangkat lunak berbahaya.</a:t>
            </a:r>
          </a:p>
          <a:p>
            <a:r xmlns:a="http://schemas.openxmlformats.org/drawingml/2006/main">
              <a:rPr lang="id" sz="2315" dirty="0"/>
              <a:t>Pengembang </a:t>
            </a:r>
            <a:r xmlns:a="http://schemas.openxmlformats.org/drawingml/2006/main">
              <a:rPr lang="id" sz="2315" b="1" dirty="0"/>
              <a:t>perangkat lunak berbahaya </a:t>
            </a:r>
            <a:r xmlns:a="http://schemas.openxmlformats.org/drawingml/2006/main">
              <a:rPr lang="id" sz="2315" dirty="0"/>
              <a:t>sering kali menggunakan pembalikan untuk menemukan kerentanan perangkat lunak yang memungkinkan program berbahaya memperoleh akses ke informasi sensitif atau bahkan mengambil alih kendali penuh atas sistem.</a:t>
            </a:r>
          </a:p>
          <a:p>
            <a:r xmlns:a="http://schemas.openxmlformats.org/drawingml/2006/main">
              <a:rPr lang="id" sz="2315" dirty="0"/>
              <a:t>Pengembang </a:t>
            </a:r>
            <a:r xmlns:a="http://schemas.openxmlformats.org/drawingml/2006/main">
              <a:rPr lang="id" sz="2315" b="1" dirty="0"/>
              <a:t>perangkat lunak antivirus </a:t>
            </a:r>
            <a:r xmlns:a="http://schemas.openxmlformats.org/drawingml/2006/main">
              <a:rPr lang="id" sz="2315" dirty="0"/>
              <a:t>membedah dan menganalisis setiap program jahat untuk:</a:t>
            </a:r>
          </a:p>
          <a:p>
            <a:pPr xmlns:a="http://schemas.openxmlformats.org/drawingml/2006/main" lvl="1"/>
            <a:r xmlns:a="http://schemas.openxmlformats.org/drawingml/2006/main">
              <a:rPr lang="id" sz="1920" dirty="0"/>
              <a:t>Lacak setiap langkah yang diambil program</a:t>
            </a:r>
          </a:p>
          <a:p>
            <a:pPr xmlns:a="http://schemas.openxmlformats.org/drawingml/2006/main" lvl="1"/>
            <a:r xmlns:a="http://schemas.openxmlformats.org/drawingml/2006/main">
              <a:rPr lang="id" sz="1920" dirty="0"/>
              <a:t>menilai kerusakan yang dapat ditimbulkannya,</a:t>
            </a:r>
          </a:p>
          <a:p>
            <a:pPr xmlns:a="http://schemas.openxmlformats.org/drawingml/2006/main" lvl="1"/>
            <a:r xmlns:a="http://schemas.openxmlformats.org/drawingml/2006/main">
              <a:rPr lang="id" sz="1920" dirty="0"/>
              <a:t>tingkat infeksi yang diharapkan</a:t>
            </a:r>
          </a:p>
          <a:p>
            <a:pPr xmlns:a="http://schemas.openxmlformats.org/drawingml/2006/main" lvl="1"/>
            <a:r xmlns:a="http://schemas.openxmlformats.org/drawingml/2006/main">
              <a:rPr lang="id" sz="1920" dirty="0"/>
              <a:t>bagaimana cara menghapusnya dari sistem yang terinfeksi</a:t>
            </a:r>
          </a:p>
          <a:p>
            <a:pPr xmlns:a="http://schemas.openxmlformats.org/drawingml/2006/main" lvl="1"/>
            <a:r xmlns:a="http://schemas.openxmlformats.org/drawingml/2006/main">
              <a:rPr lang="id" sz="1920" dirty="0"/>
              <a:t>dan apakah infeksi dapat dihindari sepenuhnya</a:t>
            </a:r>
          </a:p>
          <a:p>
            <a:endParaRPr lang="en-US" sz="2315" dirty="0"/>
          </a:p>
          <a:p>
            <a:endParaRPr lang="en-US" sz="2315" dirty="0"/>
          </a:p>
          <a:p>
            <a:endParaRPr lang="en-US" sz="2315" dirty="0"/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strike="noStrike" dirty="0">
                <a:solidFill>
                  <a:srgbClr val="0079B8"/>
                </a:solidFill>
                <a:latin typeface="Tahoma"/>
                <a:ea typeface="DejaVu Sans"/>
              </a:rPr>
              <a:t>Kasus Penggunaan RE</a:t>
            </a:r>
            <a:endParaRPr xmlns:a="http://schemas.openxmlformats.org/drawingml/2006/main" dirty="0"/>
          </a:p>
        </p:txBody>
      </p:sp>
    </p:spTree>
    <p:extLst>
      <p:ext uri="{BB962C8B-B14F-4D97-AF65-F5344CB8AC3E}">
        <p14:creationId xmlns:p14="http://schemas.microsoft.com/office/powerpoint/2010/main" val="198761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A6D39C-9301-4B87-9C79-14044D253DAA}"/>
              </a:ext>
            </a:extLst>
          </p:cNvPr>
          <p:cNvSpPr txBox="1">
            <a:spLocks/>
          </p:cNvSpPr>
          <p:nvPr/>
        </p:nvSpPr>
        <p:spPr>
          <a:xfrm>
            <a:off x="1230312" y="1951037"/>
            <a:ext cx="8309670" cy="5181600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marL="0" indent="0">
              <a:buNone/>
            </a:pPr>
            <a:r xmlns:a="http://schemas.openxmlformats.org/drawingml/2006/main">
              <a:rPr lang="id" sz="2315" b="1" dirty="0"/>
              <a:t>Algoritma Kriptografi</a:t>
            </a:r>
          </a:p>
          <a:p>
            <a:r xmlns:a="http://schemas.openxmlformats.org/drawingml/2006/main">
              <a:rPr lang="id" sz="2315" dirty="0"/>
              <a:t>Kriptografi didasarkan pada kerahasiaan: Alice mengirimkan pesan kepada Bob, dan mengenkripsi pesan tersebut menggunakan rahasia yang (semoga) hanya diketahui oleh Alice dan Bob.</a:t>
            </a:r>
          </a:p>
          <a:p>
            <a:r xmlns:a="http://schemas.openxmlformats.org/drawingml/2006/main">
              <a:rPr lang="id" sz="2315" dirty="0" err="1"/>
              <a:t>Kritografi </a:t>
            </a:r>
            <a:r xmlns:a="http://schemas.openxmlformats.org/drawingml/2006/main">
              <a:rPr lang="id" sz="2315" dirty="0"/>
              <a:t>mengandalkan algoritma penyandian dan pembuatan kunci untuk menjaga keamanan.</a:t>
            </a:r>
          </a:p>
          <a:p>
            <a:r xmlns:a="http://schemas.openxmlformats.org/drawingml/2006/main">
              <a:rPr lang="id" sz="2315" dirty="0"/>
              <a:t>Jika suatu program melakukan operasi kriptografi untuk melindungi data yang digunakannya, </a:t>
            </a:r>
            <a:r xmlns:a="http://schemas.openxmlformats.org/drawingml/2006/main">
              <a:rPr lang="id" sz="2315" b="1" dirty="0"/>
              <a:t>membalikkannya </a:t>
            </a:r>
            <a:r xmlns:a="http://schemas.openxmlformats.org/drawingml/2006/main">
              <a:rPr lang="id" sz="2315" dirty="0"/>
              <a:t>dapat memberi seseorang petunjuk tentang cara mendekripsi data kembali ke keadaan aslinya.</a:t>
            </a:r>
          </a:p>
          <a:p>
            <a:endParaRPr lang="en-US" sz="2315" dirty="0"/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strike="noStrike" dirty="0">
                <a:solidFill>
                  <a:srgbClr val="0079B8"/>
                </a:solidFill>
                <a:latin typeface="Tahoma"/>
                <a:ea typeface="DejaVu Sans"/>
              </a:rPr>
              <a:t>Kasus Penggunaan RE</a:t>
            </a:r>
            <a:endParaRPr xmlns:a="http://schemas.openxmlformats.org/drawingml/2006/main" dirty="0"/>
          </a:p>
        </p:txBody>
      </p:sp>
    </p:spTree>
    <p:extLst>
      <p:ext uri="{BB962C8B-B14F-4D97-AF65-F5344CB8AC3E}">
        <p14:creationId xmlns:p14="http://schemas.microsoft.com/office/powerpoint/2010/main" val="153804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A6D39C-9301-4B87-9C79-14044D253DAA}"/>
              </a:ext>
            </a:extLst>
          </p:cNvPr>
          <p:cNvSpPr txBox="1">
            <a:spLocks/>
          </p:cNvSpPr>
          <p:nvPr/>
        </p:nvSpPr>
        <p:spPr>
          <a:xfrm>
            <a:off x="1230312" y="1951037"/>
            <a:ext cx="8309670" cy="5181600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marL="0" indent="0">
              <a:buNone/>
            </a:pPr>
            <a:r xmlns:a="http://schemas.openxmlformats.org/drawingml/2006/main">
              <a:rPr lang="id" sz="2315" b="1" dirty="0"/>
              <a:t>Manajemen Hak Digital</a:t>
            </a:r>
          </a:p>
          <a:p>
            <a:r xmlns:a="http://schemas.openxmlformats.org/drawingml/2006/main">
              <a:rPr lang="id" sz="2315" dirty="0"/>
              <a:t>Komputer modern telah mengubah sebagian besar jenis materi berhak cipta menjadi informasi digital.</a:t>
            </a:r>
          </a:p>
          <a:p>
            <a:r xmlns:a="http://schemas.openxmlformats.org/drawingml/2006/main">
              <a:rPr lang="id" sz="2315" dirty="0"/>
              <a:t>Penyedia konten media mengembangkan atau memperoleh teknologi yang disebut manajemen hak digital (DRM) untuk melindungi materi.</a:t>
            </a:r>
          </a:p>
          <a:p>
            <a:r xmlns:a="http://schemas.openxmlformats.org/drawingml/2006/main">
              <a:rPr lang="id" sz="2315" dirty="0"/>
              <a:t>Untuk mengalahkan teknologi DRM seseorang harus memahami cara kerjanya.</a:t>
            </a:r>
          </a:p>
          <a:p>
            <a:r xmlns:a="http://schemas.openxmlformats.org/drawingml/2006/main">
              <a:rPr lang="id" sz="2315" dirty="0"/>
              <a:t>Dengan menggunakan teknik pembalikan, seorang cracker dapat mempelajari rahasia internal teknologi dan menemukan modifikasi paling sederhana yang dapat dilakukan terhadap program tersebut untuk menonaktifkan proteksi.</a:t>
            </a:r>
          </a:p>
          <a:p>
            <a:endParaRPr lang="en-US" sz="2315" dirty="0"/>
          </a:p>
          <a:p>
            <a:endParaRPr lang="en-US" sz="2315" dirty="0"/>
          </a:p>
          <a:p>
            <a:endParaRPr lang="en-US" sz="2315" dirty="0"/>
          </a:p>
          <a:p>
            <a:endParaRPr lang="en-US" sz="2315" dirty="0"/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strike="noStrike" dirty="0">
                <a:solidFill>
                  <a:srgbClr val="0079B8"/>
                </a:solidFill>
                <a:latin typeface="Tahoma"/>
                <a:ea typeface="DejaVu Sans"/>
              </a:rPr>
              <a:t>Kasus Penggunaan RE</a:t>
            </a:r>
            <a:endParaRPr xmlns:a="http://schemas.openxmlformats.org/drawingml/2006/main" dirty="0"/>
          </a:p>
        </p:txBody>
      </p:sp>
    </p:spTree>
    <p:extLst>
      <p:ext uri="{BB962C8B-B14F-4D97-AF65-F5344CB8AC3E}">
        <p14:creationId xmlns:p14="http://schemas.microsoft.com/office/powerpoint/2010/main" val="388930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A6D39C-9301-4B87-9C79-14044D253DAA}"/>
              </a:ext>
            </a:extLst>
          </p:cNvPr>
          <p:cNvSpPr txBox="1">
            <a:spLocks/>
          </p:cNvSpPr>
          <p:nvPr/>
        </p:nvSpPr>
        <p:spPr>
          <a:xfrm>
            <a:off x="1230312" y="1951037"/>
            <a:ext cx="8309670" cy="5181600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sz="2315" dirty="0"/>
              <a:t>CPU membaca kode mesin, yang tidak lain adalah serangkaian bit berisi daftar instruksi untuk dijalankan CPU.</a:t>
            </a:r>
          </a:p>
          <a:p>
            <a:r xmlns:a="http://schemas.openxmlformats.org/drawingml/2006/main">
              <a:rPr lang="id" sz="2315" dirty="0"/>
              <a:t>Bahasa assembly hanyalah representasi tekstual dari bit-bit tersebut—kita memberi nama elemen-elemen dalam rangkaian kode ini untuk membuatnya dapat dibaca manusia.</a:t>
            </a:r>
          </a:p>
          <a:p>
            <a:r xmlns:a="http://schemas.openxmlformats.org/drawingml/2006/main">
              <a:rPr lang="id" sz="2315" dirty="0"/>
              <a:t>Jadi, bahasa assembly adalah kelas bahasa, bukan satu bahasa.</a:t>
            </a:r>
          </a:p>
          <a:p>
            <a:r xmlns:a="http://schemas.openxmlformats.org/drawingml/2006/main">
              <a:rPr lang="id" sz="2315" dirty="0"/>
              <a:t>Itu sungguh tergantung pada platform tempat program itu dikompilasi.</a:t>
            </a: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strike="noStrike" dirty="0">
                <a:solidFill>
                  <a:srgbClr val="0079B8"/>
                </a:solidFill>
                <a:latin typeface="Tahoma"/>
                <a:ea typeface="DejaVu Sans"/>
              </a:rPr>
              <a:t>Bahasa Assembly</a:t>
            </a:r>
            <a:endParaRPr xmlns:a="http://schemas.openxmlformats.org/drawingml/2006/main" dirty="0"/>
          </a:p>
        </p:txBody>
      </p:sp>
    </p:spTree>
    <p:extLst>
      <p:ext uri="{BB962C8B-B14F-4D97-AF65-F5344CB8AC3E}">
        <p14:creationId xmlns:p14="http://schemas.microsoft.com/office/powerpoint/2010/main" val="273190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A6D39C-9301-4B87-9C79-14044D253DAA}"/>
              </a:ext>
            </a:extLst>
          </p:cNvPr>
          <p:cNvSpPr txBox="1">
            <a:spLocks/>
          </p:cNvSpPr>
          <p:nvPr/>
        </p:nvSpPr>
        <p:spPr>
          <a:xfrm>
            <a:off x="1230312" y="1951037"/>
            <a:ext cx="8309670" cy="5181600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sz="2315" dirty="0"/>
              <a:t>Setiap perintah bahasa assembly diwakili oleh angka, yang disebut kode operasi, atau </a:t>
            </a:r>
            <a:r xmlns:a="http://schemas.openxmlformats.org/drawingml/2006/main">
              <a:rPr lang="id" sz="2315" i="1" dirty="0"/>
              <a:t>opcode </a:t>
            </a:r>
            <a:r xmlns:a="http://schemas.openxmlformats.org/drawingml/2006/main">
              <a:rPr lang="id" sz="2315" dirty="0"/>
              <a:t>.</a:t>
            </a:r>
          </a:p>
          <a:p>
            <a:r xmlns:a="http://schemas.openxmlformats.org/drawingml/2006/main">
              <a:rPr lang="id" sz="2315" dirty="0"/>
              <a:t>Kode objek: urutan opcode dan nomor lain yang digunakan sehubungan dengan opcode untuk melakukan operasi.</a:t>
            </a:r>
          </a:p>
          <a:p>
            <a:r xmlns:a="http://schemas.openxmlformats.org/drawingml/2006/main">
              <a:rPr lang="id" sz="2315" dirty="0"/>
              <a:t>CPU terus-menerus membaca kode objek dari memori, mendekodenya, dan bertindak berdasarkan instruksi yang tertanam di dalamnya.</a:t>
            </a:r>
          </a:p>
          <a:p>
            <a:r xmlns:a="http://schemas.openxmlformats.org/drawingml/2006/main">
              <a:rPr lang="id" sz="2315" dirty="0"/>
              <a:t>Pengembang menulis kode dalam bahasa assembly = pengembang menggunakan </a:t>
            </a:r>
            <a:r xmlns:a="http://schemas.openxmlformats.org/drawingml/2006/main">
              <a:rPr lang="id" sz="2315" b="1" dirty="0"/>
              <a:t>program assembler </a:t>
            </a:r>
            <a:r xmlns:a="http://schemas.openxmlformats.org/drawingml/2006/main">
              <a:rPr lang="id" sz="2315" dirty="0"/>
              <a:t>untuk menerjemahkan kode bahasa assembly tekstual menjadi kode biner, yang dapat didekodekan oleh CPU.</a:t>
            </a:r>
          </a:p>
          <a:p>
            <a:r xmlns:a="http://schemas.openxmlformats.org/drawingml/2006/main">
              <a:rPr lang="id" sz="2315" b="1" dirty="0"/>
              <a:t>Jadi, siapa di sini yang ingin menulis dalam assembly? </a:t>
            </a:r>
            <a:r xmlns:a="http://schemas.openxmlformats.org/drawingml/2006/main">
              <a:rPr lang="id" sz="1600" b="0" i="0" dirty="0">
                <a:solidFill>
                  <a:srgbClr val="000000"/>
                </a:solidFill>
                <a:effectLst/>
                <a:latin typeface="Apple Color Emoji" pitchFamily="2" charset="0"/>
              </a:rPr>
              <a:t>😂</a:t>
            </a:r>
            <a:endParaRPr xmlns:a="http://schemas.openxmlformats.org/drawingml/2006/main" lang="en-ID" sz="1600" b="1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US" sz="2315" b="1" dirty="0"/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strike="noStrike" dirty="0">
                <a:solidFill>
                  <a:srgbClr val="0079B8"/>
                </a:solidFill>
                <a:latin typeface="Tahoma"/>
                <a:ea typeface="DejaVu Sans"/>
              </a:rPr>
              <a:t>Bahasa Assembly</a:t>
            </a:r>
            <a:endParaRPr xmlns:a="http://schemas.openxmlformats.org/drawingml/2006/main" dirty="0"/>
          </a:p>
        </p:txBody>
      </p:sp>
    </p:spTree>
    <p:extLst>
      <p:ext uri="{BB962C8B-B14F-4D97-AF65-F5344CB8AC3E}">
        <p14:creationId xmlns:p14="http://schemas.microsoft.com/office/powerpoint/2010/main" val="3002362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A6D39C-9301-4B87-9C79-14044D253DAA}"/>
              </a:ext>
            </a:extLst>
          </p:cNvPr>
          <p:cNvSpPr txBox="1">
            <a:spLocks/>
          </p:cNvSpPr>
          <p:nvPr/>
        </p:nvSpPr>
        <p:spPr>
          <a:xfrm>
            <a:off x="1230312" y="1951037"/>
            <a:ext cx="8309670" cy="5181600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sz="2315" dirty="0"/>
              <a:t>CPU hanya dapat menjalankan kode mesin, jadi </a:t>
            </a:r>
            <a:r xmlns:a="http://schemas.openxmlformats.org/drawingml/2006/main">
              <a:rPr lang="id" sz="2315" b="1" dirty="0"/>
              <a:t>bagaimana bahasa pemrograman diterjemahkan ke dalam kode mesin?</a:t>
            </a:r>
          </a:p>
          <a:p>
            <a:r xmlns:a="http://schemas.openxmlformats.org/drawingml/2006/main">
              <a:rPr lang="id" sz="2315" dirty="0"/>
              <a:t>Jawabannya adalah: dengan </a:t>
            </a:r>
            <a:r xmlns:a="http://schemas.openxmlformats.org/drawingml/2006/main">
              <a:rPr lang="id" sz="2315" i="1" dirty="0"/>
              <a:t>kompiler </a:t>
            </a:r>
            <a:r xmlns:a="http://schemas.openxmlformats.org/drawingml/2006/main">
              <a:rPr lang="id" sz="2315" dirty="0"/>
              <a:t>, yang merupakan program yang mengambil berkas sumber (kode kita) dan menghasilkan berkas kode mesin yang sesuai.</a:t>
            </a:r>
          </a:p>
          <a:p>
            <a:r xmlns:a="http://schemas.openxmlformats.org/drawingml/2006/main">
              <a:rPr lang="id" sz="2315" dirty="0"/>
              <a:t>Kode mesin:</a:t>
            </a:r>
          </a:p>
          <a:p>
            <a:pPr xmlns:a="http://schemas.openxmlformats.org/drawingml/2006/main" lvl="1"/>
            <a:r xmlns:a="http://schemas.openxmlformats.org/drawingml/2006/main">
              <a:rPr lang="id" sz="1915" b="1" dirty="0"/>
              <a:t>spesifik platform </a:t>
            </a:r>
            <a:r xmlns:a="http://schemas.openxmlformats.org/drawingml/2006/main">
              <a:rPr lang="id" sz="1915" dirty="0"/>
              <a:t>yang didekode langsung oleh CPU (seperti Windows dan Linux membaca kode objek yang berbeda).</a:t>
            </a:r>
          </a:p>
          <a:p>
            <a:pPr xmlns:a="http://schemas.openxmlformats.org/drawingml/2006/main" lvl="1"/>
            <a:r xmlns:a="http://schemas.openxmlformats.org/drawingml/2006/main">
              <a:rPr lang="id" sz="1915" dirty="0"/>
              <a:t>Format </a:t>
            </a:r>
            <a:r xmlns:a="http://schemas.openxmlformats.org/drawingml/2006/main">
              <a:rPr lang="id" sz="1915" dirty="0"/>
              <a:t>khusus </a:t>
            </a:r>
            <a:r xmlns:a="http://schemas.openxmlformats.org/drawingml/2006/main">
              <a:rPr lang="id" sz="1915" b="1" dirty="0"/>
              <a:t>independen platform yang disebut </a:t>
            </a:r>
            <a:r xmlns:a="http://schemas.openxmlformats.org/drawingml/2006/main">
              <a:rPr lang="id" sz="1915" i="1" dirty="0"/>
              <a:t>bytecode </a:t>
            </a:r>
            <a:r xmlns:a="http://schemas.openxmlformats.org/drawingml/2006/main">
              <a:rPr lang="id" sz="1915" dirty="0"/>
              <a:t>(seperti Java yang dapat dijalankan di beberapa platform) </a:t>
            </a:r>
            <a:r xmlns:a="http://schemas.openxmlformats.org/drawingml/2006/main">
              <a:rPr lang="id" sz="1915" i="1" dirty="0"/>
              <a:t>.</a:t>
            </a:r>
          </a:p>
          <a:p>
            <a:endParaRPr lang="en-US" sz="2315" dirty="0"/>
          </a:p>
          <a:p>
            <a:endParaRPr lang="en-US" sz="2315" dirty="0"/>
          </a:p>
          <a:p>
            <a:endParaRPr lang="en-US" sz="2315" dirty="0"/>
          </a:p>
          <a:p>
            <a:endParaRPr lang="en-US" sz="2315" dirty="0"/>
          </a:p>
          <a:p>
            <a:endParaRPr lang="en-US" sz="2315" b="1" dirty="0"/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dirty="0">
                <a:solidFill>
                  <a:srgbClr val="0079B8"/>
                </a:solidFill>
                <a:latin typeface="Tahoma"/>
              </a:rPr>
              <a:t>Bagaimana Sebuah Program Dikompilasi</a:t>
            </a:r>
            <a:endParaRPr xmlns:a="http://schemas.openxmlformats.org/drawingml/2006/main" dirty="0"/>
          </a:p>
        </p:txBody>
      </p:sp>
    </p:spTree>
    <p:extLst>
      <p:ext uri="{BB962C8B-B14F-4D97-AF65-F5344CB8AC3E}">
        <p14:creationId xmlns:p14="http://schemas.microsoft.com/office/powerpoint/2010/main" val="4177288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18997</TotalTime>
  <Words>1311</Words>
  <Application>Microsoft Macintosh PowerPoint</Application>
  <PresentationFormat>Custom</PresentationFormat>
  <Paragraphs>106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Apple Color Emoji</vt:lpstr>
      <vt:lpstr>Arial</vt:lpstr>
      <vt:lpstr>Helvetica Neue</vt:lpstr>
      <vt:lpstr>Open Sans Light</vt:lpstr>
      <vt:lpstr>Open Sans Semibold</vt:lpstr>
      <vt:lpstr>StarSymbol</vt:lpstr>
      <vt:lpstr>Tahoma</vt:lpstr>
      <vt:lpstr>Times New Roman</vt:lpstr>
      <vt:lpstr>Office Theme</vt:lpstr>
      <vt:lpstr>Office Theme</vt:lpstr>
      <vt:lpstr>The Reversing Journey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</dc:creator>
  <cp:lastModifiedBy>ryan.h24n</cp:lastModifiedBy>
  <cp:revision>284</cp:revision>
  <dcterms:created xsi:type="dcterms:W3CDTF">2015-06-05T10:28:43Z</dcterms:created>
  <dcterms:modified xsi:type="dcterms:W3CDTF">2023-06-26T03:02:04Z</dcterms:modified>
  <dc:language>en-US</dc:language>
</cp:coreProperties>
</file>