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2" r:id="rId3"/>
    <p:sldId id="413" r:id="rId5"/>
    <p:sldId id="582" r:id="rId6"/>
    <p:sldId id="533" r:id="rId7"/>
    <p:sldId id="531" r:id="rId8"/>
    <p:sldId id="560" r:id="rId9"/>
    <p:sldId id="561" r:id="rId10"/>
    <p:sldId id="562" r:id="rId11"/>
    <p:sldId id="565" r:id="rId12"/>
    <p:sldId id="567" r:id="rId13"/>
    <p:sldId id="564" r:id="rId14"/>
    <p:sldId id="570" r:id="rId15"/>
    <p:sldId id="572" r:id="rId16"/>
    <p:sldId id="569" r:id="rId17"/>
    <p:sldId id="536" r:id="rId18"/>
    <p:sldId id="573" r:id="rId19"/>
    <p:sldId id="574" r:id="rId20"/>
    <p:sldId id="579" r:id="rId21"/>
    <p:sldId id="530" r:id="rId22"/>
    <p:sldId id="517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 li" initials="s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F26"/>
    <a:srgbClr val="4B4B4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4" autoAdjust="0"/>
    <p:restoredTop sz="94660"/>
  </p:normalViewPr>
  <p:slideViewPr>
    <p:cSldViewPr snapToGrid="0">
      <p:cViewPr>
        <p:scale>
          <a:sx n="50" d="100"/>
          <a:sy n="50" d="100"/>
        </p:scale>
        <p:origin x="1200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3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legreya Sans SC Thin" panose="000003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legreya Sans SC Thin" panose="00000300000000000000" pitchFamily="2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legreya Sans SC Thin" panose="000003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legreya Sans SC Thin" panose="00000300000000000000" pitchFamily="2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legreya Sans SC Thin" panose="000003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legreya Sans SC Thin" panose="000003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legreya Sans SC Thin" panose="000003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legreya Sans SC Thin" panose="000003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legreya Sans SC Thin" panose="000003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6AEE5131-2303-4AD2-9CDD-AB1F9EE5E3F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30CC1EA8-968B-45ED-80DC-128F1EBD96D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6247130" y="5671440"/>
            <a:ext cx="586740" cy="586740"/>
          </a:xfrm>
          <a:prstGeom prst="ellipse">
            <a:avLst/>
          </a:prstGeom>
          <a:gradFill>
            <a:gsLst>
              <a:gs pos="58000">
                <a:srgbClr val="F6C175">
                  <a:alpha val="100000"/>
                </a:srgbClr>
              </a:gs>
              <a:gs pos="0">
                <a:srgbClr val="F2A469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0655" y="5915025"/>
            <a:ext cx="424180" cy="424180"/>
          </a:xfrm>
          <a:prstGeom prst="ellipse">
            <a:avLst/>
          </a:prstGeom>
          <a:gradFill>
            <a:gsLst>
              <a:gs pos="0">
                <a:srgbClr val="F6C175">
                  <a:alpha val="100000"/>
                </a:srgbClr>
              </a:gs>
              <a:gs pos="88000">
                <a:srgbClr val="F2A46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4692498"/>
            <a:ext cx="12192000" cy="2166003"/>
            <a:chOff x="1724343" y="5378025"/>
            <a:chExt cx="12192000" cy="2363262"/>
          </a:xfrm>
        </p:grpSpPr>
        <p:pic>
          <p:nvPicPr>
            <p:cNvPr id="16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724343" y="5384332"/>
              <a:ext cx="12192000" cy="2350648"/>
            </a:xfrm>
            <a:prstGeom prst="rect">
              <a:avLst/>
            </a:prstGeom>
          </p:spPr>
        </p:pic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4343" y="5378025"/>
              <a:ext cx="12192000" cy="2363262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2310765" y="2643505"/>
            <a:ext cx="757110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spc="12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charset="-122"/>
                <a:cs typeface="Arial" panose="020B0604020202020204" pitchFamily="34" charset="0"/>
              </a:rPr>
              <a:t>Understanding Programming Bugs in Java Programs Using Counterexamples</a:t>
            </a:r>
            <a:endParaRPr lang="zh-CN" altLang="en-US" sz="2800" spc="120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spc="12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charset="-122"/>
                <a:cs typeface="Arial" panose="020B0604020202020204" pitchFamily="34" charset="0"/>
              </a:rPr>
              <a:t>-</a:t>
            </a:r>
            <a:r>
              <a:rPr lang="en-US" altLang="zh-CN" sz="2800" spc="120" dirty="0">
                <a:solidFill>
                  <a:srgbClr val="FF0000"/>
                </a:solidFill>
                <a:latin typeface="Arial" panose="020B0604020202020204" pitchFamily="34" charset="0"/>
                <a:ea typeface="思源黑体 CN Normal" panose="020B0400000000000000" charset="-122"/>
                <a:cs typeface="Arial" panose="020B0604020202020204" pitchFamily="34" charset="0"/>
              </a:rPr>
              <a:t>Optimizing minimal counterexamples</a:t>
            </a:r>
            <a:endParaRPr lang="en-US" altLang="zh-CN" sz="2800" spc="120" dirty="0">
              <a:solidFill>
                <a:srgbClr val="FF0000"/>
              </a:solidFill>
              <a:latin typeface="Arial" panose="020B0604020202020204" pitchFamily="34" charset="0"/>
              <a:ea typeface="思源黑体 CN Normal" panose="020B0400000000000000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129540"/>
            <a:ext cx="12192000" cy="0"/>
          </a:xfrm>
          <a:prstGeom prst="line">
            <a:avLst/>
          </a:prstGeom>
          <a:ln cmpd="dbl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203233"/>
            <a:ext cx="12192000" cy="0"/>
          </a:xfrm>
          <a:prstGeom prst="line">
            <a:avLst/>
          </a:prstGeom>
          <a:ln cmpd="dbl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6092734" y="-1040668"/>
            <a:ext cx="5498677" cy="4407582"/>
            <a:chOff x="6092734" y="-1040668"/>
            <a:chExt cx="5498677" cy="4407582"/>
          </a:xfrm>
        </p:grpSpPr>
        <p:sp>
          <p:nvSpPr>
            <p:cNvPr id="17" name="矩形: 圆角 26"/>
            <p:cNvSpPr/>
            <p:nvPr/>
          </p:nvSpPr>
          <p:spPr>
            <a:xfrm rot="16260000" flipH="1">
              <a:off x="7734190" y="303510"/>
              <a:ext cx="3739106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18" name="矩形: 圆角 26"/>
            <p:cNvSpPr/>
            <p:nvPr/>
          </p:nvSpPr>
          <p:spPr>
            <a:xfrm rot="16260000" flipH="1">
              <a:off x="8846600" y="622103"/>
              <a:ext cx="4407582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1" name="矩形: 圆角 26"/>
            <p:cNvSpPr/>
            <p:nvPr/>
          </p:nvSpPr>
          <p:spPr>
            <a:xfrm rot="16260000" flipH="1">
              <a:off x="5552199" y="-467854"/>
              <a:ext cx="2163109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22" name="矩形: 圆角 26"/>
            <p:cNvSpPr/>
            <p:nvPr/>
          </p:nvSpPr>
          <p:spPr>
            <a:xfrm rot="16260000" flipH="1">
              <a:off x="6643336" y="-87013"/>
              <a:ext cx="2939516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9607550" y="5893435"/>
            <a:ext cx="704850" cy="704850"/>
          </a:xfrm>
          <a:prstGeom prst="ellipse">
            <a:avLst/>
          </a:prstGeom>
          <a:gradFill>
            <a:gsLst>
              <a:gs pos="100000">
                <a:srgbClr val="F6C175">
                  <a:alpha val="100000"/>
                </a:srgbClr>
              </a:gs>
              <a:gs pos="37000">
                <a:srgbClr val="F2A469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87316" y="4508061"/>
            <a:ext cx="180340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altLang="zh-CN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rPr>
              <a:t>Zhaoyu Zhang</a:t>
            </a:r>
            <a:endParaRPr lang="en-GB" altLang="zh-CN" spc="12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华文宋体" panose="0201060004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990860" y="5742622"/>
            <a:ext cx="301625" cy="301625"/>
          </a:xfrm>
          <a:prstGeom prst="ellipse">
            <a:avLst/>
          </a:prstGeom>
          <a:gradFill>
            <a:gsLst>
              <a:gs pos="77000">
                <a:srgbClr val="F6C175">
                  <a:alpha val="100000"/>
                </a:srgbClr>
              </a:gs>
              <a:gs pos="50000">
                <a:srgbClr val="F2A469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0" name="椭圆 29"/>
          <p:cNvSpPr/>
          <p:nvPr/>
        </p:nvSpPr>
        <p:spPr>
          <a:xfrm rot="5400000" flipH="1" flipV="1">
            <a:off x="4549662" y="3934353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1" name="椭圆 30"/>
          <p:cNvSpPr/>
          <p:nvPr/>
        </p:nvSpPr>
        <p:spPr>
          <a:xfrm rot="5400000" flipH="1" flipV="1">
            <a:off x="4469813" y="3934353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2" name="椭圆 31"/>
          <p:cNvSpPr/>
          <p:nvPr/>
        </p:nvSpPr>
        <p:spPr>
          <a:xfrm rot="5400000" flipH="1" flipV="1">
            <a:off x="4392135" y="3934353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3" name="椭圆 32"/>
          <p:cNvSpPr/>
          <p:nvPr/>
        </p:nvSpPr>
        <p:spPr>
          <a:xfrm rot="5400000" flipH="1" flipV="1">
            <a:off x="4469813" y="3858154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4" name="椭圆 33"/>
          <p:cNvSpPr/>
          <p:nvPr/>
        </p:nvSpPr>
        <p:spPr>
          <a:xfrm rot="5400000" flipH="1" flipV="1">
            <a:off x="4389964" y="3858154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5" name="椭圆 34"/>
          <p:cNvSpPr/>
          <p:nvPr/>
        </p:nvSpPr>
        <p:spPr>
          <a:xfrm rot="5400000" flipH="1" flipV="1">
            <a:off x="4312286" y="3858154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6" name="椭圆 35"/>
          <p:cNvSpPr/>
          <p:nvPr/>
        </p:nvSpPr>
        <p:spPr>
          <a:xfrm rot="5400000" flipH="1" flipV="1">
            <a:off x="4549662" y="3783175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7" name="椭圆 36"/>
          <p:cNvSpPr/>
          <p:nvPr/>
        </p:nvSpPr>
        <p:spPr>
          <a:xfrm rot="5400000" flipH="1" flipV="1">
            <a:off x="4469813" y="3783175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8" name="椭圆 37"/>
          <p:cNvSpPr/>
          <p:nvPr/>
        </p:nvSpPr>
        <p:spPr>
          <a:xfrm rot="5400000" flipH="1" flipV="1">
            <a:off x="4392135" y="3783175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Collect Counterexamples: </a:t>
              </a: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Abstraction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235" y="958215"/>
            <a:ext cx="7595235" cy="29851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9160" y="3943350"/>
            <a:ext cx="100660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 Java representation of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the signs AI</a:t>
            </a:r>
            <a:r>
              <a:rPr lang="en-US" altLang="zh-CN">
                <a:solidFill>
                  <a:schemeClr val="bg1"/>
                </a:solidFill>
              </a:rPr>
              <a:t>(Abstract Functions)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Abstract </a:t>
            </a:r>
            <a:r>
              <a:rPr lang="zh-CN" altLang="en-US">
                <a:solidFill>
                  <a:schemeClr val="accent4"/>
                </a:solidFill>
              </a:rPr>
              <a:t>tokens </a:t>
            </a:r>
            <a:r>
              <a:rPr lang="zh-CN" altLang="en-US">
                <a:solidFill>
                  <a:schemeClr val="bg1"/>
                </a:solidFill>
              </a:rPr>
              <a:t>are implemented as </a:t>
            </a:r>
            <a:r>
              <a:rPr lang="zh-CN" altLang="en-US">
                <a:solidFill>
                  <a:schemeClr val="accent4"/>
                </a:solidFill>
              </a:rPr>
              <a:t>integer values</a:t>
            </a:r>
            <a:r>
              <a:rPr lang="zh-CN" altLang="en-US">
                <a:solidFill>
                  <a:schemeClr val="bg1"/>
                </a:solidFill>
              </a:rPr>
              <a:t>, and the abstraction </a:t>
            </a:r>
            <a:r>
              <a:rPr lang="zh-CN" altLang="en-US">
                <a:solidFill>
                  <a:schemeClr val="accent4"/>
                </a:solidFill>
              </a:rPr>
              <a:t>function and operations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have straightforward implementations as </a:t>
            </a:r>
            <a:r>
              <a:rPr lang="zh-CN" altLang="en-US">
                <a:solidFill>
                  <a:schemeClr val="accent4"/>
                </a:solidFill>
              </a:rPr>
              <a:t>Java methods</a:t>
            </a:r>
            <a:endParaRPr lang="zh-CN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985" y="707390"/>
            <a:ext cx="6026785" cy="3009265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Collect Counterexamples: </a:t>
              </a: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Abstraction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2151380" y="3716655"/>
            <a:ext cx="789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                  Concrete(Left)                                      Abstract(Right)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5635" y="4149090"/>
            <a:ext cx="109232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selects a set of AIs for a program’s data components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type inference is used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to calculate the abstractions for the remaining program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data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the Java class that implements each AI’s </a:t>
            </a:r>
            <a:r>
              <a:rPr lang="zh-CN" altLang="en-US">
                <a:solidFill>
                  <a:schemeClr val="accent4"/>
                </a:solidFill>
              </a:rPr>
              <a:t>abstraction function and abstract operations</a:t>
            </a:r>
            <a:r>
              <a:rPr lang="zh-CN" altLang="en-US">
                <a:solidFill>
                  <a:schemeClr val="bg1"/>
                </a:solidFill>
              </a:rPr>
              <a:t> is retrieved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from abstraction library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finally the </a:t>
            </a:r>
            <a:r>
              <a:rPr lang="zh-CN" altLang="en-US">
                <a:solidFill>
                  <a:schemeClr val="accent4"/>
                </a:solidFill>
              </a:rPr>
              <a:t>concrete Java program is traversed</a:t>
            </a:r>
            <a:r>
              <a:rPr lang="zh-CN" altLang="en-US">
                <a:solidFill>
                  <a:schemeClr val="bg1"/>
                </a:solidFill>
              </a:rPr>
              <a:t>, and concrete literals and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operations are </a:t>
            </a:r>
            <a:r>
              <a:rPr lang="zh-CN" altLang="en-US">
                <a:solidFill>
                  <a:schemeClr val="accent4"/>
                </a:solidFill>
              </a:rPr>
              <a:t>replaced with</a:t>
            </a:r>
            <a:r>
              <a:rPr lang="zh-CN" altLang="en-US">
                <a:solidFill>
                  <a:schemeClr val="bg1"/>
                </a:solidFill>
              </a:rPr>
              <a:t> calls to classes that implement the </a:t>
            </a:r>
            <a:r>
              <a:rPr lang="zh-CN" altLang="en-US">
                <a:solidFill>
                  <a:schemeClr val="accent4"/>
                </a:solidFill>
              </a:rPr>
              <a:t>corresponding abstract</a:t>
            </a:r>
            <a:r>
              <a:rPr lang="zh-CN" altLang="en-US">
                <a:solidFill>
                  <a:schemeClr val="bg1"/>
                </a:solidFill>
              </a:rPr>
              <a:t> literals and operations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089150" y="3138170"/>
            <a:ext cx="1033780" cy="344805"/>
          </a:xfrm>
          <a:prstGeom prst="rightArrow">
            <a:avLst>
              <a:gd name="adj1" fmla="val 50000"/>
              <a:gd name="adj2" fmla="val 45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9410" y="3114675"/>
            <a:ext cx="179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At First it is true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18" name="左箭头 17"/>
          <p:cNvSpPr/>
          <p:nvPr/>
        </p:nvSpPr>
        <p:spPr>
          <a:xfrm>
            <a:off x="8797925" y="1450340"/>
            <a:ext cx="755015" cy="3829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552940" y="1042035"/>
            <a:ext cx="2552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nondeterminism is introduced</a:t>
            </a:r>
            <a:r>
              <a:rPr lang="en-GB" altLang="zh-CN">
                <a:solidFill>
                  <a:schemeClr val="bg1"/>
                </a:solidFill>
              </a:rPr>
              <a:t> when </a:t>
            </a:r>
            <a:r>
              <a:rPr lang="zh-CN" altLang="en-US">
                <a:solidFill>
                  <a:schemeClr val="bg1"/>
                </a:solidFill>
              </a:rPr>
              <a:t>implements abstract operation for integer &lt;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上箭头 19"/>
          <p:cNvSpPr/>
          <p:nvPr/>
        </p:nvSpPr>
        <p:spPr>
          <a:xfrm rot="18420000">
            <a:off x="8964930" y="2148840"/>
            <a:ext cx="223520" cy="5289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425305" y="2551430"/>
            <a:ext cx="2619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i becomes POS,</a:t>
            </a:r>
            <a:endParaRPr lang="en-GB" altLang="zh-CN">
              <a:solidFill>
                <a:schemeClr val="bg1"/>
              </a:solidFill>
            </a:endParaRPr>
          </a:p>
          <a:p>
            <a:r>
              <a:rPr lang="en-GB" altLang="zh-CN">
                <a:solidFill>
                  <a:schemeClr val="bg1"/>
                </a:solidFill>
              </a:rPr>
              <a:t>so Signs.lt(i,Signs.POS)</a:t>
            </a:r>
            <a:endParaRPr lang="en-GB" altLang="zh-CN">
              <a:solidFill>
                <a:schemeClr val="bg1"/>
              </a:solidFill>
            </a:endParaRPr>
          </a:p>
          <a:p>
            <a:r>
              <a:rPr lang="en-GB" altLang="zh-CN">
                <a:solidFill>
                  <a:schemeClr val="bg1"/>
                </a:solidFill>
              </a:rPr>
              <a:t>can return true or false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35405" y="848360"/>
            <a:ext cx="94653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highlight>
                  <a:srgbClr val="C0C0C0"/>
                </a:highlight>
              </a:rPr>
              <a:t>Th</a:t>
            </a:r>
            <a:r>
              <a:rPr lang="en-US" altLang="zh-CN" sz="3200">
                <a:highlight>
                  <a:srgbClr val="C0C0C0"/>
                </a:highlight>
              </a:rPr>
              <a:t>e</a:t>
            </a:r>
            <a:r>
              <a:rPr lang="zh-CN" altLang="en-US" sz="3200">
                <a:highlight>
                  <a:srgbClr val="C0C0C0"/>
                </a:highlight>
              </a:rPr>
              <a:t> counter-example does not contain nondeterministic choices since the value returned by Signs.lt(i,Signs.POS), when i is zero, is uniquely true.</a:t>
            </a:r>
            <a:endParaRPr lang="zh-CN" altLang="en-US" sz="3200">
              <a:highlight>
                <a:srgbClr val="C0C0C0"/>
              </a:highligh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85545" y="3783965"/>
            <a:ext cx="95827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highlight>
                  <a:srgbClr val="C0C0C0"/>
                </a:highlight>
                <a:sym typeface="+mn-ea"/>
              </a:rPr>
              <a:t>Steps in the path contain additional information,</a:t>
            </a:r>
            <a:r>
              <a:rPr lang="en-US" altLang="zh-CN" sz="2400"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2400">
                <a:highlight>
                  <a:srgbClr val="C0C0C0"/>
                </a:highlight>
                <a:sym typeface="+mn-ea"/>
              </a:rPr>
              <a:t>such as the </a:t>
            </a:r>
            <a:r>
              <a:rPr lang="zh-CN" altLang="en-US" sz="2400">
                <a:solidFill>
                  <a:schemeClr val="accent4"/>
                </a:solidFill>
                <a:highlight>
                  <a:srgbClr val="C0C0C0"/>
                </a:highlight>
                <a:sym typeface="+mn-ea"/>
              </a:rPr>
              <a:t>class name and line number</a:t>
            </a:r>
            <a:r>
              <a:rPr lang="zh-CN" altLang="en-US" sz="2400">
                <a:highlight>
                  <a:srgbClr val="C0C0C0"/>
                </a:highlight>
                <a:sym typeface="+mn-ea"/>
              </a:rPr>
              <a:t> of the executing thread, that can be used to determine the execution</a:t>
            </a:r>
            <a:r>
              <a:rPr lang="en-US" altLang="zh-CN" sz="2400"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2400">
                <a:highlight>
                  <a:srgbClr val="C0C0C0"/>
                </a:highlight>
                <a:sym typeface="+mn-ea"/>
              </a:rPr>
              <a:t>context. When executing the concrete system using the</a:t>
            </a:r>
            <a:r>
              <a:rPr lang="en-US" altLang="zh-CN" sz="2400"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2400">
                <a:solidFill>
                  <a:schemeClr val="accent4"/>
                </a:solidFill>
                <a:highlight>
                  <a:srgbClr val="C0C0C0"/>
                </a:highlight>
                <a:sym typeface="+mn-ea"/>
              </a:rPr>
              <a:t>error-path generated from analysis of the abstract system</a:t>
            </a:r>
            <a:r>
              <a:rPr lang="zh-CN" altLang="en-US" sz="2400">
                <a:highlight>
                  <a:srgbClr val="C0C0C0"/>
                </a:highlight>
                <a:sym typeface="+mn-ea"/>
              </a:rPr>
              <a:t> we check whether the class name and line number</a:t>
            </a:r>
            <a:r>
              <a:rPr lang="en-US" altLang="zh-CN" sz="2400"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2400">
                <a:highlight>
                  <a:srgbClr val="C0C0C0"/>
                </a:highlight>
                <a:sym typeface="+mn-ea"/>
              </a:rPr>
              <a:t>expected by the error path is matched by the execution in</a:t>
            </a:r>
            <a:r>
              <a:rPr lang="en-US" altLang="zh-CN" sz="2400"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2400">
                <a:highlight>
                  <a:srgbClr val="C0C0C0"/>
                </a:highlight>
                <a:sym typeface="+mn-ea"/>
              </a:rPr>
              <a:t>the system. </a:t>
            </a:r>
            <a:r>
              <a:rPr lang="zh-CN" altLang="en-US" sz="2400">
                <a:solidFill>
                  <a:schemeClr val="accent4"/>
                </a:solidFill>
                <a:highlight>
                  <a:srgbClr val="C0C0C0"/>
                </a:highlight>
                <a:sym typeface="+mn-ea"/>
              </a:rPr>
              <a:t>A mismatch indicates that the abstract path</a:t>
            </a:r>
            <a:r>
              <a:rPr lang="en-US" altLang="zh-CN" sz="2400">
                <a:solidFill>
                  <a:schemeClr val="accent4"/>
                </a:solidFill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2400">
                <a:solidFill>
                  <a:schemeClr val="accent4"/>
                </a:solidFill>
                <a:highlight>
                  <a:srgbClr val="C0C0C0"/>
                </a:highlight>
                <a:sym typeface="+mn-ea"/>
              </a:rPr>
              <a:t>is not feasible in the concrete system.</a:t>
            </a:r>
            <a:endParaRPr lang="zh-CN" altLang="en-US" sz="2400">
              <a:solidFill>
                <a:schemeClr val="accent4"/>
              </a:solidFill>
              <a:highlight>
                <a:srgbClr val="C0C0C0"/>
              </a:highligh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 animBg="1"/>
      <p:bldP spid="19" grpId="0"/>
      <p:bldP spid="19" grpId="1"/>
      <p:bldP spid="18" grpId="1" animBg="1"/>
      <p:bldP spid="12" grpId="1" animBg="1"/>
      <p:bldP spid="13" grpId="1"/>
      <p:bldP spid="20" grpId="0" animBg="1"/>
      <p:bldP spid="21" grpId="0"/>
      <p:bldP spid="21" grpId="1"/>
      <p:bldP spid="20" grpId="1" animBg="1"/>
      <p:bldP spid="22" grpId="0" bldLvl="0" build="allAtOnce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Manipulate Counterexamples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:Minimizing Implementation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802640" y="1439545"/>
            <a:ext cx="105873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A model checking counterexample is intended to </a:t>
            </a:r>
            <a:r>
              <a:rPr lang="zh-CN" altLang="en-US">
                <a:solidFill>
                  <a:schemeClr val="accent4"/>
                </a:solidFill>
              </a:rPr>
              <a:t>be read by a person</a:t>
            </a:r>
            <a:r>
              <a:rPr lang="zh-CN" altLang="en-US">
                <a:solidFill>
                  <a:schemeClr val="bg1"/>
                </a:solidFill>
              </a:rPr>
              <a:t> and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used for debugging.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Ideally, such a counterexample would be the most succinct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and easily comprehensible witness to the existence of an error. The </a:t>
            </a:r>
            <a:r>
              <a:rPr lang="zh-CN" altLang="en-US">
                <a:solidFill>
                  <a:schemeClr val="accent4"/>
                </a:solidFill>
              </a:rPr>
              <a:t>utility of</a:t>
            </a:r>
            <a:r>
              <a:rPr lang="en-GB" altLang="zh-CN">
                <a:solidFill>
                  <a:schemeClr val="accent4"/>
                </a:solidFill>
              </a:rPr>
              <a:t> </a:t>
            </a:r>
            <a:r>
              <a:rPr lang="zh-CN" altLang="en-US">
                <a:solidFill>
                  <a:schemeClr val="accent4"/>
                </a:solidFill>
              </a:rPr>
              <a:t>small (in various senses, including length) counterexamples</a:t>
            </a:r>
            <a:r>
              <a:rPr lang="zh-CN" altLang="en-US">
                <a:solidFill>
                  <a:schemeClr val="bg1"/>
                </a:solidFill>
              </a:rPr>
              <a:t> is widely recognized.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Previous work on minimization of counterexamples has concentrated either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on producing counterexamples of </a:t>
            </a:r>
            <a:r>
              <a:rPr lang="zh-CN" altLang="en-US">
                <a:solidFill>
                  <a:schemeClr val="accent4"/>
                </a:solidFill>
              </a:rPr>
              <a:t>minimal length or on removing irrelevant information</a:t>
            </a:r>
            <a:r>
              <a:rPr lang="zh-CN" altLang="en-US">
                <a:solidFill>
                  <a:schemeClr val="bg1"/>
                </a:solidFill>
              </a:rPr>
              <a:t> from a counterexample.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rgbClr val="00B0F0"/>
                </a:solidFill>
              </a:rPr>
              <a:t>Proposed</a:t>
            </a:r>
            <a:r>
              <a:rPr lang="zh-CN" altLang="en-US">
                <a:solidFill>
                  <a:schemeClr val="bg1"/>
                </a:solidFill>
              </a:rPr>
              <a:t> a technique that can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be used to </a:t>
            </a:r>
            <a:r>
              <a:rPr lang="zh-CN" altLang="en-US">
                <a:solidFill>
                  <a:schemeClr val="accent4"/>
                </a:solidFill>
              </a:rPr>
              <a:t>minimize counterexample length, but focuses on a semantic minimization</a:t>
            </a:r>
            <a:r>
              <a:rPr lang="zh-CN" altLang="en-US">
                <a:solidFill>
                  <a:schemeClr val="bg1"/>
                </a:solidFill>
              </a:rPr>
              <a:t>, with respect to the type system of the language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chemeClr val="bg1"/>
                </a:solidFill>
              </a:rPr>
              <a:t>=&gt;  </a:t>
            </a:r>
            <a:r>
              <a:rPr lang="en-GB" altLang="zh-CN">
                <a:solidFill>
                  <a:schemeClr val="accent4"/>
                </a:solidFill>
              </a:rPr>
              <a:t>minimizes the values of variables</a:t>
            </a:r>
            <a:r>
              <a:rPr lang="en-GB" altLang="zh-CN">
                <a:solidFill>
                  <a:schemeClr val="bg1"/>
                </a:solidFill>
              </a:rPr>
              <a:t> in the counterexample</a:t>
            </a:r>
            <a:endParaRPr lang="en-GB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Manipulate Counterexamples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:Minimizing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721995" y="4338955"/>
            <a:ext cx="10692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</a:rPr>
              <a:t>Reason of Large Value Variables in Counter Examples:</a:t>
            </a:r>
            <a:endParaRPr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>
                <a:solidFill>
                  <a:schemeClr val="bg1"/>
                </a:solidFill>
              </a:rPr>
              <a:t>The SAT solvers used to check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these formulas for satisfiability typically </a:t>
            </a:r>
            <a:r>
              <a:rPr>
                <a:solidFill>
                  <a:schemeClr val="accent4"/>
                </a:solidFill>
              </a:rPr>
              <a:t>return the first satisfying</a:t>
            </a:r>
            <a:r>
              <a:rPr lang="en-GB">
                <a:solidFill>
                  <a:schemeClr val="accent4"/>
                </a:solidFill>
              </a:rPr>
              <a:t> </a:t>
            </a:r>
            <a:r>
              <a:rPr>
                <a:solidFill>
                  <a:schemeClr val="accent4"/>
                </a:solidFill>
              </a:rPr>
              <a:t>assignment</a:t>
            </a:r>
            <a:r>
              <a:rPr lang="en-GB">
                <a:solidFill>
                  <a:schemeClr val="accent4"/>
                </a:solidFill>
              </a:rPr>
              <a:t> </a:t>
            </a:r>
            <a:r>
              <a:rPr>
                <a:solidFill>
                  <a:schemeClr val="accent4"/>
                </a:solidFill>
              </a:rPr>
              <a:t>produced</a:t>
            </a:r>
            <a:r>
              <a:rPr>
                <a:solidFill>
                  <a:schemeClr val="bg1"/>
                </a:solidFill>
              </a:rPr>
              <a:t>. The counterexample values, therefore, are highly </a:t>
            </a:r>
            <a:r>
              <a:rPr>
                <a:solidFill>
                  <a:schemeClr val="accent4"/>
                </a:solidFill>
              </a:rPr>
              <a:t>dependent on the</a:t>
            </a:r>
            <a:r>
              <a:rPr lang="en-GB">
                <a:solidFill>
                  <a:schemeClr val="accent4"/>
                </a:solidFill>
              </a:rPr>
              <a:t> </a:t>
            </a:r>
            <a:r>
              <a:rPr>
                <a:solidFill>
                  <a:schemeClr val="accent4"/>
                </a:solidFill>
              </a:rPr>
              <a:t>decision heuristics used by the SAT solver</a:t>
            </a:r>
            <a:r>
              <a:rPr>
                <a:solidFill>
                  <a:schemeClr val="bg1"/>
                </a:solidFill>
              </a:rPr>
              <a:t>. </a:t>
            </a:r>
            <a:r>
              <a:rPr lang="en-GB">
                <a:solidFill>
                  <a:schemeClr val="bg1"/>
                </a:solidFill>
              </a:rPr>
              <a:t>T</a:t>
            </a:r>
            <a:r>
              <a:rPr>
                <a:solidFill>
                  <a:schemeClr val="bg1"/>
                </a:solidFill>
              </a:rPr>
              <a:t>hese choices may result in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needlessly large values for the actual program variables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595" y="833755"/>
            <a:ext cx="3619500" cy="3076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30540" y="2227580"/>
            <a:ext cx="3384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A very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unfortunate choice for the initial value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Manipulate Counterexamples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:Minimizing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1035685" y="934085"/>
            <a:ext cx="100660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Abstract counter-example makes it easier to collect counter-example,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then we want to minimize the counter-example produced to  </a:t>
            </a:r>
            <a:r>
              <a:rPr lang="en-US" altLang="zh-CN">
                <a:solidFill>
                  <a:schemeClr val="accent4"/>
                </a:solidFill>
              </a:rPr>
              <a:t>generate new instantiated code to reproduce the identified error </a:t>
            </a:r>
            <a:r>
              <a:rPr lang="en-US" altLang="zh-CN">
                <a:solidFill>
                  <a:schemeClr val="bg1"/>
                </a:solidFill>
              </a:rPr>
              <a:t>from </a:t>
            </a:r>
            <a:r>
              <a:rPr lang="en-US" altLang="zh-CN">
                <a:solidFill>
                  <a:schemeClr val="accent4"/>
                </a:solidFill>
              </a:rPr>
              <a:t>a smaller value of detected error-related variables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Minimization of counterexample values can be considered as a 0-1 </a:t>
            </a:r>
            <a:r>
              <a:rPr lang="en-US" altLang="zh-CN">
                <a:solidFill>
                  <a:schemeClr val="accent4"/>
                </a:solidFill>
              </a:rPr>
              <a:t>ILP</a:t>
            </a:r>
            <a:r>
              <a:rPr lang="en-US" altLang="zh-CN">
                <a:solidFill>
                  <a:schemeClr val="bg1"/>
                </a:solidFill>
              </a:rPr>
              <a:t>(Integer Linear Programming) problem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A pseudo-Boolean constraint solver(</a:t>
            </a:r>
            <a:r>
              <a:rPr lang="en-US" altLang="zh-CN">
                <a:solidFill>
                  <a:schemeClr val="accent4"/>
                </a:solidFill>
              </a:rPr>
              <a:t>PBS</a:t>
            </a:r>
            <a:r>
              <a:rPr lang="en-US" altLang="zh-CN">
                <a:solidFill>
                  <a:schemeClr val="bg1"/>
                </a:solidFill>
              </a:rPr>
              <a:t>) which, given </a:t>
            </a:r>
            <a:r>
              <a:rPr lang="en-US" altLang="zh-CN">
                <a:solidFill>
                  <a:schemeClr val="accent4"/>
                </a:solidFill>
              </a:rPr>
              <a:t>a SAT instance in CNF and a set of integer coefficients for SAT variables</a:t>
            </a:r>
            <a:r>
              <a:rPr lang="en-US" altLang="zh-CN">
                <a:solidFill>
                  <a:schemeClr val="bg1"/>
                </a:solidFill>
              </a:rPr>
              <a:t>, will solve optimization problems over the constraints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The length of the counterexample is minimized before values are minimized. Each </a:t>
            </a:r>
            <a:r>
              <a:rPr lang="en-US" altLang="zh-CN">
                <a:solidFill>
                  <a:schemeClr val="accent4"/>
                </a:solidFill>
              </a:rPr>
              <a:t>guard bit</a:t>
            </a:r>
            <a:r>
              <a:rPr lang="en-US" altLang="zh-CN">
                <a:solidFill>
                  <a:schemeClr val="bg1"/>
                </a:solidFill>
              </a:rPr>
              <a:t> is given a weight </a:t>
            </a:r>
            <a:r>
              <a:rPr lang="en-US" altLang="zh-CN">
                <a:solidFill>
                  <a:schemeClr val="accent4"/>
                </a:solidFill>
              </a:rPr>
              <a:t>equal to the number of program statements guarded</a:t>
            </a:r>
            <a:r>
              <a:rPr lang="en-US" altLang="zh-CN">
                <a:solidFill>
                  <a:schemeClr val="bg1"/>
                </a:solidFill>
              </a:rPr>
              <a:t> by that condition.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The psuedo-Boolean optimization problem is to </a:t>
            </a:r>
            <a:r>
              <a:rPr lang="en-US" altLang="zh-CN">
                <a:solidFill>
                  <a:schemeClr val="accent4"/>
                </a:solidFill>
              </a:rPr>
              <a:t>minimize the weighted sum</a:t>
            </a:r>
            <a:r>
              <a:rPr lang="en-US" altLang="zh-CN">
                <a:solidFill>
                  <a:schemeClr val="bg1"/>
                </a:solidFill>
              </a:rPr>
              <a:t> (the number of executed program statements). 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Counterexample length minimization is completed and </a:t>
            </a:r>
            <a:r>
              <a:rPr lang="en-US" altLang="zh-CN">
                <a:solidFill>
                  <a:schemeClr val="accent4"/>
                </a:solidFill>
              </a:rPr>
              <a:t>guard values are locked</a:t>
            </a:r>
            <a:r>
              <a:rPr lang="en-US" altLang="zh-CN">
                <a:solidFill>
                  <a:schemeClr val="bg1"/>
                </a:solidFill>
              </a:rPr>
              <a:t> before value minimization begins.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Experiments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" y="934085"/>
            <a:ext cx="5887085" cy="54584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10350" y="1207770"/>
            <a:ext cx="49828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TODO: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Minimize the </a:t>
            </a:r>
            <a:r>
              <a:rPr lang="en-US" altLang="zh-CN">
                <a:solidFill>
                  <a:schemeClr val="accent4"/>
                </a:solidFill>
              </a:rPr>
              <a:t>sum of |a| + |b| + |c| + |temp| </a:t>
            </a:r>
            <a:endParaRPr lang="en-US" altLang="zh-CN">
              <a:solidFill>
                <a:schemeClr val="accent4"/>
              </a:solidFill>
            </a:endParaRPr>
          </a:p>
          <a:p>
            <a:endParaRPr lang="en-US" altLang="zh-CN">
              <a:solidFill>
                <a:schemeClr val="accent4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Theory: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each of these variables may take on </a:t>
            </a:r>
            <a:r>
              <a:rPr lang="en-US" altLang="zh-CN">
                <a:solidFill>
                  <a:schemeClr val="accent4"/>
                </a:solidFill>
              </a:rPr>
              <a:t>different</a:t>
            </a:r>
            <a:endParaRPr lang="en-US" altLang="zh-CN">
              <a:solidFill>
                <a:schemeClr val="accent4"/>
              </a:solidFill>
            </a:endParaRPr>
          </a:p>
          <a:p>
            <a:r>
              <a:rPr lang="en-US" altLang="zh-CN">
                <a:solidFill>
                  <a:schemeClr val="accent4"/>
                </a:solidFill>
              </a:rPr>
              <a:t>values during execution</a:t>
            </a:r>
            <a:r>
              <a:rPr lang="en-US" altLang="zh-CN">
                <a:solidFill>
                  <a:schemeClr val="bg1"/>
                </a:solidFill>
              </a:rPr>
              <a:t> of the program. Therefore, the sum that is minimized is over all program variables </a:t>
            </a:r>
            <a:r>
              <a:rPr lang="en-US" altLang="zh-CN">
                <a:solidFill>
                  <a:schemeClr val="accent4"/>
                </a:solidFill>
              </a:rPr>
              <a:t>after loop unrolling and static single assignment</a:t>
            </a:r>
            <a:r>
              <a:rPr lang="en-US" altLang="zh-CN">
                <a:solidFill>
                  <a:schemeClr val="bg1"/>
                </a:solidFill>
              </a:rPr>
              <a:t>(SSA)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Actual: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Minimize the </a:t>
            </a:r>
            <a:r>
              <a:rPr lang="en-US" altLang="zh-CN">
                <a:solidFill>
                  <a:schemeClr val="accent4"/>
                </a:solidFill>
              </a:rPr>
              <a:t>sum of |a#0| + |a#1| + |a#2| + |a#3| + |a#4| + |b#0| + ... + |b#6| + |c#0| + |c#1| + |c#2| + |temp#0| + ... + |temp#6|</a:t>
            </a:r>
            <a:endParaRPr lang="en-US" altLang="zh-CN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Experiments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" y="934085"/>
            <a:ext cx="5887085" cy="5458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50" y="934085"/>
            <a:ext cx="4647565" cy="53460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400" y="1623695"/>
            <a:ext cx="4686300" cy="3609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Experiments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759460" y="1000760"/>
          <a:ext cx="10590530" cy="373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435"/>
                <a:gridCol w="994410"/>
                <a:gridCol w="1602740"/>
                <a:gridCol w="1298575"/>
                <a:gridCol w="1494790"/>
                <a:gridCol w="1494790"/>
                <a:gridCol w="1494790"/>
              </a:tblGrid>
              <a:tr h="47371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Experiment ID</a:t>
                      </a:r>
                      <a:endParaRPr lang="en-US" altLang="zh-CN"/>
                    </a:p>
                  </a:txBody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Normal Result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Minimized Result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64008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Time(s)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Sum of Variables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length in steps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Time(s)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Sum of Variables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length in steps</a:t>
                      </a:r>
                      <a:endParaRPr lang="en-US" altLang="zh-CN"/>
                    </a:p>
                  </a:txBody>
                  <a:tcPr/>
                </a:tc>
              </a:tr>
              <a:tr h="757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test1.java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(sorting)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0.70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4.161 × 10</a:t>
                      </a:r>
                      <a:r>
                        <a:rPr lang="en-US" altLang="zh-CN" baseline="30000"/>
                        <a:t>9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5.72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</a:t>
                      </a:r>
                      <a:endParaRPr lang="zh-CN" altLang="en-US"/>
                    </a:p>
                  </a:txBody>
                  <a:tcPr/>
                </a:tc>
              </a:tr>
              <a:tr h="6102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test2.java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(Race Condition)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111,905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3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13.35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9,734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</a:tr>
              <a:tr h="946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test3.java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(Deadlock)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1.20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747,623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14.55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9,524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下箭头 10"/>
          <p:cNvSpPr/>
          <p:nvPr/>
        </p:nvSpPr>
        <p:spPr>
          <a:xfrm>
            <a:off x="5750560" y="4875530"/>
            <a:ext cx="608330" cy="637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55140" y="5572125"/>
            <a:ext cx="8366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Sum of variables significantly reduces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length in steps of the counterexample</a:t>
            </a:r>
            <a:r>
              <a:rPr lang="en-US" altLang="zh-CN">
                <a:solidFill>
                  <a:schemeClr val="bg1"/>
                </a:solidFill>
              </a:rPr>
              <a:t> does not change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Running time(JPF build time) increases, depends on code logic 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Employ JBMC(Java Bounded Model Checker) over SV-COMP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5" y="1254125"/>
            <a:ext cx="5612130" cy="48088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465" y="1237615"/>
            <a:ext cx="5769610" cy="484187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321810" y="3100070"/>
            <a:ext cx="3143885" cy="90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07260" y="3002280"/>
            <a:ext cx="8051165" cy="11988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All benchmarks were checked by employing JBMC using proposed method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Number of states changes from 127 to 108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Sum of variables changes from 164 to 23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Elapsed Time changes from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0.0109139s</a:t>
            </a:r>
            <a:r>
              <a:rPr lang="en-US" altLang="zh-CN">
                <a:solidFill>
                  <a:schemeClr val="bg1"/>
                </a:solidFill>
              </a:rPr>
              <a:t> to 0.0101328s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535" y="130175"/>
            <a:ext cx="9972040" cy="534035"/>
            <a:chOff x="964374" y="1073717"/>
            <a:chExt cx="7488555" cy="458289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7162165" cy="45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Limitation. </a:t>
              </a:r>
              <a:r>
                <a:rPr lang="en-GB" altLang="en-US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Future Work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 &amp; Open Challenges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1091565" y="2106295"/>
            <a:ext cx="100088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bg1"/>
                </a:solidFill>
              </a:rPr>
              <a:t>minimizing </a:t>
            </a:r>
            <a:r>
              <a:rPr lang="en-GB" altLang="zh-CN">
                <a:solidFill>
                  <a:schemeClr val="bg1"/>
                </a:solidFill>
              </a:rPr>
              <a:t>algorithm are considerably slower than plain BMC without minimization</a:t>
            </a:r>
            <a:endParaRPr lang="en-GB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chemeClr val="bg1"/>
                </a:solidFill>
              </a:rPr>
              <a:t>investigate SAT solvers with decision heuristics that are aware</a:t>
            </a:r>
            <a:r>
              <a:rPr lang="en-US" altLang="en-GB">
                <a:solidFill>
                  <a:schemeClr val="bg1"/>
                </a:solidFill>
              </a:rPr>
              <a:t> </a:t>
            </a:r>
            <a:r>
              <a:rPr lang="en-GB" altLang="zh-CN">
                <a:solidFill>
                  <a:schemeClr val="bg1"/>
                </a:solidFill>
              </a:rPr>
              <a:t>of a metric for counterexample simplicity: the idea being to make favoring</a:t>
            </a:r>
            <a:r>
              <a:rPr lang="en-US" altLang="en-GB">
                <a:solidFill>
                  <a:schemeClr val="bg1"/>
                </a:solidFill>
              </a:rPr>
              <a:t> </a:t>
            </a:r>
            <a:r>
              <a:rPr lang="en-GB" altLang="zh-CN">
                <a:solidFill>
                  <a:schemeClr val="bg1"/>
                </a:solidFill>
              </a:rPr>
              <a:t>simple counterexamples a part of the search algorithm, </a:t>
            </a:r>
            <a:r>
              <a:rPr lang="en-US" altLang="en-GB">
                <a:solidFill>
                  <a:schemeClr val="bg1"/>
                </a:solidFill>
              </a:rPr>
              <a:t>instead of</a:t>
            </a:r>
            <a:r>
              <a:rPr lang="en-GB" altLang="zh-CN">
                <a:solidFill>
                  <a:schemeClr val="bg1"/>
                </a:solidFill>
              </a:rPr>
              <a:t> a post</a:t>
            </a:r>
            <a:r>
              <a:rPr lang="en-US" altLang="en-GB">
                <a:solidFill>
                  <a:schemeClr val="bg1"/>
                </a:solidFill>
              </a:rPr>
              <a:t>-</a:t>
            </a:r>
            <a:r>
              <a:rPr lang="en-GB" altLang="zh-CN">
                <a:solidFill>
                  <a:schemeClr val="bg1"/>
                </a:solidFill>
              </a:rPr>
              <a:t>processing step.</a:t>
            </a:r>
            <a:endParaRPr lang="en-GB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For programs does not include linear algebra logics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796145" cy="534035"/>
            <a:chOff x="964374" y="1073717"/>
            <a:chExt cx="9796145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469755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Counterexample produced by </a:t>
              </a: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BMC 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relation to SS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671195" y="2510155"/>
            <a:ext cx="1066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rgbClr val="FFFF00"/>
                </a:solidFill>
              </a:rPr>
              <a:t>Identify </a:t>
            </a:r>
            <a:r>
              <a:rPr lang="en-GB" altLang="zh-CN">
                <a:solidFill>
                  <a:schemeClr val="bg1"/>
                </a:solidFill>
              </a:rPr>
              <a:t>and </a:t>
            </a:r>
            <a:r>
              <a:rPr lang="en-GB" altLang="zh-CN">
                <a:solidFill>
                  <a:srgbClr val="FFFF00"/>
                </a:solidFill>
              </a:rPr>
              <a:t>locate </a:t>
            </a:r>
            <a:r>
              <a:rPr lang="en-GB" altLang="zh-CN">
                <a:solidFill>
                  <a:schemeClr val="bg1"/>
                </a:solidFill>
              </a:rPr>
              <a:t>programming errors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chemeClr val="bg1"/>
                </a:solidFill>
              </a:rPr>
              <a:t>Produce </a:t>
            </a:r>
            <a:r>
              <a:rPr lang="en-GB" altLang="zh-CN">
                <a:solidFill>
                  <a:srgbClr val="FFFF00"/>
                </a:solidFill>
              </a:rPr>
              <a:t>counterexample </a:t>
            </a:r>
            <a:r>
              <a:rPr lang="en-GB" altLang="zh-CN">
                <a:solidFill>
                  <a:schemeClr val="bg1"/>
                </a:solidFill>
              </a:rPr>
              <a:t>of current problem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chemeClr val="bg1"/>
                </a:solidFill>
              </a:rPr>
              <a:t>E</a:t>
            </a:r>
            <a:r>
              <a:rPr lang="zh-CN" altLang="en-US">
                <a:solidFill>
                  <a:schemeClr val="bg1"/>
                </a:solidFill>
              </a:rPr>
              <a:t>nsure </a:t>
            </a:r>
            <a:r>
              <a:rPr lang="en-US">
                <a:solidFill>
                  <a:srgbClr val="FFFF00"/>
                </a:solidFill>
              </a:rPr>
              <a:t>correctness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of software systems</a:t>
            </a:r>
            <a:r>
              <a:rPr lang="en-GB" altLang="zh-CN">
                <a:solidFill>
                  <a:schemeClr val="bg1"/>
                </a:solidFill>
              </a:rPr>
              <a:t> by understanding the identified error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1195" y="4267835"/>
            <a:ext cx="109912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Usage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Input: </a:t>
            </a:r>
            <a:r>
              <a:rPr lang="en-US" altLang="zh-CN" i="1">
                <a:solidFill>
                  <a:schemeClr val="bg1"/>
                </a:solidFill>
              </a:rPr>
              <a:t>.class</a:t>
            </a:r>
            <a:r>
              <a:rPr lang="en-US" altLang="zh-CN">
                <a:solidFill>
                  <a:schemeClr val="bg1"/>
                </a:solidFill>
              </a:rPr>
              <a:t> file or </a:t>
            </a:r>
            <a:r>
              <a:rPr lang="en-US" altLang="zh-CN" i="1">
                <a:solidFill>
                  <a:schemeClr val="bg1"/>
                </a:solidFill>
              </a:rPr>
              <a:t>.jar</a:t>
            </a:r>
            <a:r>
              <a:rPr lang="en-US" altLang="zh-CN">
                <a:solidFill>
                  <a:schemeClr val="bg1"/>
                </a:solidFill>
              </a:rPr>
              <a:t> (</a:t>
            </a:r>
            <a:r>
              <a:rPr lang="en-US" altLang="zh-CN">
                <a:solidFill>
                  <a:srgbClr val="FFFF00"/>
                </a:solidFill>
              </a:rPr>
              <a:t>J</a:t>
            </a:r>
            <a:r>
              <a:rPr lang="en-US" altLang="zh-CN">
                <a:solidFill>
                  <a:schemeClr val="bg1"/>
                </a:solidFill>
              </a:rPr>
              <a:t>ava </a:t>
            </a:r>
            <a:r>
              <a:rPr lang="en-US" altLang="zh-CN">
                <a:solidFill>
                  <a:srgbClr val="FFFF00"/>
                </a:solidFill>
              </a:rPr>
              <a:t>AR</a:t>
            </a:r>
            <a:r>
              <a:rPr lang="en-US" altLang="zh-CN">
                <a:solidFill>
                  <a:schemeClr val="bg1"/>
                </a:solidFill>
              </a:rPr>
              <a:t>chive) file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Output: Errors, Transitions, Snapshots, Results and Data Statistics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6247130" y="5671440"/>
            <a:ext cx="586740" cy="586740"/>
          </a:xfrm>
          <a:prstGeom prst="ellipse">
            <a:avLst/>
          </a:prstGeom>
          <a:gradFill>
            <a:gsLst>
              <a:gs pos="58000">
                <a:srgbClr val="F6C175">
                  <a:alpha val="100000"/>
                </a:srgbClr>
              </a:gs>
              <a:gs pos="0">
                <a:srgbClr val="F2A469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0655" y="5915025"/>
            <a:ext cx="424180" cy="424180"/>
          </a:xfrm>
          <a:prstGeom prst="ellipse">
            <a:avLst/>
          </a:prstGeom>
          <a:gradFill>
            <a:gsLst>
              <a:gs pos="0">
                <a:srgbClr val="F6C175">
                  <a:alpha val="100000"/>
                </a:srgbClr>
              </a:gs>
              <a:gs pos="88000">
                <a:srgbClr val="F2A46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4692499"/>
            <a:ext cx="12192000" cy="2166003"/>
            <a:chOff x="1724343" y="5378026"/>
            <a:chExt cx="12192000" cy="2363262"/>
          </a:xfrm>
        </p:grpSpPr>
        <p:pic>
          <p:nvPicPr>
            <p:cNvPr id="16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24343" y="5384332"/>
              <a:ext cx="12192000" cy="2350648"/>
            </a:xfrm>
            <a:prstGeom prst="rect">
              <a:avLst/>
            </a:prstGeom>
          </p:spPr>
        </p:pic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4343" y="5378026"/>
              <a:ext cx="12192000" cy="2363262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1854835" y="2124710"/>
            <a:ext cx="8457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10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rPr>
              <a:t>THANKS FOR WATCHING !</a:t>
            </a:r>
            <a:endParaRPr lang="en-US" altLang="zh-CN" sz="3600" spc="10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华文宋体" panose="02010600040101010101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129540"/>
            <a:ext cx="12192000" cy="0"/>
          </a:xfrm>
          <a:prstGeom prst="line">
            <a:avLst/>
          </a:prstGeom>
          <a:ln cmpd="dbl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203233"/>
            <a:ext cx="12192000" cy="0"/>
          </a:xfrm>
          <a:prstGeom prst="line">
            <a:avLst/>
          </a:prstGeom>
          <a:ln cmpd="dbl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6092734" y="-1040668"/>
            <a:ext cx="5498677" cy="4407582"/>
            <a:chOff x="6092734" y="-1040668"/>
            <a:chExt cx="5498677" cy="4407582"/>
          </a:xfrm>
        </p:grpSpPr>
        <p:sp>
          <p:nvSpPr>
            <p:cNvPr id="17" name="矩形: 圆角 26"/>
            <p:cNvSpPr/>
            <p:nvPr/>
          </p:nvSpPr>
          <p:spPr>
            <a:xfrm rot="16260000" flipH="1">
              <a:off x="7734190" y="303510"/>
              <a:ext cx="3739106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18" name="矩形: 圆角 26"/>
            <p:cNvSpPr/>
            <p:nvPr/>
          </p:nvSpPr>
          <p:spPr>
            <a:xfrm rot="16260000" flipH="1">
              <a:off x="8846600" y="622103"/>
              <a:ext cx="4407582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1" name="矩形: 圆角 26"/>
            <p:cNvSpPr/>
            <p:nvPr/>
          </p:nvSpPr>
          <p:spPr>
            <a:xfrm rot="16260000" flipH="1">
              <a:off x="5552199" y="-467854"/>
              <a:ext cx="2163109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22" name="矩形: 圆角 26"/>
            <p:cNvSpPr/>
            <p:nvPr/>
          </p:nvSpPr>
          <p:spPr>
            <a:xfrm rot="16260000" flipH="1">
              <a:off x="6643336" y="-87013"/>
              <a:ext cx="2939516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9607550" y="5893435"/>
            <a:ext cx="704850" cy="704850"/>
          </a:xfrm>
          <a:prstGeom prst="ellipse">
            <a:avLst/>
          </a:prstGeom>
          <a:gradFill>
            <a:gsLst>
              <a:gs pos="100000">
                <a:srgbClr val="F6C175">
                  <a:alpha val="100000"/>
                </a:srgbClr>
              </a:gs>
              <a:gs pos="37000">
                <a:srgbClr val="F2A469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990860" y="5742622"/>
            <a:ext cx="301625" cy="301625"/>
          </a:xfrm>
          <a:prstGeom prst="ellipse">
            <a:avLst/>
          </a:prstGeom>
          <a:gradFill>
            <a:gsLst>
              <a:gs pos="77000">
                <a:srgbClr val="F6C175">
                  <a:alpha val="100000"/>
                </a:srgbClr>
              </a:gs>
              <a:gs pos="50000">
                <a:srgbClr val="F2A469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Problem and Objectives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813435" y="1266190"/>
            <a:ext cx="989203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Problem: 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BMC tools often produce counterexamples that are either </a:t>
            </a:r>
            <a:r>
              <a:rPr lang="en-US" altLang="zh-CN">
                <a:solidFill>
                  <a:schemeClr val="accent4"/>
                </a:solidFill>
              </a:rPr>
              <a:t>too large or difficult</a:t>
            </a:r>
            <a:r>
              <a:rPr lang="en-US" altLang="zh-CN">
                <a:solidFill>
                  <a:schemeClr val="bg1"/>
                </a:solidFill>
              </a:rPr>
              <a:t> to be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understood mainly because of the software size and the values chosen by the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respective solver. 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Objectives: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• </a:t>
            </a:r>
            <a:r>
              <a:rPr lang="en-US" altLang="zh-CN">
                <a:solidFill>
                  <a:schemeClr val="bg1"/>
                </a:solidFill>
              </a:rPr>
              <a:t>Develop a method to </a:t>
            </a:r>
            <a:r>
              <a:rPr lang="en-US" altLang="zh-CN">
                <a:solidFill>
                  <a:schemeClr val="accent4"/>
                </a:solidFill>
              </a:rPr>
              <a:t>automatically collect and manipulate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accent4"/>
                </a:solidFill>
              </a:rPr>
              <a:t>counterexamples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produced by a BMC tool to generate new instantiated code to reproduce the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identified error.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• Employ a Bounded Model Checker for Java Bytecode called </a:t>
            </a:r>
            <a:r>
              <a:rPr lang="en-US" altLang="zh-CN">
                <a:solidFill>
                  <a:schemeClr val="accent4"/>
                </a:solidFill>
              </a:rPr>
              <a:t>JBMC</a:t>
            </a:r>
            <a:r>
              <a:rPr lang="en-US" altLang="zh-CN">
                <a:solidFill>
                  <a:schemeClr val="bg1"/>
                </a:solidFill>
              </a:rPr>
              <a:t> to </a:t>
            </a:r>
            <a:r>
              <a:rPr lang="en-US" altLang="zh-CN">
                <a:solidFill>
                  <a:schemeClr val="accent4"/>
                </a:solidFill>
              </a:rPr>
              <a:t>show </a:t>
            </a:r>
            <a:endParaRPr lang="en-US" altLang="zh-CN">
              <a:solidFill>
                <a:schemeClr val="accent4"/>
              </a:solidFill>
            </a:endParaRPr>
          </a:p>
          <a:p>
            <a:r>
              <a:rPr lang="en-US" altLang="zh-CN">
                <a:solidFill>
                  <a:schemeClr val="accent4"/>
                </a:solidFill>
              </a:rPr>
              <a:t>the effectiveness of the proposed method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accent4"/>
                </a:solidFill>
              </a:rPr>
              <a:t>over</a:t>
            </a:r>
            <a:r>
              <a:rPr lang="en-US" altLang="zh-CN">
                <a:solidFill>
                  <a:schemeClr val="bg1"/>
                </a:solidFill>
              </a:rPr>
              <a:t> publicly available </a:t>
            </a:r>
            <a:r>
              <a:rPr lang="en-US" altLang="zh-CN">
                <a:solidFill>
                  <a:schemeClr val="accent4"/>
                </a:solidFill>
              </a:rPr>
              <a:t>benchmarks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from the Software Verification Competition (SV-COMP)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796145" cy="534035"/>
            <a:chOff x="964374" y="1073717"/>
            <a:chExt cx="9796145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469755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Related Work:Existing Java Bytecode </a:t>
              </a: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BMC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436880" y="777875"/>
          <a:ext cx="1145921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865"/>
                <a:gridCol w="4495800"/>
                <a:gridCol w="2226945"/>
                <a:gridCol w="1497330"/>
                <a:gridCol w="1398270"/>
              </a:tblGrid>
              <a:tr h="628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Existing BMC for Java Bytecode</a:t>
                      </a:r>
                      <a:endParaRPr lang="en-GB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/>
                        <a:t>logic/Method Used</a:t>
                      </a:r>
                      <a:endParaRPr lang="en-US" altLang="en-GB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Holds for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SMT/SAT Solvers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Counter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example generation</a:t>
                      </a:r>
                      <a:endParaRPr lang="zh-CN" altLang="en-US" sz="1400"/>
                    </a:p>
                  </a:txBody>
                  <a:tcPr/>
                </a:tc>
              </a:tr>
              <a:tr h="706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Java PathFinder (JPF)</a:t>
                      </a:r>
                      <a:endParaRPr lang="en-GB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>
                          <a:solidFill>
                            <a:schemeClr val="tx1"/>
                          </a:solidFill>
                        </a:rPr>
                        <a:t>performs an optimized explicit-state model check for program properties</a:t>
                      </a:r>
                      <a:endParaRPr lang="en-US" altLang="en-GB" sz="1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GB" sz="1400">
                          <a:solidFill>
                            <a:srgbClr val="00B0F0"/>
                          </a:solidFill>
                        </a:rPr>
                        <a:t>DFS algorithm</a:t>
                      </a:r>
                      <a:r>
                        <a:rPr lang="en-GB" altLang="en-GB" sz="1400" baseline="30000">
                          <a:solidFill>
                            <a:srgbClr val="00B0F0"/>
                          </a:solidFill>
                        </a:rPr>
                        <a:t>[3]</a:t>
                      </a:r>
                      <a:r>
                        <a:rPr lang="en-US" altLang="en-GB" sz="1400"/>
                        <a:t> to store states and backtrack</a:t>
                      </a:r>
                      <a:endParaRPr lang="en-US" altLang="en-GB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Invariants,Deadlocks,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Race conditions,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Static and Runtime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Unknown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/>
                        <a:t>Yes</a:t>
                      </a:r>
                      <a:endParaRPr lang="en-US" altLang="en-GB" sz="14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JayHorn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Verifying </a:t>
                      </a:r>
                      <a:r>
                        <a:rPr lang="zh-CN" altLang="en-US" sz="1400"/>
                        <a:t>annotated </a:t>
                      </a:r>
                      <a:r>
                        <a:rPr lang="en-US" altLang="zh-CN" sz="1400"/>
                        <a:t>Java programs </a:t>
                      </a:r>
                      <a:r>
                        <a:rPr lang="zh-CN" altLang="en-US" sz="1400"/>
                        <a:t>with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assertions expressing safety conditions</a:t>
                      </a:r>
                      <a:r>
                        <a:rPr lang="en-US" altLang="zh-CN" sz="1400">
                          <a:solidFill>
                            <a:srgbClr val="00B0F0"/>
                          </a:solidFill>
                        </a:rPr>
                        <a:t> by using Horn clauses</a:t>
                      </a:r>
                      <a:r>
                        <a:rPr lang="en-GB" altLang="en-US" sz="1400" baseline="30000">
                          <a:solidFill>
                            <a:srgbClr val="00B0F0"/>
                          </a:solidFill>
                        </a:rPr>
                        <a:t>[4]</a:t>
                      </a:r>
                      <a:endParaRPr lang="en-GB" altLang="en-US" sz="1400" baseline="300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Single Thread,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Static Classes,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Synchronization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Soot,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SPACER,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Eldarica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Yes</a:t>
                      </a:r>
                      <a:endParaRPr lang="en-GB" altLang="zh-CN" sz="1400"/>
                    </a:p>
                  </a:txBody>
                  <a:tcPr/>
                </a:tc>
              </a:tr>
              <a:tr h="7150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Extended Static Checking for Java</a:t>
                      </a:r>
                      <a:r>
                        <a:rPr lang="en-GB" altLang="zh-CN" sz="1400"/>
                        <a:t> (</a:t>
                      </a:r>
                      <a:r>
                        <a:rPr lang="zh-CN" altLang="en-US" sz="1400"/>
                        <a:t>ESC/Java</a:t>
                      </a:r>
                      <a:r>
                        <a:rPr lang="en-GB" altLang="zh-CN" sz="1400"/>
                        <a:t>)</a:t>
                      </a:r>
                      <a:endParaRPr lang="en-GB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examines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inconsistencies between the</a:t>
                      </a:r>
                      <a:r>
                        <a:rPr lang="en-US" altLang="zh-CN" sz="14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design decisions and the actual</a:t>
                      </a:r>
                      <a:r>
                        <a:rPr lang="en-US" altLang="zh-CN" sz="14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code</a:t>
                      </a:r>
                      <a:r>
                        <a:rPr lang="zh-CN" altLang="en-US" sz="1400"/>
                        <a:t>, also warns of potential runtime errors</a:t>
                      </a:r>
                      <a:r>
                        <a:rPr lang="en-GB" altLang="zh-CN" sz="1400" baseline="30000"/>
                        <a:t>[5]</a:t>
                      </a:r>
                      <a:endParaRPr lang="en-GB" altLang="zh-CN" sz="1400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Static,</a:t>
                      </a:r>
                      <a:r>
                        <a:rPr lang="zh-CN" altLang="en-US" sz="1400"/>
                        <a:t>compile-time</a:t>
                      </a:r>
                      <a:r>
                        <a:rPr lang="en-US" altLang="zh-CN" sz="1400"/>
                        <a:t>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Deadlocks,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Race conditions,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PREfix</a:t>
                      </a:r>
                      <a:r>
                        <a:rPr lang="en-US" altLang="zh-CN" sz="1400" baseline="30000"/>
                        <a:t>[1]</a:t>
                      </a:r>
                      <a:endParaRPr lang="en-US" altLang="zh-CN" sz="1400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Yes</a:t>
                      </a:r>
                      <a:endParaRPr lang="en-GB" altLang="zh-CN" sz="1400"/>
                    </a:p>
                  </a:txBody>
                  <a:tcPr/>
                </a:tc>
              </a:tr>
              <a:tr h="714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Java Bounded Model Checker(JBMC)</a:t>
                      </a:r>
                      <a:endParaRPr lang="en-GB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processes Java bytecode together</a:t>
                      </a:r>
                      <a:r>
                        <a:rPr lang="en-US" altLang="zh-CN" sz="1400"/>
                        <a:t> </a:t>
                      </a:r>
                      <a:r>
                        <a:rPr lang="zh-CN" altLang="en-US" sz="1400"/>
                        <a:t>with a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model of the standard Java libraries and checks a set of desired</a:t>
                      </a:r>
                      <a:r>
                        <a:rPr lang="en-US" altLang="zh-CN" sz="14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properties</a:t>
                      </a:r>
                      <a:r>
                        <a:rPr lang="en-GB" altLang="zh-CN" sz="1400" baseline="30000">
                          <a:solidFill>
                            <a:srgbClr val="00B0F0"/>
                          </a:solidFill>
                        </a:rPr>
                        <a:t>[6]</a:t>
                      </a:r>
                      <a:endParaRPr lang="en-GB" altLang="zh-CN" sz="1400" baseline="300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Synchronization,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Runtime, Overflow,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violations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CPROVER</a:t>
                      </a:r>
                      <a:r>
                        <a:rPr lang="en-US" altLang="zh-CN" sz="1400"/>
                        <a:t>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CBMC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Yes</a:t>
                      </a:r>
                      <a:endParaRPr lang="en-GB" altLang="zh-CN" sz="1400"/>
                    </a:p>
                  </a:txBody>
                  <a:tcPr/>
                </a:tc>
              </a:tr>
              <a:tr h="503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Bandera</a:t>
                      </a:r>
                      <a:endParaRPr lang="en-GB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Enables the aotumatic extraction of safe, compact </a:t>
                      </a:r>
                      <a:r>
                        <a:rPr lang="en-US" altLang="zh-CN" sz="1400">
                          <a:solidFill>
                            <a:srgbClr val="00B0F0"/>
                          </a:solidFill>
                        </a:rPr>
                        <a:t>finite-state transition</a:t>
                      </a:r>
                      <a:r>
                        <a:rPr lang="en-US" altLang="zh-CN" sz="1400"/>
                        <a:t> models</a:t>
                      </a:r>
                      <a:r>
                        <a:rPr lang="en-GB" altLang="en-US" sz="1400" baseline="30000"/>
                        <a:t>[7]</a:t>
                      </a:r>
                      <a:endParaRPr lang="en-GB" altLang="en-US" sz="1400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Synchronization,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Runtime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Soot</a:t>
                      </a:r>
                      <a:r>
                        <a:rPr lang="en-US" altLang="zh-CN" sz="1400"/>
                        <a:t>/</a:t>
                      </a:r>
                      <a:r>
                        <a:rPr lang="zh-CN" altLang="en-US" sz="1400"/>
                        <a:t>Jimple</a:t>
                      </a:r>
                      <a:r>
                        <a:rPr lang="en-US" altLang="zh-CN" sz="1400" baseline="30000"/>
                        <a:t>[2]</a:t>
                      </a:r>
                      <a:endParaRPr lang="en-US" altLang="zh-CN" sz="1400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/>
                        <a:t>Yes</a:t>
                      </a:r>
                      <a:endParaRPr lang="en-US" altLang="en-GB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36880" y="5224780"/>
            <a:ext cx="71659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References:</a:t>
            </a:r>
            <a:endParaRPr lang="en-US" altLang="zh-CN" sz="1000">
              <a:solidFill>
                <a:schemeClr val="bg1"/>
              </a:solidFill>
            </a:endParaRPr>
          </a:p>
          <a:p>
            <a:r>
              <a:rPr lang="en-US" altLang="zh-CN" sz="800">
                <a:solidFill>
                  <a:schemeClr val="bg1"/>
                </a:solidFill>
              </a:rPr>
              <a:t>[1]W. R. Bush, J. D. Pincus, and D. J. Sielaff. A static analyzer for finding dynamic programming errors. SP&amp;E, 30(7):775–802, June 2000.</a:t>
            </a:r>
            <a:endParaRPr lang="en-US" altLang="zh-CN" sz="800">
              <a:solidFill>
                <a:schemeClr val="bg1"/>
              </a:solidFill>
            </a:endParaRPr>
          </a:p>
          <a:p>
            <a:r>
              <a:rPr lang="en-US" altLang="zh-CN" sz="800">
                <a:solidFill>
                  <a:schemeClr val="bg1"/>
                </a:solidFill>
              </a:rPr>
              <a:t>[2]R. V alle-Rai, L. Hendren, V. Sundaresan, P . Lam, E. Gagnon, and P. Co. Soot - a Java optimization framework. InProceedings of CASCON'99, Nov. 1999.</a:t>
            </a:r>
            <a:endParaRPr lang="en-US" altLang="zh-CN" sz="800">
              <a:solidFill>
                <a:schemeClr val="bg1"/>
              </a:solidFill>
            </a:endParaRPr>
          </a:p>
          <a:p>
            <a:r>
              <a:rPr lang="en-GB" altLang="en-US" sz="800">
                <a:solidFill>
                  <a:schemeClr val="bg1"/>
                </a:solidFill>
              </a:rPr>
              <a:t>[3]Brat, Guillaume &amp; Havelund, Klaus &amp; Visser, Willem. (2000). Java PathFinder - Second Generation of a Java Model Checker. </a:t>
            </a:r>
            <a:endParaRPr lang="en-GB" altLang="en-US" sz="800">
              <a:solidFill>
                <a:schemeClr val="bg1"/>
              </a:solidFill>
            </a:endParaRPr>
          </a:p>
          <a:p>
            <a:r>
              <a:rPr lang="en-GB" altLang="en-US" sz="800">
                <a:solidFill>
                  <a:schemeClr val="bg1"/>
                </a:solidFill>
              </a:rPr>
              <a:t>[4]Rümmer, Philipp. (2019). JayHorn: a Java model checker. FTfJP '19: Proceedings of the 21st Workshop on Formal Techniques for Java-like Programs. 1-1. 10.1145/3340672.3341113. </a:t>
            </a:r>
            <a:endParaRPr lang="en-GB" altLang="en-US" sz="800">
              <a:solidFill>
                <a:schemeClr val="bg1"/>
              </a:solidFill>
            </a:endParaRPr>
          </a:p>
          <a:p>
            <a:r>
              <a:rPr lang="en-GB" altLang="en-US" sz="800">
                <a:solidFill>
                  <a:schemeClr val="bg1"/>
                </a:solidFill>
              </a:rPr>
              <a:t>[5]Nelson, Greg. (2004). Extended Static Checking for Java. Sigplan Notices - SIGPLAN. 37. 1-1. 10.1007/978-3-540-27764-4_1.</a:t>
            </a:r>
            <a:endParaRPr lang="en-GB" altLang="en-US" sz="800">
              <a:solidFill>
                <a:schemeClr val="bg1"/>
              </a:solidFill>
            </a:endParaRPr>
          </a:p>
          <a:p>
            <a:r>
              <a:rPr lang="en-GB" altLang="en-US" sz="800">
                <a:solidFill>
                  <a:schemeClr val="bg1"/>
                </a:solidFill>
              </a:rPr>
              <a:t>[6]Cordeiro, Lucas &amp; Kroening, Daniel &amp; Schrammel, Peter. (2019). JBMC: Bounded Model Checking for Java Bytecode: (Competition Contribution). 10.1007/978-3-030-17502-3_17.  </a:t>
            </a:r>
            <a:endParaRPr lang="en-GB" altLang="en-US" sz="800">
              <a:solidFill>
                <a:schemeClr val="bg1"/>
              </a:solidFill>
            </a:endParaRPr>
          </a:p>
          <a:p>
            <a:r>
              <a:rPr lang="en-GB" altLang="en-US" sz="800">
                <a:solidFill>
                  <a:schemeClr val="bg1"/>
                </a:solidFill>
              </a:rPr>
              <a:t>[7]Corbett, James &amp; Dwyer, Matthew &amp; Hatcliff, John &amp; Laubach, Shawn &amp; Pasareanu, C.S. &amp; Apriadi, Robby &amp; Zheng, Hongjun. (2000). Bandera: Extracting finite-state models from Java source code. Proceedings - International Conference on Software Engineering. 439 - 448. 10.1109/ICSE.2000.870434. </a:t>
            </a:r>
            <a:endParaRPr lang="en-GB" altLang="en-US" sz="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JPF (Java PathFinder) Example</a:t>
              </a:r>
              <a:endParaRPr lang="en-GB" altLang="zh-CN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715" y="871220"/>
            <a:ext cx="5476875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JPF (Java PathFinder) Example</a:t>
              </a:r>
              <a:endParaRPr lang="en-GB" altLang="zh-CN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380" y="941705"/>
            <a:ext cx="8448675" cy="5285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JPF (Java PathFinder) Example</a:t>
              </a:r>
              <a:endParaRPr lang="en-GB" altLang="zh-CN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745" y="1113155"/>
            <a:ext cx="6385560" cy="50742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JPF (Java PathFinder) Example</a:t>
              </a:r>
              <a:endParaRPr lang="en-GB" altLang="zh-CN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927100" y="1012190"/>
            <a:ext cx="10259060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JPF JVM states</a:t>
            </a:r>
            <a:r>
              <a:rPr lang="en-GB" altLang="zh-CN" sz="2800">
                <a:solidFill>
                  <a:schemeClr val="bg1"/>
                </a:solidFill>
              </a:rPr>
              <a:t>: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4"/>
                </a:solidFill>
              </a:rPr>
              <a:t>State backtracking</a:t>
            </a:r>
            <a:r>
              <a:rPr lang="zh-CN" altLang="en-US">
                <a:solidFill>
                  <a:schemeClr val="bg1"/>
                </a:solidFill>
              </a:rPr>
              <a:t>:</a:t>
            </a:r>
            <a:r>
              <a:rPr lang="en-GB" altLang="zh-CN">
                <a:solidFill>
                  <a:schemeClr val="bg1"/>
                </a:solidFill>
              </a:rPr>
              <a:t> explore the executions for all values in the range. JPF </a:t>
            </a:r>
            <a:r>
              <a:rPr lang="zh-CN" altLang="en-US">
                <a:solidFill>
                  <a:schemeClr val="bg1"/>
                </a:solidFill>
              </a:rPr>
              <a:t>implements this </a:t>
            </a:r>
            <a:r>
              <a:rPr lang="en-GB" altLang="zh-CN">
                <a:solidFill>
                  <a:schemeClr val="bg1"/>
                </a:solidFill>
              </a:rPr>
              <a:t>			      	      </a:t>
            </a:r>
            <a:r>
              <a:rPr lang="zh-CN" altLang="en-US">
                <a:solidFill>
                  <a:schemeClr val="bg1"/>
                </a:solidFill>
              </a:rPr>
              <a:t>by </a:t>
            </a:r>
            <a:r>
              <a:rPr lang="zh-CN" altLang="en-US">
                <a:solidFill>
                  <a:schemeClr val="accent4"/>
                </a:solidFill>
              </a:rPr>
              <a:t>storing and restoring the entire JVM state</a:t>
            </a:r>
            <a:r>
              <a:rPr lang="zh-CN" altLang="en-US">
                <a:solidFill>
                  <a:schemeClr val="bg1"/>
                </a:solidFill>
              </a:rPr>
              <a:t> of the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program being checked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4"/>
                </a:solidFill>
              </a:rPr>
              <a:t>State comparison</a:t>
            </a:r>
            <a:r>
              <a:rPr lang="zh-CN" altLang="en-US">
                <a:solidFill>
                  <a:schemeClr val="bg1"/>
                </a:solidFill>
              </a:rPr>
              <a:t>:</a:t>
            </a:r>
            <a:r>
              <a:rPr lang="en-GB" altLang="zh-CN">
                <a:solidFill>
                  <a:schemeClr val="bg1"/>
                </a:solidFill>
              </a:rPr>
              <a:t> performs </a:t>
            </a:r>
            <a:r>
              <a:rPr lang="en-GB" altLang="zh-CN">
                <a:solidFill>
                  <a:schemeClr val="accent4"/>
                </a:solidFill>
              </a:rPr>
              <a:t>a stateful search</a:t>
            </a:r>
            <a:r>
              <a:rPr lang="en-GB" altLang="zh-CN">
                <a:solidFill>
                  <a:schemeClr val="bg1"/>
                </a:solidFill>
              </a:rPr>
              <a:t> and </a:t>
            </a:r>
            <a:r>
              <a:rPr lang="en-GB" altLang="zh-CN">
                <a:solidFill>
                  <a:schemeClr val="accent4"/>
                </a:solidFill>
              </a:rPr>
              <a:t>stops</a:t>
            </a:r>
            <a:r>
              <a:rPr lang="en-GB" altLang="zh-CN">
                <a:solidFill>
                  <a:schemeClr val="bg1"/>
                </a:solidFill>
              </a:rPr>
              <a:t> an </a:t>
            </a:r>
            <a:r>
              <a:rPr lang="zh-CN" altLang="en-US">
                <a:solidFill>
                  <a:schemeClr val="bg1"/>
                </a:solidFill>
              </a:rPr>
              <a:t>execution path </a:t>
            </a:r>
            <a:r>
              <a:rPr lang="zh-CN" altLang="en-US">
                <a:solidFill>
                  <a:schemeClr val="accent4"/>
                </a:solidFill>
              </a:rPr>
              <a:t>if it encounters a </a:t>
            </a:r>
            <a:r>
              <a:rPr lang="en-GB" altLang="zh-CN">
                <a:solidFill>
                  <a:schemeClr val="accent4"/>
                </a:solidFill>
              </a:rPr>
              <a:t>                		    </a:t>
            </a:r>
            <a:r>
              <a:rPr lang="zh-CN" altLang="en-US">
                <a:solidFill>
                  <a:schemeClr val="accent4"/>
                </a:solidFill>
              </a:rPr>
              <a:t>previously seen state</a:t>
            </a:r>
            <a:endParaRPr lang="zh-CN" altLang="en-US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4"/>
                </a:solidFill>
              </a:rPr>
              <a:t>State representation</a:t>
            </a:r>
            <a:r>
              <a:rPr lang="zh-CN" altLang="en-US">
                <a:solidFill>
                  <a:schemeClr val="bg1"/>
                </a:solidFill>
              </a:rPr>
              <a:t>: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en-GB" altLang="zh-CN">
                <a:solidFill>
                  <a:schemeClr val="accent4"/>
                </a:solidFill>
              </a:rPr>
              <a:t>encodes each object simply as a Java integer array</a:t>
            </a:r>
            <a:r>
              <a:rPr lang="en-GB" altLang="zh-CN">
                <a:solidFill>
                  <a:schemeClr val="bg1"/>
                </a:solidFill>
              </a:rPr>
              <a:t> (int[ ]) and </a:t>
            </a:r>
            <a:r>
              <a:rPr lang="zh-CN" altLang="en-US">
                <a:solidFill>
                  <a:schemeClr val="bg1"/>
                </a:solidFill>
              </a:rPr>
              <a:t>based on </a:t>
            </a:r>
            <a:r>
              <a:rPr lang="en-GB" altLang="zh-CN">
                <a:solidFill>
                  <a:schemeClr val="bg1"/>
                </a:solidFill>
              </a:rPr>
              <a:t>		         	         </a:t>
            </a:r>
            <a:r>
              <a:rPr lang="zh-CN" altLang="en-US">
                <a:solidFill>
                  <a:schemeClr val="bg1"/>
                </a:solidFill>
              </a:rPr>
              <a:t>type information, interprets a field as either a primitive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value or a pointer </a:t>
            </a:r>
            <a:r>
              <a:rPr lang="en-GB" altLang="zh-CN">
                <a:solidFill>
                  <a:schemeClr val="bg1"/>
                </a:solidFill>
              </a:rPr>
              <a:t>		        	         </a:t>
            </a:r>
            <a:r>
              <a:rPr lang="zh-CN" altLang="en-US">
                <a:solidFill>
                  <a:schemeClr val="bg1"/>
                </a:solidFill>
              </a:rPr>
              <a:t>to another object. JPF </a:t>
            </a:r>
            <a:r>
              <a:rPr lang="zh-CN" altLang="en-US">
                <a:solidFill>
                  <a:schemeClr val="accent4"/>
                </a:solidFill>
              </a:rPr>
              <a:t>encodes the entire heap</a:t>
            </a:r>
            <a:r>
              <a:rPr lang="en-GB" altLang="zh-CN">
                <a:solidFill>
                  <a:schemeClr val="accent4"/>
                </a:solidFill>
              </a:rPr>
              <a:t> </a:t>
            </a:r>
            <a:r>
              <a:rPr lang="zh-CN" altLang="en-US">
                <a:solidFill>
                  <a:schemeClr val="accent4"/>
                </a:solidFill>
              </a:rPr>
              <a:t>effectively as an array of </a:t>
            </a:r>
            <a:r>
              <a:rPr lang="en-GB" altLang="zh-CN">
                <a:solidFill>
                  <a:schemeClr val="accent4"/>
                </a:solidFill>
              </a:rPr>
              <a:t>		         	         </a:t>
            </a:r>
            <a:r>
              <a:rPr lang="zh-CN" altLang="en-US">
                <a:solidFill>
                  <a:schemeClr val="accent4"/>
                </a:solidFill>
              </a:rPr>
              <a:t>integer arrays</a:t>
            </a:r>
            <a:r>
              <a:rPr lang="zh-CN" altLang="en-US">
                <a:solidFill>
                  <a:schemeClr val="bg1"/>
                </a:solidFill>
              </a:rPr>
              <a:t> (int[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][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] in Java).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4"/>
                </a:solidFill>
              </a:rPr>
              <a:t>Bytecode execution</a:t>
            </a:r>
            <a:r>
              <a:rPr lang="zh-CN" altLang="en-US">
                <a:solidFill>
                  <a:schemeClr val="bg1"/>
                </a:solidFill>
              </a:rPr>
              <a:t>:</a:t>
            </a:r>
            <a:r>
              <a:rPr lang="en-GB" altLang="zh-CN">
                <a:solidFill>
                  <a:schemeClr val="bg1"/>
                </a:solidFill>
              </a:rPr>
              <a:t>  provides classes that implement the semantics of </a:t>
            </a:r>
            <a:r>
              <a:rPr lang="zh-CN" altLang="en-US">
                <a:solidFill>
                  <a:schemeClr val="bg1"/>
                </a:solidFill>
              </a:rPr>
              <a:t>Java bytecodes by </a:t>
            </a:r>
            <a:r>
              <a:rPr lang="en-GB" altLang="zh-CN">
                <a:solidFill>
                  <a:schemeClr val="bg1"/>
                </a:solidFill>
              </a:rPr>
              <a:t>			         	         </a:t>
            </a:r>
            <a:r>
              <a:rPr lang="zh-CN" altLang="en-US">
                <a:solidFill>
                  <a:schemeClr val="bg1"/>
                </a:solidFill>
              </a:rPr>
              <a:t>manipulating the special state representation</a:t>
            </a:r>
            <a:r>
              <a:rPr lang="en-GB" altLang="zh-CN">
                <a:solidFill>
                  <a:schemeClr val="bg1"/>
                </a:solidFill>
              </a:rPr>
              <a:t>, whose goal is to make the 		         	        </a:t>
            </a:r>
            <a:r>
              <a:rPr lang="en-GB" altLang="zh-CN">
                <a:solidFill>
                  <a:schemeClr val="accent4"/>
                </a:solidFill>
              </a:rPr>
              <a:t> overall</a:t>
            </a:r>
            <a:r>
              <a:rPr lang="en-GB" altLang="zh-CN">
                <a:solidFill>
                  <a:schemeClr val="bg1"/>
                </a:solidFill>
              </a:rPr>
              <a:t> exploration </a:t>
            </a:r>
            <a:r>
              <a:rPr lang="zh-CN" altLang="en-US">
                <a:solidFill>
                  <a:schemeClr val="accent4"/>
                </a:solidFill>
              </a:rPr>
              <a:t>fast</a:t>
            </a:r>
            <a:r>
              <a:rPr lang="zh-CN" altLang="en-US">
                <a:solidFill>
                  <a:schemeClr val="bg1"/>
                </a:solidFill>
              </a:rPr>
              <a:t> even if it makes </a:t>
            </a:r>
            <a:r>
              <a:rPr lang="zh-CN" altLang="en-US">
                <a:solidFill>
                  <a:schemeClr val="accent4"/>
                </a:solidFill>
              </a:rPr>
              <a:t>one</a:t>
            </a:r>
            <a:r>
              <a:rPr lang="zh-CN" altLang="en-US">
                <a:solidFill>
                  <a:schemeClr val="bg1"/>
                </a:solidFill>
              </a:rPr>
              <a:t> straight-line execution path </a:t>
            </a:r>
            <a:r>
              <a:rPr lang="zh-CN" altLang="en-US">
                <a:solidFill>
                  <a:schemeClr val="accent4"/>
                </a:solidFill>
              </a:rPr>
              <a:t>slow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4"/>
                </a:solidFill>
              </a:rPr>
              <a:t>Model Java Interface (MJI)</a:t>
            </a:r>
            <a:r>
              <a:rPr lang="zh-CN" altLang="en-US">
                <a:solidFill>
                  <a:schemeClr val="bg1"/>
                </a:solidFill>
              </a:rPr>
              <a:t>:provides a mechanism for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executing parts of application code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on the </a:t>
            </a:r>
            <a:r>
              <a:rPr lang="en-GB" altLang="zh-CN">
                <a:solidFill>
                  <a:schemeClr val="bg1"/>
                </a:solidFill>
              </a:rPr>
              <a:t>				  </a:t>
            </a:r>
            <a:r>
              <a:rPr lang="zh-CN" altLang="en-US">
                <a:solidFill>
                  <a:schemeClr val="bg1"/>
                </a:solidFill>
              </a:rPr>
              <a:t>host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JVM</a:t>
            </a:r>
            <a:r>
              <a:rPr lang="en-GB" altLang="zh-CN">
                <a:solidFill>
                  <a:schemeClr val="bg1"/>
                </a:solidFill>
              </a:rPr>
              <a:t>. </a:t>
            </a:r>
            <a:r>
              <a:rPr lang="en-GB" altLang="zh-CN">
                <a:solidFill>
                  <a:schemeClr val="accent4"/>
                </a:solidFill>
              </a:rPr>
              <a:t>MJI allows the host JVM to manipulate the JPF state 			                               representation</a:t>
            </a:r>
            <a:r>
              <a:rPr lang="en-GB" altLang="zh-CN">
                <a:solidFill>
                  <a:schemeClr val="bg1"/>
                </a:solidFill>
              </a:rPr>
              <a:t>, e.g., to read or write field values or to create new objects.</a:t>
            </a:r>
            <a:endParaRPr lang="en-GB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Collect Counterexamples: </a:t>
              </a: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Abstraction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634365" y="1160145"/>
            <a:ext cx="109232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chemeClr val="bg1"/>
                </a:solidFill>
              </a:rPr>
              <a:t>E</a:t>
            </a:r>
            <a:r>
              <a:rPr lang="zh-CN" altLang="en-US">
                <a:solidFill>
                  <a:schemeClr val="bg1"/>
                </a:solidFill>
              </a:rPr>
              <a:t>very path in the abstracted program where all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assignments are deterministic has a corresponding path in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the concrete (unabstracted) program</a:t>
            </a:r>
            <a:r>
              <a:rPr lang="en-GB" altLang="zh-CN" baseline="30000">
                <a:solidFill>
                  <a:schemeClr val="bg1"/>
                </a:solidFill>
              </a:rPr>
              <a:t>[1]</a:t>
            </a: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chemeClr val="bg1"/>
                </a:solidFill>
              </a:rPr>
              <a:t>if an abstract system is deterministic, then it is equivalent to the concrete system</a:t>
            </a: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chemeClr val="bg1"/>
                </a:solidFill>
              </a:rPr>
              <a:t> (i.e., there is a simulation equivalence between the concrete and abstract systems)</a:t>
            </a: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chemeClr val="bg1"/>
                </a:solidFill>
              </a:rPr>
              <a:t>every deterministic abstract path has a corresponding path in the concrete program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2305" y="5039995"/>
            <a:ext cx="1069340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Reference:</a:t>
            </a:r>
            <a:endParaRPr lang="en-GB" altLang="zh-CN">
              <a:solidFill>
                <a:schemeClr val="bg1"/>
              </a:solidFill>
            </a:endParaRPr>
          </a:p>
          <a:p>
            <a:r>
              <a:rPr lang="en-GB" altLang="zh-CN" sz="1000">
                <a:solidFill>
                  <a:schemeClr val="bg1"/>
                </a:solidFill>
              </a:rPr>
              <a:t>[1](Theorem 5)Sa¨ıdi, H.: Model checking guided abstraction and analysis. In: Palsberg, J. (ed.), Proc. 7th International Static Analy_x0002_sis Symposium (SAS’00), Lecture Notes in Computer Science,</a:t>
            </a:r>
            <a:endParaRPr lang="en-GB" altLang="zh-CN" sz="1000">
              <a:solidFill>
                <a:schemeClr val="bg1"/>
              </a:solidFill>
            </a:endParaRPr>
          </a:p>
          <a:p>
            <a:r>
              <a:rPr lang="en-GB" altLang="zh-CN" sz="1000">
                <a:solidFill>
                  <a:schemeClr val="bg1"/>
                </a:solidFill>
              </a:rPr>
              <a:t>vol. 1824. Springer, Berlin Heidelberg New York, 2000, pp.377–396</a:t>
            </a:r>
            <a:endParaRPr lang="en-GB" altLang="zh-CN" sz="1000">
              <a:solidFill>
                <a:schemeClr val="bg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5320030" y="1805305"/>
            <a:ext cx="609600" cy="636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320030" y="3187700"/>
            <a:ext cx="609600" cy="636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6d62894c-426e-4458-be60-1c5fe9ef819b}"/>
  <p:tag name="TABLE_ENDDRAG_ORIGIN_RECT" val="896*377"/>
  <p:tag name="TABLE_ENDDRAG_RECT" val="35*67*896*377"/>
</p:tagLst>
</file>

<file path=ppt/tags/tag2.xml><?xml version="1.0" encoding="utf-8"?>
<p:tagLst xmlns:p="http://schemas.openxmlformats.org/presentationml/2006/main">
  <p:tag name="KSO_WM_UNIT_TABLE_BEAUTIFY" val="smartTable{bac941ed-adf7-42ae-847b-95a11b588e9b}"/>
  <p:tag name="TABLE_ENDDRAG_ORIGIN_RECT" val="833*262"/>
  <p:tag name="TABLE_ENDDRAG_RECT" val="59*78*833*262"/>
</p:tagLst>
</file>

<file path=ppt/tags/tag3.xml><?xml version="1.0" encoding="utf-8"?>
<p:tagLst xmlns:p="http://schemas.openxmlformats.org/presentationml/2006/main">
  <p:tag name="COMMONDATA" val="eyJjb3VudCI6MjE2LCJoZGlkIjoiMzYwOWYyODgwMjdjM2MyMGYyNzQ5ZGUxYTFlOWMxNTkiLCJ1c2VyQ291bnQiOjIxNn0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10762</Words>
  <Application>WPS 演示</Application>
  <PresentationFormat>宽屏</PresentationFormat>
  <Paragraphs>328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思源黑体 CN Normal</vt:lpstr>
      <vt:lpstr>黑体</vt:lpstr>
      <vt:lpstr>Alegreya Sans SC Thin</vt:lpstr>
      <vt:lpstr>Segoe Print</vt:lpstr>
      <vt:lpstr>华文宋体</vt:lpstr>
      <vt:lpstr>微软雅黑</vt:lpstr>
      <vt:lpstr>Arial Unicode MS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炸鱼</cp:lastModifiedBy>
  <cp:revision>356</cp:revision>
  <dcterms:created xsi:type="dcterms:W3CDTF">2021-03-23T10:26:00Z</dcterms:created>
  <dcterms:modified xsi:type="dcterms:W3CDTF">2022-05-13T10:00:22Z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7835A5AE2D4F494CB8CCEF8FEE49AA25</vt:lpwstr>
  </property>
  <property fmtid="{D5CDD505-2E9C-101B-9397-08002B2CF9AE}" pid="3" name="KSOProductBuildVer">
    <vt:lpwstr>2052-11.1.0.11636</vt:lpwstr>
  </property>
  <property fmtid="{D5CDD505-2E9C-101B-9397-08002B2CF9AE}" pid="4" name="KSOTemplateUUID">
    <vt:lpwstr>v1.0_mb_XpKvKTiATyu5KqLaPz4qhw==</vt:lpwstr>
  </property>
</Properties>
</file>