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2"/>
  </p:notesMasterIdLst>
  <p:sldIdLst>
    <p:sldId id="256" r:id="rId2"/>
    <p:sldId id="261" r:id="rId3"/>
    <p:sldId id="269" r:id="rId4"/>
    <p:sldId id="259" r:id="rId5"/>
    <p:sldId id="265" r:id="rId6"/>
    <p:sldId id="270" r:id="rId7"/>
    <p:sldId id="266" r:id="rId8"/>
    <p:sldId id="267" r:id="rId9"/>
    <p:sldId id="258" r:id="rId10"/>
    <p:sldId id="268" r:id="rId1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BBE01-01FF-BC48-BE7C-AFAA032FF493}" type="datetimeFigureOut">
              <a:rPr lang="en-CN" smtClean="0"/>
              <a:t>2021/4/24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6632D-3EA1-0F4A-9106-75154DFBF5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63532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054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1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05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0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3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1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8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6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6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2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1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7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7" r:id="rId5"/>
    <p:sldLayoutId id="2147483728" r:id="rId6"/>
    <p:sldLayoutId id="2147483734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CB32C00-A52F-374D-9A2A-219CF9776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3" b="3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E3C66-E205-5D4A-A10F-224FDC9DC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1499" y="3361002"/>
            <a:ext cx="6203095" cy="1341624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 </a:t>
            </a:r>
            <a:r>
              <a:rPr lang="en-US" sz="4400" dirty="0"/>
              <a:t>2-person Stackelberg pricing games </a:t>
            </a:r>
            <a:endParaRPr lang="en-C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09067-08B1-7248-8B46-80B470CD4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2588" y="4750254"/>
            <a:ext cx="4880919" cy="1341624"/>
          </a:xfrm>
        </p:spPr>
        <p:txBody>
          <a:bodyPr>
            <a:normAutofit/>
          </a:bodyPr>
          <a:lstStyle/>
          <a:p>
            <a:pPr algn="ctr"/>
            <a:r>
              <a:rPr lang="en-CN" sz="2000" b="1" dirty="0"/>
              <a:t>Group 36</a:t>
            </a:r>
          </a:p>
          <a:p>
            <a:pPr algn="ctr"/>
            <a:r>
              <a:rPr lang="en-CN" sz="2000" dirty="0"/>
              <a:t>Bushuizhang , Weilue luo, </a:t>
            </a:r>
            <a:r>
              <a:rPr lang="en-US" sz="2000" dirty="0"/>
              <a:t>Y</a:t>
            </a:r>
            <a:r>
              <a:rPr lang="en-CN" sz="2000" dirty="0"/>
              <a:t>echeng chu, </a:t>
            </a:r>
            <a:r>
              <a:rPr lang="en-US" sz="2000" dirty="0"/>
              <a:t>Z</a:t>
            </a:r>
            <a:r>
              <a:rPr lang="en-CN" sz="2000" dirty="0"/>
              <a:t>haoyu zhang</a:t>
            </a:r>
          </a:p>
        </p:txBody>
      </p:sp>
    </p:spTree>
    <p:extLst>
      <p:ext uri="{BB962C8B-B14F-4D97-AF65-F5344CB8AC3E}">
        <p14:creationId xmlns:p14="http://schemas.microsoft.com/office/powerpoint/2010/main" val="188330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8EBBB4-DF6A-4503-AA1C-A6E78AF32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27A7B7-1B6D-432E-B2C4-E71C6C361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27DBEE0-99A4-4464-9371-C89D97E7A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7136182 w 12192000"/>
              <a:gd name="connsiteY1" fmla="*/ 0 h 6858000"/>
              <a:gd name="connsiteX2" fmla="*/ 7136182 w 12192000"/>
              <a:gd name="connsiteY2" fmla="*/ 335 h 6858000"/>
              <a:gd name="connsiteX3" fmla="*/ 7215619 w 12192000"/>
              <a:gd name="connsiteY3" fmla="*/ 2368586 h 6858000"/>
              <a:gd name="connsiteX4" fmla="*/ 7295436 w 12192000"/>
              <a:gd name="connsiteY4" fmla="*/ 3753611 h 6858000"/>
              <a:gd name="connsiteX5" fmla="*/ 7397299 w 12192000"/>
              <a:gd name="connsiteY5" fmla="*/ 4072305 h 6858000"/>
              <a:gd name="connsiteX6" fmla="*/ 7445569 w 12192000"/>
              <a:gd name="connsiteY6" fmla="*/ 4526719 h 6858000"/>
              <a:gd name="connsiteX7" fmla="*/ 7531468 w 12192000"/>
              <a:gd name="connsiteY7" fmla="*/ 5116854 h 6858000"/>
              <a:gd name="connsiteX8" fmla="*/ 7590760 w 12192000"/>
              <a:gd name="connsiteY8" fmla="*/ 5630249 h 6858000"/>
              <a:gd name="connsiteX9" fmla="*/ 7884185 w 12192000"/>
              <a:gd name="connsiteY9" fmla="*/ 5724081 h 6858000"/>
              <a:gd name="connsiteX10" fmla="*/ 8115655 w 12192000"/>
              <a:gd name="connsiteY10" fmla="*/ 5424488 h 6858000"/>
              <a:gd name="connsiteX11" fmla="*/ 8264267 w 12192000"/>
              <a:gd name="connsiteY11" fmla="*/ 5616845 h 6858000"/>
              <a:gd name="connsiteX12" fmla="*/ 8453928 w 12192000"/>
              <a:gd name="connsiteY12" fmla="*/ 5348754 h 6858000"/>
              <a:gd name="connsiteX13" fmla="*/ 8615844 w 12192000"/>
              <a:gd name="connsiteY13" fmla="*/ 5190580 h 6858000"/>
              <a:gd name="connsiteX14" fmla="*/ 8701363 w 12192000"/>
              <a:gd name="connsiteY14" fmla="*/ 4645684 h 6858000"/>
              <a:gd name="connsiteX15" fmla="*/ 8801704 w 12192000"/>
              <a:gd name="connsiteY15" fmla="*/ 4490862 h 6858000"/>
              <a:gd name="connsiteX16" fmla="*/ 8859097 w 12192000"/>
              <a:gd name="connsiteY16" fmla="*/ 4649036 h 6858000"/>
              <a:gd name="connsiteX17" fmla="*/ 8816528 w 12192000"/>
              <a:gd name="connsiteY17" fmla="*/ 5258608 h 6858000"/>
              <a:gd name="connsiteX18" fmla="*/ 8908507 w 12192000"/>
              <a:gd name="connsiteY18" fmla="*/ 5148354 h 6858000"/>
              <a:gd name="connsiteX19" fmla="*/ 9112612 w 12192000"/>
              <a:gd name="connsiteY19" fmla="*/ 4460032 h 6858000"/>
              <a:gd name="connsiteX20" fmla="*/ 9242220 w 12192000"/>
              <a:gd name="connsiteY20" fmla="*/ 4342071 h 6858000"/>
              <a:gd name="connsiteX21" fmla="*/ 9341422 w 12192000"/>
              <a:gd name="connsiteY21" fmla="*/ 4562911 h 6858000"/>
              <a:gd name="connsiteX22" fmla="*/ 9480152 w 12192000"/>
              <a:gd name="connsiteY22" fmla="*/ 5150031 h 6858000"/>
              <a:gd name="connsiteX23" fmla="*/ 9561110 w 12192000"/>
              <a:gd name="connsiteY23" fmla="*/ 4866524 h 6858000"/>
              <a:gd name="connsiteX24" fmla="*/ 9881520 w 12192000"/>
              <a:gd name="connsiteY24" fmla="*/ 4313922 h 6858000"/>
              <a:gd name="connsiteX25" fmla="*/ 10094366 w 12192000"/>
              <a:gd name="connsiteY25" fmla="*/ 4813241 h 6858000"/>
              <a:gd name="connsiteX26" fmla="*/ 10237276 w 12192000"/>
              <a:gd name="connsiteY26" fmla="*/ 4416132 h 6858000"/>
              <a:gd name="connsiteX27" fmla="*/ 10324315 w 12192000"/>
              <a:gd name="connsiteY27" fmla="*/ 4322299 h 6858000"/>
              <a:gd name="connsiteX28" fmla="*/ 10344080 w 12192000"/>
              <a:gd name="connsiteY28" fmla="*/ 4373907 h 6858000"/>
              <a:gd name="connsiteX29" fmla="*/ 10527280 w 12192000"/>
              <a:gd name="connsiteY29" fmla="*/ 3490211 h 6858000"/>
              <a:gd name="connsiteX30" fmla="*/ 10594174 w 12192000"/>
              <a:gd name="connsiteY30" fmla="*/ 3861183 h 6858000"/>
              <a:gd name="connsiteX31" fmla="*/ 11258180 w 12192000"/>
              <a:gd name="connsiteY31" fmla="*/ 1488576 h 6858000"/>
              <a:gd name="connsiteX32" fmla="*/ 11362322 w 12192000"/>
              <a:gd name="connsiteY32" fmla="*/ 0 h 6858000"/>
              <a:gd name="connsiteX33" fmla="*/ 12192000 w 12192000"/>
              <a:gd name="connsiteY33" fmla="*/ 0 h 6858000"/>
              <a:gd name="connsiteX34" fmla="*/ 12192000 w 12192000"/>
              <a:gd name="connsiteY34" fmla="*/ 6858000 h 6858000"/>
              <a:gd name="connsiteX35" fmla="*/ 0 w 12192000"/>
              <a:gd name="connsiteY3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7136182" y="0"/>
                </a:lnTo>
                <a:lnTo>
                  <a:pt x="7136182" y="335"/>
                </a:lnTo>
                <a:cubicBezTo>
                  <a:pt x="7149485" y="1194346"/>
                  <a:pt x="7215999" y="2368586"/>
                  <a:pt x="7215619" y="2368586"/>
                </a:cubicBezTo>
                <a:cubicBezTo>
                  <a:pt x="7215999" y="2370261"/>
                  <a:pt x="7261609" y="3524058"/>
                  <a:pt x="7295436" y="3753611"/>
                </a:cubicBezTo>
                <a:cubicBezTo>
                  <a:pt x="7329643" y="3986516"/>
                  <a:pt x="7366892" y="3841746"/>
                  <a:pt x="7397299" y="4072305"/>
                </a:cubicBezTo>
                <a:cubicBezTo>
                  <a:pt x="7410602" y="4226792"/>
                  <a:pt x="7396538" y="4381615"/>
                  <a:pt x="7445569" y="4526719"/>
                </a:cubicBezTo>
                <a:cubicBezTo>
                  <a:pt x="7442148" y="4749905"/>
                  <a:pt x="7507522" y="4896349"/>
                  <a:pt x="7531468" y="5116854"/>
                </a:cubicBezTo>
                <a:cubicBezTo>
                  <a:pt x="7542490" y="5292454"/>
                  <a:pt x="7518165" y="5467049"/>
                  <a:pt x="7590760" y="5630249"/>
                </a:cubicBezTo>
                <a:cubicBezTo>
                  <a:pt x="7648913" y="5755916"/>
                  <a:pt x="7723029" y="5854440"/>
                  <a:pt x="7884185" y="5724081"/>
                </a:cubicBezTo>
                <a:cubicBezTo>
                  <a:pt x="7883045" y="5562555"/>
                  <a:pt x="8152523" y="5586684"/>
                  <a:pt x="8115655" y="5424488"/>
                </a:cubicBezTo>
                <a:cubicBezTo>
                  <a:pt x="8237281" y="5459341"/>
                  <a:pt x="8173428" y="5573280"/>
                  <a:pt x="8264267" y="5616845"/>
                </a:cubicBezTo>
                <a:cubicBezTo>
                  <a:pt x="8342565" y="5535411"/>
                  <a:pt x="8290493" y="5372882"/>
                  <a:pt x="8453928" y="5348754"/>
                </a:cubicBezTo>
                <a:cubicBezTo>
                  <a:pt x="8621165" y="5384611"/>
                  <a:pt x="8603300" y="5278045"/>
                  <a:pt x="8615844" y="5190580"/>
                </a:cubicBezTo>
                <a:cubicBezTo>
                  <a:pt x="8640930" y="4983479"/>
                  <a:pt x="8661074" y="4848093"/>
                  <a:pt x="8701363" y="4645684"/>
                </a:cubicBezTo>
                <a:cubicBezTo>
                  <a:pt x="8712764" y="4595082"/>
                  <a:pt x="8689960" y="4479468"/>
                  <a:pt x="8801704" y="4490862"/>
                </a:cubicBezTo>
                <a:cubicBezTo>
                  <a:pt x="8887983" y="4501920"/>
                  <a:pt x="8855296" y="4593407"/>
                  <a:pt x="8859097" y="4649036"/>
                </a:cubicBezTo>
                <a:cubicBezTo>
                  <a:pt x="8892544" y="4963372"/>
                  <a:pt x="8818808" y="4944941"/>
                  <a:pt x="8816528" y="5258608"/>
                </a:cubicBezTo>
                <a:cubicBezTo>
                  <a:pt x="8816147" y="5271006"/>
                  <a:pt x="8871260" y="5282066"/>
                  <a:pt x="8908507" y="5148354"/>
                </a:cubicBezTo>
                <a:cubicBezTo>
                  <a:pt x="8981484" y="4884620"/>
                  <a:pt x="9068522" y="4676850"/>
                  <a:pt x="9112612" y="4460032"/>
                </a:cubicBezTo>
                <a:cubicBezTo>
                  <a:pt x="9165063" y="4506612"/>
                  <a:pt x="9210294" y="4296495"/>
                  <a:pt x="9242220" y="4342071"/>
                </a:cubicBezTo>
                <a:cubicBezTo>
                  <a:pt x="9257044" y="4418812"/>
                  <a:pt x="9283648" y="4492872"/>
                  <a:pt x="9341422" y="4562911"/>
                </a:cubicBezTo>
                <a:cubicBezTo>
                  <a:pt x="9391213" y="4774703"/>
                  <a:pt x="9336860" y="4972085"/>
                  <a:pt x="9480152" y="5150031"/>
                </a:cubicBezTo>
                <a:cubicBezTo>
                  <a:pt x="9480152" y="5150031"/>
                  <a:pt x="9482432" y="5095407"/>
                  <a:pt x="9561110" y="4866524"/>
                </a:cubicBezTo>
                <a:cubicBezTo>
                  <a:pt x="9624583" y="4682212"/>
                  <a:pt x="9705921" y="4777385"/>
                  <a:pt x="9881520" y="4313922"/>
                </a:cubicBezTo>
                <a:cubicBezTo>
                  <a:pt x="9929790" y="4492202"/>
                  <a:pt x="9821466" y="4720414"/>
                  <a:pt x="10094366" y="4813241"/>
                </a:cubicBezTo>
                <a:cubicBezTo>
                  <a:pt x="10147197" y="4677855"/>
                  <a:pt x="10106528" y="4511974"/>
                  <a:pt x="10237276" y="4416132"/>
                </a:cubicBezTo>
                <a:cubicBezTo>
                  <a:pt x="10275285" y="4388317"/>
                  <a:pt x="10302651" y="4356481"/>
                  <a:pt x="10324315" y="4322299"/>
                </a:cubicBezTo>
                <a:cubicBezTo>
                  <a:pt x="10330777" y="4339726"/>
                  <a:pt x="10337619" y="4357821"/>
                  <a:pt x="10344080" y="4373907"/>
                </a:cubicBezTo>
                <a:cubicBezTo>
                  <a:pt x="10370306" y="4346763"/>
                  <a:pt x="10519678" y="3662796"/>
                  <a:pt x="10527280" y="3490211"/>
                </a:cubicBezTo>
                <a:cubicBezTo>
                  <a:pt x="10565288" y="3612863"/>
                  <a:pt x="10594174" y="3861183"/>
                  <a:pt x="10594174" y="3861183"/>
                </a:cubicBezTo>
                <a:cubicBezTo>
                  <a:pt x="10594174" y="3861183"/>
                  <a:pt x="10758371" y="3809910"/>
                  <a:pt x="11258180" y="1488576"/>
                </a:cubicBezTo>
                <a:cubicBezTo>
                  <a:pt x="11297708" y="1305268"/>
                  <a:pt x="11334195" y="675255"/>
                  <a:pt x="11362322" y="0"/>
                </a:cubicBez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D8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3B6FD-BC6A-F644-A90E-B95DE52DE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62641" y="1406004"/>
            <a:ext cx="3880836" cy="966492"/>
          </a:xfrm>
        </p:spPr>
        <p:txBody>
          <a:bodyPr anchor="b">
            <a:noAutofit/>
          </a:bodyPr>
          <a:lstStyle/>
          <a:p>
            <a:r>
              <a:rPr lang="en-CN" sz="5000" dirty="0">
                <a:solidFill>
                  <a:srgbClr val="FFFFFF"/>
                </a:solidFill>
              </a:rPr>
              <a:t>Thank you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4D4B6-E4D9-3C43-B6F4-3156B0985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1352" y="2619633"/>
            <a:ext cx="3443415" cy="2930319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CN" sz="2200" b="1" dirty="0">
                <a:solidFill>
                  <a:srgbClr val="FFFFFF"/>
                </a:solidFill>
              </a:rPr>
              <a:t>Group 36</a:t>
            </a:r>
          </a:p>
          <a:p>
            <a:pPr algn="ctr">
              <a:lnSpc>
                <a:spcPct val="90000"/>
              </a:lnSpc>
            </a:pPr>
            <a:r>
              <a:rPr lang="en-CN" sz="2200" dirty="0">
                <a:solidFill>
                  <a:srgbClr val="FFFFFF"/>
                </a:solidFill>
              </a:rPr>
              <a:t>Bushui zhang</a:t>
            </a:r>
          </a:p>
          <a:p>
            <a:pPr algn="ctr"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W</a:t>
            </a:r>
            <a:r>
              <a:rPr lang="en-CN" sz="2200" dirty="0">
                <a:solidFill>
                  <a:srgbClr val="FFFFFF"/>
                </a:solidFill>
              </a:rPr>
              <a:t>eilue luo</a:t>
            </a:r>
          </a:p>
          <a:p>
            <a:pPr algn="ctr"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Y</a:t>
            </a:r>
            <a:r>
              <a:rPr lang="en-CN" sz="2200" dirty="0">
                <a:solidFill>
                  <a:srgbClr val="FFFFFF"/>
                </a:solidFill>
              </a:rPr>
              <a:t>echeng chu</a:t>
            </a:r>
          </a:p>
          <a:p>
            <a:pPr algn="ctr"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Z</a:t>
            </a:r>
            <a:r>
              <a:rPr lang="en-CN" sz="2200" dirty="0">
                <a:solidFill>
                  <a:srgbClr val="FFFFFF"/>
                </a:solidFill>
              </a:rPr>
              <a:t>haoyu zhang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8D7EC52D-7B46-2846-B1D2-E1E9C1AB2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164" y="963738"/>
            <a:ext cx="1851025" cy="185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9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Google Shape;128;p4">
            <a:extLst>
              <a:ext uri="{FF2B5EF4-FFF2-40B4-BE49-F238E27FC236}">
                <a16:creationId xmlns:a16="http://schemas.microsoft.com/office/drawing/2014/main" id="{CA6F4AC7-D342-6543-8224-53DD8310440A}"/>
              </a:ext>
            </a:extLst>
          </p:cNvPr>
          <p:cNvSpPr txBox="1">
            <a:spLocks/>
          </p:cNvSpPr>
          <p:nvPr/>
        </p:nvSpPr>
        <p:spPr>
          <a:xfrm>
            <a:off x="216561" y="132569"/>
            <a:ext cx="5609967" cy="180052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  <a:buClr>
                <a:schemeClr val="dk1"/>
              </a:buClr>
              <a:buSzPts val="4000"/>
            </a:pPr>
            <a:r>
              <a:rPr lang="en-US" sz="3700" i="1" dirty="0"/>
              <a:t>Analyze the behavior of the three followers</a:t>
            </a:r>
          </a:p>
        </p:txBody>
      </p:sp>
      <p:sp>
        <p:nvSpPr>
          <p:cNvPr id="11" name="Google Shape;129;p4">
            <a:extLst>
              <a:ext uri="{FF2B5EF4-FFF2-40B4-BE49-F238E27FC236}">
                <a16:creationId xmlns:a16="http://schemas.microsoft.com/office/drawing/2014/main" id="{7E0C210B-ED48-594E-9FA9-34550AF25215}"/>
              </a:ext>
            </a:extLst>
          </p:cNvPr>
          <p:cNvSpPr txBox="1">
            <a:spLocks/>
          </p:cNvSpPr>
          <p:nvPr/>
        </p:nvSpPr>
        <p:spPr>
          <a:xfrm>
            <a:off x="383376" y="1837052"/>
            <a:ext cx="5202193" cy="435368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2400" dirty="0"/>
              <a:t>Modify </a:t>
            </a:r>
            <a:r>
              <a:rPr lang="en-US" sz="2400" dirty="0" err="1"/>
              <a:t>SimpleLeader.java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2400" dirty="0"/>
              <a:t>Set the leader price to be </a:t>
            </a:r>
            <a:r>
              <a:rPr lang="en-US" sz="2400" b="1" dirty="0"/>
              <a:t>date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2400" dirty="0"/>
              <a:t>Plot for follower price against leader price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endParaRPr lang="en-US" sz="2400" dirty="0"/>
          </a:p>
        </p:txBody>
      </p:sp>
      <p:pic>
        <p:nvPicPr>
          <p:cNvPr id="5" name="Picture 4" descr="A picture containing black&#10;&#10;Description automatically generated">
            <a:extLst>
              <a:ext uri="{FF2B5EF4-FFF2-40B4-BE49-F238E27FC236}">
                <a16:creationId xmlns:a16="http://schemas.microsoft.com/office/drawing/2014/main" id="{23E011F3-F76D-3340-9F1C-34801DD72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001" y="4871391"/>
            <a:ext cx="1591200" cy="1591200"/>
          </a:xfrm>
          <a:prstGeom prst="rect">
            <a:avLst/>
          </a:prstGeom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20DDAC42-C273-C04C-9F12-E363584A2595}"/>
              </a:ext>
            </a:extLst>
          </p:cNvPr>
          <p:cNvSpPr/>
          <p:nvPr/>
        </p:nvSpPr>
        <p:spPr>
          <a:xfrm>
            <a:off x="5563630" y="2903838"/>
            <a:ext cx="284837" cy="1359243"/>
          </a:xfrm>
          <a:prstGeom prst="rightBrac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3" name="Google Shape;128;p4">
            <a:extLst>
              <a:ext uri="{FF2B5EF4-FFF2-40B4-BE49-F238E27FC236}">
                <a16:creationId xmlns:a16="http://schemas.microsoft.com/office/drawing/2014/main" id="{524EBD5F-FC5C-CE42-838E-6CE9269CF7B4}"/>
              </a:ext>
            </a:extLst>
          </p:cNvPr>
          <p:cNvSpPr txBox="1">
            <a:spLocks/>
          </p:cNvSpPr>
          <p:nvPr/>
        </p:nvSpPr>
        <p:spPr>
          <a:xfrm>
            <a:off x="6094476" y="2903838"/>
            <a:ext cx="2486602" cy="112975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  <a:buClr>
                <a:schemeClr val="dk1"/>
              </a:buClr>
              <a:buSzPts val="4000"/>
            </a:pPr>
            <a:r>
              <a:rPr lang="en-US" sz="2800" i="1" dirty="0"/>
              <a:t>Linear or Non-Linear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631D68E-5304-6F42-9C13-5C189EFDA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790" y="401610"/>
            <a:ext cx="1435442" cy="143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7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710550D-C309-CE4E-AB8C-1C51D4D767B4}"/>
              </a:ext>
            </a:extLst>
          </p:cNvPr>
          <p:cNvGrpSpPr/>
          <p:nvPr/>
        </p:nvGrpSpPr>
        <p:grpSpPr>
          <a:xfrm>
            <a:off x="12357" y="-27076"/>
            <a:ext cx="6046572" cy="3740935"/>
            <a:chOff x="12357" y="-27076"/>
            <a:chExt cx="6046572" cy="37409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EB1109-8A18-054B-923F-A72536A75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2357" y="-27076"/>
              <a:ext cx="6046572" cy="374093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441B91E-EB25-644D-AD83-71F5549D17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189" y="840649"/>
              <a:ext cx="4913544" cy="1605989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Google Shape;128;p4">
            <a:extLst>
              <a:ext uri="{FF2B5EF4-FFF2-40B4-BE49-F238E27FC236}">
                <a16:creationId xmlns:a16="http://schemas.microsoft.com/office/drawing/2014/main" id="{FFB76F26-2C37-EC4F-BD49-31076FAD9A18}"/>
              </a:ext>
            </a:extLst>
          </p:cNvPr>
          <p:cNvSpPr txBox="1">
            <a:spLocks/>
          </p:cNvSpPr>
          <p:nvPr/>
        </p:nvSpPr>
        <p:spPr>
          <a:xfrm>
            <a:off x="-444843" y="4579947"/>
            <a:ext cx="9204164" cy="180052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  <a:buClr>
                <a:schemeClr val="dk1"/>
              </a:buClr>
              <a:buSzPts val="4000"/>
            </a:pPr>
            <a:r>
              <a:rPr lang="en-US" sz="3700" i="1" dirty="0"/>
              <a:t>Mk1 and Mk2 are both </a:t>
            </a:r>
            <a:r>
              <a:rPr lang="en-US" sz="3700" i="1" dirty="0">
                <a:solidFill>
                  <a:srgbClr val="FF0000"/>
                </a:solidFill>
              </a:rPr>
              <a:t>linear</a:t>
            </a:r>
            <a:endParaRPr lang="en-US" sz="3700" i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6654F8-56CD-B54A-8030-9A178266B216}"/>
              </a:ext>
            </a:extLst>
          </p:cNvPr>
          <p:cNvGrpSpPr/>
          <p:nvPr/>
        </p:nvGrpSpPr>
        <p:grpSpPr>
          <a:xfrm>
            <a:off x="6034215" y="-20162"/>
            <a:ext cx="6180828" cy="3732384"/>
            <a:chOff x="-24714" y="94550"/>
            <a:chExt cx="6180828" cy="373238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7B5D2F9-9143-C348-B12B-FC0B10341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-24714" y="94550"/>
              <a:ext cx="6180828" cy="3732384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B44CEF0-5B2C-184E-A64A-80606F66F1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41" y="963828"/>
              <a:ext cx="5185641" cy="1931067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pic>
        <p:nvPicPr>
          <p:cNvPr id="28" name="Picture 27" descr="A picture containing chart&#10;&#10;Description automatically generated">
            <a:extLst>
              <a:ext uri="{FF2B5EF4-FFF2-40B4-BE49-F238E27FC236}">
                <a16:creationId xmlns:a16="http://schemas.microsoft.com/office/drawing/2014/main" id="{420FE35C-75DF-964B-ACCD-38AD9F6CB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6478" y="4656201"/>
            <a:ext cx="1500714" cy="150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44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C5A93A5-C365-984F-869A-DD2B62850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18" y="1008996"/>
            <a:ext cx="6396281" cy="4365466"/>
          </a:xfrm>
          <a:prstGeom prst="rect">
            <a:avLst/>
          </a:prstGeom>
        </p:spPr>
      </p:pic>
      <p:sp>
        <p:nvSpPr>
          <p:cNvPr id="5" name="Google Shape;128;p4">
            <a:extLst>
              <a:ext uri="{FF2B5EF4-FFF2-40B4-BE49-F238E27FC236}">
                <a16:creationId xmlns:a16="http://schemas.microsoft.com/office/drawing/2014/main" id="{5CDADACA-3667-D244-9BC4-21CAD2D558F6}"/>
              </a:ext>
            </a:extLst>
          </p:cNvPr>
          <p:cNvSpPr txBox="1">
            <a:spLocks/>
          </p:cNvSpPr>
          <p:nvPr/>
        </p:nvSpPr>
        <p:spPr>
          <a:xfrm>
            <a:off x="7277433" y="1008996"/>
            <a:ext cx="3942502" cy="250388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  <a:buClr>
                <a:schemeClr val="dk1"/>
              </a:buClr>
              <a:buSzPts val="4000"/>
            </a:pPr>
            <a:r>
              <a:rPr lang="en-US" sz="3700" i="1" dirty="0"/>
              <a:t>Mk3 could be </a:t>
            </a:r>
            <a:r>
              <a:rPr lang="en-US" sz="3700" i="1" dirty="0">
                <a:solidFill>
                  <a:srgbClr val="FF0000"/>
                </a:solidFill>
              </a:rPr>
              <a:t>non-linear</a:t>
            </a:r>
            <a:endParaRPr lang="en-US" sz="3700" i="1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4E40DE2-CBA8-EE43-86D0-6FB7DF6E0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751" y="5329293"/>
            <a:ext cx="1214733" cy="121473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2FCEB4A-AA99-574F-B224-B70825E54726}"/>
              </a:ext>
            </a:extLst>
          </p:cNvPr>
          <p:cNvSpPr/>
          <p:nvPr/>
        </p:nvSpPr>
        <p:spPr>
          <a:xfrm>
            <a:off x="753763" y="1483538"/>
            <a:ext cx="321276" cy="324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2675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14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8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1D8BCF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487E3-A2A9-5245-A433-BF9276C2C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687" y="2212602"/>
            <a:ext cx="3807074" cy="19804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i="1" dirty="0">
                <a:solidFill>
                  <a:srgbClr val="FFFFFF"/>
                </a:solidFill>
              </a:rPr>
              <a:t>Linear Approaches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5EDFC-4CAA-874E-BDD0-701459004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1291" y="713312"/>
            <a:ext cx="5511703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All historical Data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Moving window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Modified moving window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Weighted Least square with forgetting factor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9690E-A62A-8B43-8B70-AAC7FFD00344}"/>
              </a:ext>
            </a:extLst>
          </p:cNvPr>
          <p:cNvSpPr txBox="1"/>
          <p:nvPr/>
        </p:nvSpPr>
        <p:spPr>
          <a:xfrm>
            <a:off x="320080" y="4333297"/>
            <a:ext cx="39182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600" dirty="0">
                <a:solidFill>
                  <a:schemeClr val="bg1"/>
                </a:solidFill>
              </a:rPr>
              <a:t>Goal: find the follower reaction function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AC0090F-8435-D14D-BD8E-B87A4F641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36" y="480947"/>
            <a:ext cx="1653207" cy="165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9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65BA0D1-A950-5B49-9F46-35B78E657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281" y="1443488"/>
            <a:ext cx="1424984" cy="14249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6F490C-A286-3E4A-BB66-55D250132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208" y="1329528"/>
            <a:ext cx="1506874" cy="297654"/>
          </a:xfrm>
          <a:prstGeom prst="rect">
            <a:avLst/>
          </a:prstGeom>
        </p:spPr>
      </p:pic>
      <p:sp>
        <p:nvSpPr>
          <p:cNvPr id="12" name="Google Shape;128;p4">
            <a:extLst>
              <a:ext uri="{FF2B5EF4-FFF2-40B4-BE49-F238E27FC236}">
                <a16:creationId xmlns:a16="http://schemas.microsoft.com/office/drawing/2014/main" id="{732289F2-464B-2D4A-8E87-C8B9FD9D4E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683" y="3965"/>
            <a:ext cx="116666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dirty="0"/>
              <a:t>Best leader strategy given follower reaction</a:t>
            </a:r>
            <a:endParaRPr dirty="0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FFAA7D7E-C454-FE47-A343-A1D07B8C9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595" y="3377742"/>
            <a:ext cx="5487625" cy="599489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D676F9B7-6BFA-F749-AB03-9F8E48B2E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5342" y="2044261"/>
            <a:ext cx="3101315" cy="8458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F70835-95F8-D54D-B65D-AE2AE28C7D24}"/>
              </a:ext>
            </a:extLst>
          </p:cNvPr>
          <p:cNvSpPr txBox="1"/>
          <p:nvPr/>
        </p:nvSpPr>
        <p:spPr>
          <a:xfrm>
            <a:off x="470287" y="1293502"/>
            <a:ext cx="3092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/>
              <a:t>Given follower reaction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0D7CF2-01D1-1D4F-A7B9-CCD42A725837}"/>
              </a:ext>
            </a:extLst>
          </p:cNvPr>
          <p:cNvSpPr txBox="1"/>
          <p:nvPr/>
        </p:nvSpPr>
        <p:spPr>
          <a:xfrm>
            <a:off x="568825" y="2146306"/>
            <a:ext cx="274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/>
              <a:t>Substitue into Leader profit equation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563542-3A01-C149-8859-C42741A92511}"/>
              </a:ext>
            </a:extLst>
          </p:cNvPr>
          <p:cNvSpPr txBox="1"/>
          <p:nvPr/>
        </p:nvSpPr>
        <p:spPr>
          <a:xfrm>
            <a:off x="469557" y="3377770"/>
            <a:ext cx="274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/>
              <a:t>Group common terms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8D2FE00-731A-D84F-965F-D7FF76253E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2614" y="5135620"/>
            <a:ext cx="3772332" cy="2601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25F261D-BAFA-4A42-87C0-7999A7CD12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1595" y="4538599"/>
            <a:ext cx="5923351" cy="46763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43B0667-BD98-4147-ADBC-34001C09AF0F}"/>
              </a:ext>
            </a:extLst>
          </p:cNvPr>
          <p:cNvSpPr txBox="1"/>
          <p:nvPr/>
        </p:nvSpPr>
        <p:spPr>
          <a:xfrm>
            <a:off x="327056" y="4711694"/>
            <a:ext cx="3089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/>
              <a:t>Make 1st derivative equal to zero and solve the leader price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71CB5EA-699A-F942-8C1B-2D260968B7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7696" y="5879315"/>
            <a:ext cx="2617138" cy="60395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90F0BFD-3300-A940-9C82-7B15F2F1B6D0}"/>
              </a:ext>
            </a:extLst>
          </p:cNvPr>
          <p:cNvSpPr/>
          <p:nvPr/>
        </p:nvSpPr>
        <p:spPr>
          <a:xfrm>
            <a:off x="0" y="6469532"/>
            <a:ext cx="3093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en Sans"/>
              </a:rPr>
              <a:t>(Referenced from </a:t>
            </a:r>
            <a:r>
              <a:rPr lang="en-US" i="1" dirty="0">
                <a:solidFill>
                  <a:srgbClr val="000000"/>
                </a:solidFill>
                <a:latin typeface="Open Sans"/>
              </a:rPr>
              <a:t>Lecture03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)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79397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>
            <a:spLocks noGrp="1"/>
          </p:cNvSpPr>
          <p:nvPr>
            <p:ph type="title"/>
          </p:nvPr>
        </p:nvSpPr>
        <p:spPr>
          <a:xfrm>
            <a:off x="645862" y="-5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dirty="0"/>
              <a:t>All Historical Data Approach</a:t>
            </a:r>
            <a:endParaRPr dirty="0"/>
          </a:p>
        </p:txBody>
      </p:sp>
      <p:sp>
        <p:nvSpPr>
          <p:cNvPr id="129" name="Google Shape;129;p4"/>
          <p:cNvSpPr txBox="1">
            <a:spLocks noGrp="1"/>
          </p:cNvSpPr>
          <p:nvPr>
            <p:ph type="body" idx="1"/>
          </p:nvPr>
        </p:nvSpPr>
        <p:spPr>
          <a:xfrm>
            <a:off x="502987" y="1143151"/>
            <a:ext cx="10515600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Use all the historical data to do the estimation </a:t>
            </a:r>
            <a:endParaRPr dirty="0"/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657B2E98-567C-7B42-8ED2-499B19D4F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4717" y="2574134"/>
            <a:ext cx="1515951" cy="151595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DCB498-EF6D-CA49-8D27-DB7F34DDC0EF}"/>
              </a:ext>
            </a:extLst>
          </p:cNvPr>
          <p:cNvSpPr/>
          <p:nvPr/>
        </p:nvSpPr>
        <p:spPr>
          <a:xfrm>
            <a:off x="8101834" y="6488668"/>
            <a:ext cx="420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en Sans"/>
              </a:rPr>
              <a:t>(Referenced from </a:t>
            </a:r>
            <a:r>
              <a:rPr lang="en-US" i="1" dirty="0">
                <a:solidFill>
                  <a:srgbClr val="000000"/>
                </a:solidFill>
                <a:latin typeface="Open Sans"/>
              </a:rPr>
              <a:t>Lecture04 Slide16-20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)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A2583-4F93-E54D-A072-A7E147C4F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259" y="1919773"/>
            <a:ext cx="7087565" cy="615499"/>
          </a:xfrm>
          <a:prstGeom prst="rect">
            <a:avLst/>
          </a:prstGeom>
        </p:spPr>
      </p:pic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BF82C131-F1E9-5148-9CE7-6B311CE73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290" y="4704668"/>
            <a:ext cx="3244692" cy="11813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22497E69-A5E6-6B4F-82B6-EEEF2C8777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862" y="4704668"/>
            <a:ext cx="3874730" cy="118132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475C12-5039-C749-89F8-39E2CE939B0C}"/>
              </a:ext>
            </a:extLst>
          </p:cNvPr>
          <p:cNvSpPr txBox="1"/>
          <p:nvPr/>
        </p:nvSpPr>
        <p:spPr>
          <a:xfrm>
            <a:off x="1830079" y="2691110"/>
            <a:ext cx="6477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the equation x</a:t>
            </a:r>
            <a:r>
              <a:rPr lang="en-CN" sz="2000" dirty="0"/>
              <a:t>(t) is the leader price at day t</a:t>
            </a:r>
          </a:p>
          <a:p>
            <a:r>
              <a:rPr lang="en-CN" sz="2000" dirty="0"/>
              <a:t>And y(t) is the follower price at day 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CB3844-8A99-7F42-881A-4D368E27A6F0}"/>
              </a:ext>
            </a:extLst>
          </p:cNvPr>
          <p:cNvSpPr txBox="1"/>
          <p:nvPr/>
        </p:nvSpPr>
        <p:spPr>
          <a:xfrm>
            <a:off x="502987" y="3697889"/>
            <a:ext cx="9298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Convert the minimization problem to maximization problem. </a:t>
            </a:r>
          </a:p>
          <a:p>
            <a:r>
              <a:rPr lang="en-US" sz="2000" dirty="0"/>
              <a:t>Set the 1st order partial derivative equal to 0 to solve this problem.</a:t>
            </a:r>
            <a:endParaRPr lang="en-CN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dirty="0"/>
              <a:t>Moving Window Approach</a:t>
            </a:r>
          </a:p>
        </p:txBody>
      </p:sp>
      <p:sp>
        <p:nvSpPr>
          <p:cNvPr id="129" name="Google Shape;129;p4"/>
          <p:cNvSpPr txBox="1">
            <a:spLocks noGrp="1"/>
          </p:cNvSpPr>
          <p:nvPr>
            <p:ph type="body" idx="1"/>
          </p:nvPr>
        </p:nvSpPr>
        <p:spPr>
          <a:xfrm>
            <a:off x="541639" y="1906650"/>
            <a:ext cx="9517535" cy="312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Similar to All Historical Data Approach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Instead of looping through all the historical data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Use a window to loop only the recent data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For example: a window size of 30 will just loop the data of past 30 days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A82C824-251E-8F4E-B510-502F0F8CC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7857" y="4904731"/>
            <a:ext cx="1527730" cy="15277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74E9AE-3B28-0C45-B0F9-D1DD6C80E62C}"/>
              </a:ext>
            </a:extLst>
          </p:cNvPr>
          <p:cNvSpPr/>
          <p:nvPr/>
        </p:nvSpPr>
        <p:spPr>
          <a:xfrm>
            <a:off x="0" y="6469532"/>
            <a:ext cx="3971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en Sans"/>
              </a:rPr>
              <a:t>(Referenced from </a:t>
            </a:r>
            <a:r>
              <a:rPr lang="en-US" i="1" dirty="0">
                <a:solidFill>
                  <a:srgbClr val="000000"/>
                </a:solidFill>
                <a:latin typeface="Open Sans"/>
              </a:rPr>
              <a:t>Lecture06 Slide 6-7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)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90974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86A82C-3C86-D543-8E33-4B4D8D38BE58}"/>
              </a:ext>
            </a:extLst>
          </p:cNvPr>
          <p:cNvSpPr txBox="1"/>
          <p:nvPr/>
        </p:nvSpPr>
        <p:spPr>
          <a:xfrm>
            <a:off x="7970108" y="35093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36A92A8-AF25-0E42-8448-368A17177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018982"/>
              </p:ext>
            </p:extLst>
          </p:nvPr>
        </p:nvGraphicFramePr>
        <p:xfrm>
          <a:off x="234777" y="1292313"/>
          <a:ext cx="11716265" cy="3108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8890">
                  <a:extLst>
                    <a:ext uri="{9D8B030D-6E8A-4147-A177-3AD203B41FA5}">
                      <a16:colId xmlns:a16="http://schemas.microsoft.com/office/drawing/2014/main" val="1171279172"/>
                    </a:ext>
                  </a:extLst>
                </a:gridCol>
                <a:gridCol w="1688957">
                  <a:extLst>
                    <a:ext uri="{9D8B030D-6E8A-4147-A177-3AD203B41FA5}">
                      <a16:colId xmlns:a16="http://schemas.microsoft.com/office/drawing/2014/main" val="548464140"/>
                    </a:ext>
                  </a:extLst>
                </a:gridCol>
                <a:gridCol w="1688042">
                  <a:extLst>
                    <a:ext uri="{9D8B030D-6E8A-4147-A177-3AD203B41FA5}">
                      <a16:colId xmlns:a16="http://schemas.microsoft.com/office/drawing/2014/main" val="3645606444"/>
                    </a:ext>
                  </a:extLst>
                </a:gridCol>
                <a:gridCol w="1988139">
                  <a:extLst>
                    <a:ext uri="{9D8B030D-6E8A-4147-A177-3AD203B41FA5}">
                      <a16:colId xmlns:a16="http://schemas.microsoft.com/office/drawing/2014/main" val="3642755110"/>
                    </a:ext>
                  </a:extLst>
                </a:gridCol>
                <a:gridCol w="1999489">
                  <a:extLst>
                    <a:ext uri="{9D8B030D-6E8A-4147-A177-3AD203B41FA5}">
                      <a16:colId xmlns:a16="http://schemas.microsoft.com/office/drawing/2014/main" val="1221840923"/>
                    </a:ext>
                  </a:extLst>
                </a:gridCol>
                <a:gridCol w="1701701">
                  <a:extLst>
                    <a:ext uri="{9D8B030D-6E8A-4147-A177-3AD203B41FA5}">
                      <a16:colId xmlns:a16="http://schemas.microsoft.com/office/drawing/2014/main" val="4089191614"/>
                    </a:ext>
                  </a:extLst>
                </a:gridCol>
                <a:gridCol w="1961047">
                  <a:extLst>
                    <a:ext uri="{9D8B030D-6E8A-4147-A177-3AD203B41FA5}">
                      <a16:colId xmlns:a16="http://schemas.microsoft.com/office/drawing/2014/main" val="2341829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All historical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r>
                        <a:rPr lang="en-CN" dirty="0"/>
                        <a:t>oving window</a:t>
                      </a:r>
                    </a:p>
                    <a:p>
                      <a:r>
                        <a:rPr lang="en-US" dirty="0"/>
                        <a:t>S</a:t>
                      </a:r>
                      <a:r>
                        <a:rPr lang="en-CN" dirty="0"/>
                        <a:t>ize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r>
                        <a:rPr lang="en-CN" dirty="0"/>
                        <a:t>odified moving window</a:t>
                      </a:r>
                    </a:p>
                    <a:p>
                      <a:r>
                        <a:rPr lang="en-US" dirty="0"/>
                        <a:t>S</a:t>
                      </a:r>
                      <a:r>
                        <a:rPr lang="en-CN" dirty="0"/>
                        <a:t>ize = 30</a:t>
                      </a:r>
                    </a:p>
                    <a:p>
                      <a:r>
                        <a:rPr lang="en-US" dirty="0"/>
                        <a:t>L</a:t>
                      </a:r>
                      <a:r>
                        <a:rPr lang="en-CN" dirty="0"/>
                        <a:t>ambda = 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Weighed least square with forgetting factor</a:t>
                      </a:r>
                    </a:p>
                    <a:p>
                      <a:r>
                        <a:rPr lang="en-US" dirty="0"/>
                        <a:t>L</a:t>
                      </a:r>
                      <a:r>
                        <a:rPr lang="en-CN" dirty="0"/>
                        <a:t>ambda = 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Best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62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Mk1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17.5571613311768</a:t>
                      </a:r>
                      <a:endParaRPr lang="en-C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17.5557403564453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17.5533294677734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17.5550231933594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17.5550460815429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All historical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84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Mk2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16.9564590454102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16.9558563232422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16.9577598571777</a:t>
                      </a:r>
                      <a:endParaRPr lang="en-C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16.9558162689209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16.9468994140625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r>
                        <a:rPr lang="en-CN" dirty="0"/>
                        <a:t>odifeid moving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74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Mk3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19.4882831573486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19.4883308410645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19.4879131317139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19.4882564544678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19.4883728027343</a:t>
                      </a:r>
                      <a:endParaRPr lang="en-C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878761"/>
                  </a:ext>
                </a:extLst>
              </a:tr>
            </a:tbl>
          </a:graphicData>
        </a:graphic>
      </p:graphicFrame>
      <p:sp>
        <p:nvSpPr>
          <p:cNvPr id="4" name="Google Shape;128;p4">
            <a:extLst>
              <a:ext uri="{FF2B5EF4-FFF2-40B4-BE49-F238E27FC236}">
                <a16:creationId xmlns:a16="http://schemas.microsoft.com/office/drawing/2014/main" id="{210E613C-8E1B-D647-8BA1-71ADA5CEACB5}"/>
              </a:ext>
            </a:extLst>
          </p:cNvPr>
          <p:cNvSpPr txBox="1">
            <a:spLocks/>
          </p:cNvSpPr>
          <p:nvPr/>
        </p:nvSpPr>
        <p:spPr>
          <a:xfrm>
            <a:off x="262581" y="161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dirty="0"/>
              <a:t>Evaluation and Analysis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04CDDC2-16F6-D440-949E-0D0FEC5BB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149346"/>
              </p:ext>
            </p:extLst>
          </p:nvPr>
        </p:nvGraphicFramePr>
        <p:xfrm>
          <a:off x="1633493" y="4824007"/>
          <a:ext cx="5110206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3558">
                  <a:extLst>
                    <a:ext uri="{9D8B030D-6E8A-4147-A177-3AD203B41FA5}">
                      <a16:colId xmlns:a16="http://schemas.microsoft.com/office/drawing/2014/main" val="1052187171"/>
                    </a:ext>
                  </a:extLst>
                </a:gridCol>
                <a:gridCol w="4386648">
                  <a:extLst>
                    <a:ext uri="{9D8B030D-6E8A-4147-A177-3AD203B41FA5}">
                      <a16:colId xmlns:a16="http://schemas.microsoft.com/office/drawing/2014/main" val="1610459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92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Mk1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b="1" dirty="0"/>
                        <a:t>Linear</a:t>
                      </a:r>
                      <a:r>
                        <a:rPr lang="en-CN" dirty="0"/>
                        <a:t> and </a:t>
                      </a:r>
                      <a:r>
                        <a:rPr lang="en-CN" b="1" dirty="0"/>
                        <a:t>not depend</a:t>
                      </a:r>
                      <a:r>
                        <a:rPr lang="en-CN" dirty="0"/>
                        <a:t> on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71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Mk2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b="1" dirty="0"/>
                        <a:t>Linear</a:t>
                      </a:r>
                      <a:r>
                        <a:rPr lang="en-CN" dirty="0"/>
                        <a:t> and </a:t>
                      </a:r>
                      <a:r>
                        <a:rPr lang="en-CN" b="1" dirty="0"/>
                        <a:t>depend</a:t>
                      </a:r>
                      <a:r>
                        <a:rPr lang="en-CN" dirty="0"/>
                        <a:t> on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96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Mk3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b="1" dirty="0"/>
                        <a:t>Non-linear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902209"/>
                  </a:ext>
                </a:extLst>
              </a:tr>
            </a:tbl>
          </a:graphicData>
        </a:graphic>
      </p:graphicFrame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D28E68AF-E0DD-B444-B64D-38F6E7F5B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538" y="4824007"/>
            <a:ext cx="1654643" cy="165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7128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243641"/>
      </a:dk2>
      <a:lt2>
        <a:srgbClr val="E8E4E2"/>
      </a:lt2>
      <a:accent1>
        <a:srgbClr val="1D8BCF"/>
      </a:accent1>
      <a:accent2>
        <a:srgbClr val="26B5B0"/>
      </a:accent2>
      <a:accent3>
        <a:srgbClr val="2F53E1"/>
      </a:accent3>
      <a:accent4>
        <a:srgbClr val="CF1D31"/>
      </a:accent4>
      <a:accent5>
        <a:srgbClr val="E1662F"/>
      </a:accent5>
      <a:accent6>
        <a:srgbClr val="CA9A1C"/>
      </a:accent6>
      <a:hlink>
        <a:srgbClr val="BC6D3C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328</Words>
  <Application>Microsoft Macintosh PowerPoint</Application>
  <PresentationFormat>Widescreen</PresentationFormat>
  <Paragraphs>81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Open Sans</vt:lpstr>
      <vt:lpstr>BrushVTI</vt:lpstr>
      <vt:lpstr>   2-person Stackelberg pricing games </vt:lpstr>
      <vt:lpstr>PowerPoint Presentation</vt:lpstr>
      <vt:lpstr>PowerPoint Presentation</vt:lpstr>
      <vt:lpstr>PowerPoint Presentation</vt:lpstr>
      <vt:lpstr>Linear Approaches</vt:lpstr>
      <vt:lpstr>Best leader strategy given follower reaction</vt:lpstr>
      <vt:lpstr>All Historical Data Approach</vt:lpstr>
      <vt:lpstr>Moving Window Approach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Yecheng Chu</dc:creator>
  <cp:lastModifiedBy>Yecheng Chu</cp:lastModifiedBy>
  <cp:revision>154</cp:revision>
  <dcterms:created xsi:type="dcterms:W3CDTF">2021-04-23T11:04:28Z</dcterms:created>
  <dcterms:modified xsi:type="dcterms:W3CDTF">2021-04-24T04:52:16Z</dcterms:modified>
</cp:coreProperties>
</file>