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888560" y="1746000"/>
            <a:ext cx="5377320" cy="763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888560" y="1746000"/>
            <a:ext cx="5377320" cy="763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a1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4756320" y="2309400"/>
            <a:ext cx="4386600" cy="283392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5594040" y="3961080"/>
            <a:ext cx="2909880" cy="1181880"/>
            <a:chOff x="5594040" y="3961080"/>
            <a:chExt cx="2909880" cy="1181880"/>
          </a:xfrm>
        </p:grpSpPr>
        <p:sp>
          <p:nvSpPr>
            <p:cNvPr id="2" name="CustomShape 3"/>
            <p:cNvSpPr/>
            <p:nvPr/>
          </p:nvSpPr>
          <p:spPr>
            <a:xfrm>
              <a:off x="654048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60674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55940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6" name="CustomShape 7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FE3853-FE4D-430C-A7B9-6A58D48105F5}" type="slidenum">
              <a:rPr b="0" lang="ru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4a1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 flipH="1">
            <a:off x="5568480" y="2833920"/>
            <a:ext cx="3574440" cy="230904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" name="Group 2"/>
          <p:cNvGrpSpPr/>
          <p:nvPr/>
        </p:nvGrpSpPr>
        <p:grpSpPr>
          <a:xfrm>
            <a:off x="5959080" y="4119480"/>
            <a:ext cx="2520720" cy="1023840"/>
            <a:chOff x="5959080" y="4119480"/>
            <a:chExt cx="2520720" cy="1023840"/>
          </a:xfrm>
        </p:grpSpPr>
        <p:sp>
          <p:nvSpPr>
            <p:cNvPr id="50" name="CustomShape 3"/>
            <p:cNvSpPr/>
            <p:nvPr/>
          </p:nvSpPr>
          <p:spPr>
            <a:xfrm>
              <a:off x="677916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4"/>
            <p:cNvSpPr/>
            <p:nvPr/>
          </p:nvSpPr>
          <p:spPr>
            <a:xfrm>
              <a:off x="636912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"/>
            <p:cNvSpPr/>
            <p:nvPr/>
          </p:nvSpPr>
          <p:spPr>
            <a:xfrm>
              <a:off x="595908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" name="Group 6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54" name="CustomShape 7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8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9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PlaceHolder 10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8600" spc="-1" strike="noStrike">
                <a:solidFill>
                  <a:srgbClr val="233a44"/>
                </a:solidFill>
                <a:latin typeface="Nunito"/>
                <a:ea typeface="Nunito"/>
              </a:rPr>
              <a:t>xx%</a:t>
            </a:r>
            <a:endParaRPr b="0" lang="en-GB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1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sldNum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727986-6BBF-4E5A-9A64-3C3866F56796}" type="slidenum">
              <a:rPr b="0" lang="ru" sz="1000" spc="-1" strike="noStrike">
                <a:solidFill>
                  <a:srgbClr val="233a44"/>
                </a:solidFill>
                <a:latin typeface="Nunito"/>
                <a:ea typeface="Nunito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chitai-gorod.ru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loudinary.com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bookshopmy.herokuapp.com/swagger-ui.html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1880" y="933840"/>
            <a:ext cx="7142760" cy="1997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Система для упрощения </a:t>
            </a: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работы интернет-</a:t>
            </a: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магазина книг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499480" y="4262040"/>
            <a:ext cx="3249000" cy="8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ru" sz="2000" spc="-1" strike="noStrike">
                <a:solidFill>
                  <a:srgbClr val="233a44"/>
                </a:solidFill>
                <a:latin typeface="Nunito"/>
                <a:ea typeface="Nunito"/>
              </a:rPr>
              <a:t>Жазгуль Кадырбекова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364400" y="1548000"/>
            <a:ext cx="5377320" cy="164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Запросы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34720" y="1400760"/>
            <a:ext cx="6372000" cy="137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Какую проблему решает?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78880" y="2031840"/>
            <a:ext cx="4902840" cy="2313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Онлайн-сервис  для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получения информации о товаре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сравнивания нескольких товаров, добавив их в корзину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оформления заказа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оформления доставки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совершения покупки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3170880" y="1414800"/>
            <a:ext cx="5728680" cy="2313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Админ-панель для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15000"/>
              </a:lnSpc>
              <a:spcBef>
                <a:spcPts val="1599"/>
              </a:spcBef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управления сотрудниками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автоматизации добавления/ изменения/удаления товаров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329760">
              <a:lnSpc>
                <a:spcPct val="115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i="1" lang="ru" sz="1600" spc="-1" strike="noStrike">
                <a:solidFill>
                  <a:srgbClr val="233a44"/>
                </a:solidFill>
                <a:latin typeface="Calibri"/>
                <a:ea typeface="Calibri"/>
              </a:rPr>
              <a:t>управления интернет-магазином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063440" y="1209960"/>
            <a:ext cx="244584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233a44"/>
                </a:solidFill>
                <a:latin typeface="Amatic SC"/>
                <a:ea typeface="Amatic SC"/>
              </a:rPr>
              <a:t>для клиента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4299480" y="578880"/>
            <a:ext cx="26845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000" spc="-1" strike="noStrike">
                <a:solidFill>
                  <a:srgbClr val="233a44"/>
                </a:solidFill>
                <a:latin typeface="Amatic SC"/>
                <a:ea typeface="Amatic SC"/>
              </a:rPr>
              <a:t>для владельца</a:t>
            </a:r>
            <a:endParaRPr b="0" lang="en-GB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7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0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386000" y="871560"/>
            <a:ext cx="6372000" cy="137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Аналоги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2117160" y="2571840"/>
            <a:ext cx="4586040" cy="2313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i="1" lang="ru" sz="1800" spc="-1" strike="noStrike" u="sng">
                <a:solidFill>
                  <a:srgbClr val="3d4594"/>
                </a:solidFill>
                <a:uFillTx/>
                <a:latin typeface="Arial"/>
                <a:ea typeface="Arial"/>
                <a:hlinkClick r:id="rId1"/>
              </a:rPr>
              <a:t>https://www.chitai-gorod.ru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86000" y="685800"/>
            <a:ext cx="6372000" cy="137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Использов</a:t>
            </a: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анные </a:t>
            </a: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технологи</a:t>
            </a:r>
            <a:r>
              <a:rPr b="1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и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342080" y="1967400"/>
            <a:ext cx="4586040" cy="2509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55320" algn="ctr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i="1" lang="ru" sz="2000" spc="-1" strike="noStrike">
                <a:solidFill>
                  <a:srgbClr val="233a44"/>
                </a:solidFill>
                <a:latin typeface="Calibri"/>
                <a:ea typeface="Calibri"/>
              </a:rPr>
              <a:t>Java 11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ctr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i="1" lang="ru" sz="2000" spc="-1" strike="noStrike">
                <a:solidFill>
                  <a:srgbClr val="233a44"/>
                </a:solidFill>
                <a:latin typeface="Calibri"/>
                <a:ea typeface="Calibri"/>
              </a:rPr>
              <a:t>Spring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ctr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i="1" lang="ru" sz="2000" spc="-1" strike="noStrike">
                <a:solidFill>
                  <a:srgbClr val="233a44"/>
                </a:solidFill>
                <a:latin typeface="Calibri"/>
                <a:ea typeface="Calibri"/>
              </a:rPr>
              <a:t>PostrgreSQL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ctr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i="1" lang="ru" sz="2000" spc="-1" strike="noStrike">
                <a:solidFill>
                  <a:srgbClr val="233a44"/>
                </a:solidFill>
                <a:latin typeface="Calibri"/>
                <a:ea typeface="Calibri"/>
              </a:rPr>
              <a:t>Heroku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ctr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i="1" lang="ru" sz="2000" spc="-1" strike="noStrike">
                <a:solidFill>
                  <a:srgbClr val="233a44"/>
                </a:solidFill>
                <a:latin typeface="Calibri"/>
                <a:ea typeface="Calibri"/>
              </a:rPr>
              <a:t>Cloudinary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 algn="ctr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b="0" i="1" lang="ru" sz="2000" spc="-1" strike="noStrike">
                <a:solidFill>
                  <a:srgbClr val="233a44"/>
                </a:solidFill>
                <a:latin typeface="Calibri"/>
                <a:ea typeface="Calibri"/>
              </a:rPr>
              <a:t>Swagger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55400" y="-43560"/>
            <a:ext cx="5377320" cy="98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Оценка </a:t>
            </a: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задач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1110240" y="722520"/>
          <a:ext cx="7032240" cy="3778920"/>
        </p:xfrm>
        <a:graphic>
          <a:graphicData uri="http://schemas.openxmlformats.org/drawingml/2006/table">
            <a:tbl>
              <a:tblPr/>
              <a:tblGrid>
                <a:gridCol w="428040"/>
                <a:gridCol w="5308920"/>
                <a:gridCol w="1295280"/>
              </a:tblGrid>
              <a:tr h="5461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#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title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time(hours)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ER diagram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MVC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15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3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Deployment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4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Security JWT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Registration + JWT Authentication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15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6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Authorization methods (restore/change password)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7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Testing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18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Documentation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9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Cloudinary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 Medium"/>
                          <a:ea typeface="Montserrat Medium"/>
                        </a:rPr>
                        <a:t>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Filtering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8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11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Create DTO for User Presenting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5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12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Add offline working stores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ff0000"/>
                          </a:solidFill>
                          <a:latin typeface="Montserrat Medium"/>
                          <a:ea typeface="Montserrat Medium"/>
                        </a:rPr>
                        <a:t>10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total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100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817000" y="-122760"/>
            <a:ext cx="5377320" cy="164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Диаграмма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62;p18" descr=""/>
          <p:cNvPicPr/>
          <p:nvPr/>
        </p:nvPicPr>
        <p:blipFill>
          <a:blip r:embed="rId1"/>
          <a:stretch/>
        </p:blipFill>
        <p:spPr>
          <a:xfrm>
            <a:off x="0" y="1523520"/>
            <a:ext cx="9143640" cy="32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86840" y="314280"/>
            <a:ext cx="5377320" cy="164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Изображен</a:t>
            </a: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ия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2658960" y="3811320"/>
            <a:ext cx="3384720" cy="779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i="1" lang="ru" sz="1800" spc="-1" strike="noStrike" u="sng">
                <a:solidFill>
                  <a:srgbClr val="3d4594"/>
                </a:solidFill>
                <a:uFillTx/>
                <a:latin typeface="Arial"/>
                <a:ea typeface="Arial"/>
                <a:hlinkClick r:id="rId1"/>
              </a:rPr>
              <a:t>https://cloudinary.com/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69;p19" descr=""/>
          <p:cNvPicPr/>
          <p:nvPr/>
        </p:nvPicPr>
        <p:blipFill>
          <a:blip r:embed="rId2"/>
          <a:srcRect l="7205" t="64616" r="60580" b="23612"/>
          <a:stretch/>
        </p:blipFill>
        <p:spPr>
          <a:xfrm>
            <a:off x="2014560" y="1889280"/>
            <a:ext cx="4520520" cy="9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986840" y="314280"/>
            <a:ext cx="5377320" cy="164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Документа</a:t>
            </a: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ция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135800" y="4068000"/>
            <a:ext cx="6278760" cy="2313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i="1" lang="ru" sz="1800" spc="-1" strike="noStrike" u="sng">
                <a:solidFill>
                  <a:srgbClr val="3d4594"/>
                </a:solidFill>
                <a:uFillTx/>
                <a:latin typeface="Arial"/>
                <a:ea typeface="Arial"/>
                <a:hlinkClick r:id="rId1"/>
              </a:rPr>
              <a:t>https://bookshopmy.herokuapp.com/swagger-ui.html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76;p20" descr=""/>
          <p:cNvPicPr/>
          <p:nvPr/>
        </p:nvPicPr>
        <p:blipFill>
          <a:blip r:embed="rId2"/>
          <a:srcRect l="6347" t="23986" r="57122" b="48784"/>
          <a:stretch/>
        </p:blipFill>
        <p:spPr>
          <a:xfrm>
            <a:off x="1594440" y="1629720"/>
            <a:ext cx="5126760" cy="214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0" y="-372600"/>
            <a:ext cx="5377320" cy="1645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Права </a:t>
            </a:r>
            <a:r>
              <a:rPr b="0" lang="ru" sz="3200" spc="-1" strike="noStrike">
                <a:solidFill>
                  <a:srgbClr val="233a44"/>
                </a:solidFill>
                <a:latin typeface="Nunito"/>
                <a:ea typeface="Nunito"/>
              </a:rPr>
              <a:t>доступа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8" name="Table 2"/>
          <p:cNvGraphicFramePr/>
          <p:nvPr/>
        </p:nvGraphicFramePr>
        <p:xfrm>
          <a:off x="370800" y="1273680"/>
          <a:ext cx="5961240" cy="2758680"/>
        </p:xfrm>
        <a:graphic>
          <a:graphicData uri="http://schemas.openxmlformats.org/drawingml/2006/table">
            <a:tbl>
              <a:tblPr/>
              <a:tblGrid>
                <a:gridCol w="2647440"/>
                <a:gridCol w="1553400"/>
                <a:gridCol w="1760400"/>
              </a:tblGrid>
              <a:tr h="546120">
                <a:tc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get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post, put, delete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33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book, author, category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unauthorized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admin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33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order, cart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user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user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332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user, history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superadmin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superadmin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260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register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unauthorized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15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unauthorized</a:t>
                      </a:r>
                      <a:endParaRPr b="0" lang="en-GB" sz="1500" spc="-1" strike="noStrike">
                        <a:latin typeface="Arial"/>
                      </a:endParaRPr>
                    </a:p>
                  </a:txBody>
                  <a:tcPr marL="28440" marR="2844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9" name="CustomShape 3"/>
          <p:cNvSpPr/>
          <p:nvPr/>
        </p:nvSpPr>
        <p:spPr>
          <a:xfrm>
            <a:off x="6475680" y="1276200"/>
            <a:ext cx="2456640" cy="25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Calibri"/>
              <a:buChar char="➔"/>
            </a:pPr>
            <a:r>
              <a:rPr b="0" lang="ru" sz="2000" spc="-1" strike="noStrike">
                <a:solidFill>
                  <a:srgbClr val="000000"/>
                </a:solidFill>
                <a:latin typeface="Calibri"/>
                <a:ea typeface="Calibri"/>
              </a:rPr>
              <a:t>unauthorized</a:t>
            </a:r>
            <a:endParaRPr b="0" lang="en-GB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Calibri"/>
              <a:buChar char="➔"/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latin typeface="Calibri"/>
                <a:ea typeface="Calibri"/>
              </a:rPr>
              <a:t>user</a:t>
            </a:r>
            <a:endParaRPr b="0" lang="en-GB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Calibri"/>
              <a:buChar char="➔"/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latin typeface="Calibri"/>
                <a:ea typeface="Calibri"/>
              </a:rPr>
              <a:t>admin</a:t>
            </a:r>
            <a:endParaRPr b="0" lang="en-GB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Calibri"/>
              <a:buChar char="➔"/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latin typeface="Calibri"/>
                <a:ea typeface="Calibri"/>
              </a:rPr>
              <a:t>superadmin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2020-12-24T23:05:37Z</dcterms:modified>
  <cp:revision>1</cp:revision>
  <dc:subject/>
  <dc:title/>
</cp:coreProperties>
</file>